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CBD98-D52B-48BF-96F2-46CF281B1447}" type="datetimeFigureOut">
              <a:rPr lang="cs-CZ" smtClean="0"/>
              <a:t>10.4.2016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6E4EC-952A-4EC2-9508-7773DCB161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60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D2C83-0045-465E-859D-9F7B7318AB89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FAB8C-345A-4F58-AB42-BDE2F4A09778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CF587-ACD4-4DB4-94BC-B8DDD5E30A8D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F7254-A760-4B38-9B59-1577BAA8F997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27980-D18D-49A6-90C2-8A997F369EC3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8B04-FEFD-45A2-A4D3-942138DA44F7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7835B-2732-4C80-8193-915430C9ED6E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7ED3D-CC59-423A-B1F7-69B503209367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FF128E-ACDD-47B9-A9CE-8218FE35459E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9F869-7715-450B-9A13-69062FAE48AC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E99F-D1B5-4568-85B3-59A379B1C3D6}" type="datetime1">
              <a:rPr lang="cs-CZ" smtClean="0"/>
              <a:t>10.4.2016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Ochrana obyvatelstva I.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0C4-8FFE-4504-B544-25AAD9F2E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62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2599-7D07-4330-B7E0-90DB0FD5B34D}" type="datetime1">
              <a:rPr lang="cs-CZ" smtClean="0"/>
              <a:t>10.4.2016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Ochrana obyvatelstva I.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0C4-8FFE-4504-B544-25AAD9F2E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8E10-6F50-4976-85BC-CDC82C1A2C60}" type="datetime1">
              <a:rPr lang="cs-CZ" smtClean="0"/>
              <a:t>10.4.2016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Ochrana obyvatelstva I.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0C4-8FFE-4504-B544-25AAD9F2E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59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7048-980C-4205-A379-B0CB19E296E7}" type="datetime1">
              <a:rPr lang="cs-CZ" smtClean="0"/>
              <a:t>10.4.2016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Ochrana obyvatelstva I.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0C4-8FFE-4504-B544-25AAD9F2E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43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82D9-DA84-4D10-B607-A541889D9E30}" type="datetime1">
              <a:rPr lang="cs-CZ" smtClean="0"/>
              <a:t>10.4.2016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Ochrana obyvatelstva I.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0C4-8FFE-4504-B544-25AAD9F2E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8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3888-E7E5-4675-BFE6-A00060BC3F93}" type="datetime1">
              <a:rPr lang="cs-CZ" smtClean="0"/>
              <a:t>10.4.2016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Ochrana obyvatelstva I.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0C4-8FFE-4504-B544-25AAD9F2E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32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BB40-3145-427E-A43D-917B1037E7E5}" type="datetime1">
              <a:rPr lang="cs-CZ" smtClean="0"/>
              <a:t>10.4.2016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Ochrana obyvatelstva I.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0C4-8FFE-4504-B544-25AAD9F2E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65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FFAE-9EAA-4AE8-88D3-DCDC680596E8}" type="datetime1">
              <a:rPr lang="cs-CZ" smtClean="0"/>
              <a:t>10.4.2016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Ochrana obyvatelstva I.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0C4-8FFE-4504-B544-25AAD9F2E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22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A7E0-070B-41C6-ABAB-3C93A3659824}" type="datetime1">
              <a:rPr lang="cs-CZ" smtClean="0"/>
              <a:t>10.4.2016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Ochrana obyvatelstva I.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0C4-8FFE-4504-B544-25AAD9F2E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12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2911-8429-4BB9-BC18-1E3308533426}" type="datetime1">
              <a:rPr lang="cs-CZ" smtClean="0"/>
              <a:t>10.4.2016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Ochrana obyvatelstva I.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0C4-8FFE-4504-B544-25AAD9F2E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53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550B-1B2D-440D-A8F0-9FA281740D75}" type="datetime1">
              <a:rPr lang="cs-CZ" smtClean="0"/>
              <a:t>10.4.2016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Ochrana obyvatelstva I.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0C4-8FFE-4504-B544-25AAD9F2E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82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95331-D190-42F4-9B5A-C354847085E2}" type="datetime1">
              <a:rPr lang="cs-CZ" smtClean="0"/>
              <a:t>10.4.2016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Ochrana obyvatelstva I.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90C4-8FFE-4504-B544-25AAD9F2E1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59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photobucket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527175"/>
            <a:ext cx="8784828" cy="1470025"/>
          </a:xfrm>
        </p:spPr>
        <p:txBody>
          <a:bodyPr>
            <a:normAutofit/>
          </a:bodyPr>
          <a:lstStyle/>
          <a:p>
            <a:r>
              <a:rPr lang="cs-CZ" altLang="cs-CZ" sz="2800" dirty="0" smtClean="0">
                <a:latin typeface="Comic Sans MS" pitchFamily="66" charset="0"/>
              </a:rPr>
              <a:t>Běh </a:t>
            </a:r>
            <a:r>
              <a:rPr lang="cs-CZ" altLang="cs-CZ" sz="2800" dirty="0">
                <a:latin typeface="Comic Sans MS" pitchFamily="66" charset="0"/>
              </a:rPr>
              <a:t>a chůze v základní etapě </a:t>
            </a:r>
            <a:r>
              <a:rPr lang="cs-CZ" altLang="cs-CZ" sz="2800" dirty="0" smtClean="0">
                <a:latin typeface="Comic Sans MS" pitchFamily="66" charset="0"/>
              </a:rPr>
              <a:t>atletické přípravy</a:t>
            </a:r>
            <a:br>
              <a:rPr lang="cs-CZ" altLang="cs-CZ" sz="2800" dirty="0" smtClean="0">
                <a:latin typeface="Comic Sans MS" pitchFamily="66" charset="0"/>
              </a:rPr>
            </a:br>
            <a:endParaRPr lang="cs-CZ" altLang="cs-CZ" sz="2800" dirty="0"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621" y="5445224"/>
            <a:ext cx="7632700" cy="115212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 smtClean="0">
                <a:latin typeface="Comic Sans MS" pitchFamily="66" charset="0"/>
              </a:rPr>
              <a:t>Dle PhDr</a:t>
            </a:r>
            <a:r>
              <a:rPr lang="cs-CZ" altLang="cs-CZ" sz="2400" dirty="0" smtClean="0">
                <a:latin typeface="Comic Sans MS" pitchFamily="66" charset="0"/>
              </a:rPr>
              <a:t>. Aleš </a:t>
            </a:r>
            <a:r>
              <a:rPr lang="cs-CZ" altLang="cs-CZ" sz="2400" dirty="0">
                <a:latin typeface="Comic Sans MS" pitchFamily="66" charset="0"/>
              </a:rPr>
              <a:t>Kaplan, </a:t>
            </a:r>
            <a:r>
              <a:rPr lang="cs-CZ" altLang="cs-CZ" sz="2400" dirty="0" smtClean="0">
                <a:latin typeface="Comic Sans MS" pitchFamily="66" charset="0"/>
              </a:rPr>
              <a:t>PH.D. </a:t>
            </a:r>
            <a:r>
              <a:rPr lang="cs-CZ" altLang="cs-CZ" sz="2400" dirty="0" smtClean="0">
                <a:latin typeface="Comic Sans MS" pitchFamily="66" charset="0"/>
              </a:rPr>
              <a:t>, PaedDr. Jitka Vindušková, CSc.</a:t>
            </a:r>
            <a:endParaRPr lang="cs-CZ" altLang="cs-CZ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latin typeface="Comic Sans MS" pitchFamily="66" charset="0"/>
              </a:rPr>
              <a:t>Katedra atletiky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latin typeface="Comic Sans MS" pitchFamily="66" charset="0"/>
              </a:rPr>
              <a:t>FTVS UK Praha</a:t>
            </a:r>
            <a:endParaRPr lang="cs-CZ" altLang="cs-CZ" sz="2400" dirty="0">
              <a:latin typeface="Comic Sans MS" pitchFamily="66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403648" y="188640"/>
            <a:ext cx="76327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20000"/>
              </a:spcBef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b="1" dirty="0" smtClean="0">
                <a:solidFill>
                  <a:srgbClr val="FF0000"/>
                </a:solidFill>
              </a:rPr>
              <a:t>Seminář Základy sportovní chůze</a:t>
            </a:r>
            <a:endParaRPr lang="cs-CZ" altLang="cs-CZ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800" dirty="0" smtClean="0">
                <a:latin typeface="Comic Sans MS" pitchFamily="66" charset="0"/>
              </a:rPr>
              <a:t>10.4.2016 </a:t>
            </a:r>
            <a:endParaRPr lang="cs-CZ" altLang="cs-CZ" sz="2800" dirty="0">
              <a:latin typeface="Comic Sans MS" pitchFamily="66" charset="0"/>
            </a:endParaRPr>
          </a:p>
        </p:txBody>
      </p:sp>
      <p:pic>
        <p:nvPicPr>
          <p:cNvPr id="3080" name="Picture 8" descr="beh2.jpg, 86k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80928"/>
            <a:ext cx="3312393" cy="248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Obrázky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89040"/>
            <a:ext cx="19812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Trénink dětí a mládeže</a:t>
            </a:r>
            <a:br>
              <a:rPr lang="cs-CZ" altLang="cs-CZ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cs-CZ" altLang="cs-CZ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NEGATIVNÍ PARADIGMATA</a:t>
            </a:r>
            <a:endParaRPr lang="cs-CZ" altLang="cs-CZ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000" b="1" dirty="0"/>
              <a:t>Mladí adepti běhání dříve pohybově a fyziologicky rozvinutější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Důkladná příprava není přehnané dávkování jakýchkoliv tréninkových prostředků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Nedostatečná kontrola vnitřního prostředí mladých běžců, nedostatečná pestrost a všestrannost přípravy</a:t>
            </a:r>
          </a:p>
          <a:p>
            <a:pPr>
              <a:lnSpc>
                <a:spcPct val="90000"/>
              </a:lnSpc>
            </a:pPr>
            <a:r>
              <a:rPr lang="cs-CZ" altLang="cs-CZ" sz="2800" b="1" dirty="0"/>
              <a:t>Hluboký anaerobní zásah do rozvíjejícího se organismu 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Zjednodušený trénink vytrvalosti, jednostranný trénink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Přetěžování mladých atletů přemírou závodů či speciálními tréninkovými dávkami 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Přetížení – únava – snížená úroveň techniky běhu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/>
              <a:t>Činnost „našeptávačů“ – trénink lze dělat jinak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Jediným kritériem trenérské práce je sportovní výkonnost svěřenců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2048596"/>
      </p:ext>
    </p:extLst>
  </p:cSld>
  <p:clrMapOvr>
    <a:masterClrMapping/>
  </p:clrMapOvr>
  <p:transition spd="med">
    <p:cov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2600"/>
          </a:xfrm>
        </p:spPr>
        <p:txBody>
          <a:bodyPr>
            <a:normAutofit fontScale="90000"/>
          </a:bodyPr>
          <a:lstStyle/>
          <a:p>
            <a:r>
              <a:rPr lang="cs-CZ" altLang="cs-CZ" sz="4000" b="1" dirty="0">
                <a:solidFill>
                  <a:srgbClr val="FF0000"/>
                </a:solidFill>
                <a:latin typeface="Comic Sans MS" pitchFamily="66" charset="0"/>
              </a:rPr>
              <a:t>Vytrvalostní schopnosti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8229600" cy="3451225"/>
          </a:xfrm>
        </p:spPr>
        <p:txBody>
          <a:bodyPr>
            <a:normAutofit/>
          </a:bodyPr>
          <a:lstStyle/>
          <a:p>
            <a:r>
              <a:rPr lang="cs-CZ" altLang="cs-CZ" sz="2400" dirty="0">
                <a:latin typeface="Comic Sans MS" pitchFamily="66" charset="0"/>
              </a:rPr>
              <a:t>V rámci rozcvičení, vyklusání, her</a:t>
            </a:r>
          </a:p>
          <a:p>
            <a:r>
              <a:rPr lang="cs-CZ" altLang="cs-CZ" sz="2400" dirty="0">
                <a:latin typeface="Comic Sans MS" pitchFamily="66" charset="0"/>
              </a:rPr>
              <a:t>Delší a štafetové běhy, opičí dráhy, slalomové běhy na hřišti i v terénu</a:t>
            </a:r>
          </a:p>
          <a:p>
            <a:r>
              <a:rPr lang="cs-CZ" altLang="cs-CZ" sz="2400" dirty="0">
                <a:latin typeface="Comic Sans MS" pitchFamily="66" charset="0"/>
              </a:rPr>
              <a:t>Indiánský běh, souvislý běh v přírodě</a:t>
            </a:r>
          </a:p>
          <a:p>
            <a:r>
              <a:rPr lang="cs-CZ" altLang="cs-CZ" sz="2400" dirty="0">
                <a:latin typeface="Comic Sans MS" pitchFamily="66" charset="0"/>
              </a:rPr>
              <a:t>Chůze, jízda na kole, na běžkách, plavání</a:t>
            </a:r>
          </a:p>
          <a:p>
            <a:r>
              <a:rPr lang="cs-CZ" altLang="cs-CZ" sz="2400" dirty="0">
                <a:latin typeface="Comic Sans MS" pitchFamily="66" charset="0"/>
              </a:rPr>
              <a:t>Pohybové hry, míčové hry</a:t>
            </a:r>
          </a:p>
        </p:txBody>
      </p:sp>
      <p:pic>
        <p:nvPicPr>
          <p:cNvPr id="10245" name="Picture 5" descr="Kids Race Start 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CC0000"/>
                </a:solidFill>
                <a:latin typeface="Comic Sans MS" pitchFamily="66" charset="0"/>
              </a:rPr>
              <a:t>Chůze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r>
              <a:rPr lang="cs-CZ" altLang="cs-CZ">
                <a:latin typeface="Comic Sans MS" pitchFamily="66" charset="0"/>
              </a:rPr>
              <a:t>Technika chůze – „normální“</a:t>
            </a:r>
          </a:p>
          <a:p>
            <a:pPr lvl="1"/>
            <a:r>
              <a:rPr lang="cs-CZ" altLang="cs-CZ">
                <a:latin typeface="Comic Sans MS" pitchFamily="66" charset="0"/>
              </a:rPr>
              <a:t>Klíčové body</a:t>
            </a:r>
          </a:p>
          <a:p>
            <a:pPr lvl="1"/>
            <a:r>
              <a:rPr lang="cs-CZ" altLang="cs-CZ">
                <a:latin typeface="Comic Sans MS" pitchFamily="66" charset="0"/>
              </a:rPr>
              <a:t>Odvíjení chodidla</a:t>
            </a:r>
          </a:p>
          <a:p>
            <a:pPr lvl="1"/>
            <a:r>
              <a:rPr lang="cs-CZ" altLang="cs-CZ">
                <a:latin typeface="Comic Sans MS" pitchFamily="66" charset="0"/>
              </a:rPr>
              <a:t>Držení těla</a:t>
            </a:r>
          </a:p>
          <a:p>
            <a:pPr lvl="1"/>
            <a:r>
              <a:rPr lang="cs-CZ" altLang="cs-CZ">
                <a:latin typeface="Comic Sans MS" pitchFamily="66" charset="0"/>
              </a:rPr>
              <a:t>Ekonomika chůze</a:t>
            </a:r>
          </a:p>
          <a:p>
            <a:r>
              <a:rPr lang="cs-CZ" altLang="cs-CZ">
                <a:latin typeface="Comic Sans MS" pitchFamily="66" charset="0"/>
              </a:rPr>
              <a:t>Technika chůze závodní</a:t>
            </a:r>
          </a:p>
          <a:p>
            <a:pPr lvl="1"/>
            <a:r>
              <a:rPr lang="cs-CZ" altLang="cs-CZ">
                <a:latin typeface="Comic Sans MS" pitchFamily="66" charset="0"/>
              </a:rPr>
              <a:t>Zdůraznění některých aspektů techniky</a:t>
            </a:r>
          </a:p>
        </p:txBody>
      </p:sp>
      <p:pic>
        <p:nvPicPr>
          <p:cNvPr id="36869" name="Picture 5" descr="walking_family_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88913"/>
            <a:ext cx="30670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walker.gif (17521 bytes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997200"/>
            <a:ext cx="142875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6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Race Walk.com Main 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1"/>
          <a:stretch>
            <a:fillRect/>
          </a:stretch>
        </p:blipFill>
        <p:spPr bwMode="auto">
          <a:xfrm>
            <a:off x="2627313" y="0"/>
            <a:ext cx="3805237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5" name="Picture 7" descr="FeetRaceWalk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71437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7" name="Picture 9" descr="01SideView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24175"/>
            <a:ext cx="261937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9" name="Picture 11" descr="02SideViewFi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24175"/>
            <a:ext cx="261937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1" name="Picture 13" descr="03SideViewFin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24175"/>
            <a:ext cx="261937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9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Photobucket - Video and Image Host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60102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3" name="Picture 7" descr="CIMG23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73463"/>
            <a:ext cx="4368800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5" name="Picture 9" descr="KIF_91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557338"/>
            <a:ext cx="13906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081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569913"/>
          </a:xfrm>
        </p:spPr>
        <p:txBody>
          <a:bodyPr>
            <a:noAutofit/>
          </a:bodyPr>
          <a:lstStyle/>
          <a:p>
            <a:r>
              <a:rPr lang="cs-CZ" altLang="cs-CZ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Sportovní chůze</a:t>
            </a:r>
          </a:p>
        </p:txBody>
      </p:sp>
      <p:pic>
        <p:nvPicPr>
          <p:cNvPr id="82947" name="Picture 3" descr="chuz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1484313"/>
            <a:ext cx="450373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 descr="chuz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1439863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Picture 5" descr="chuz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3500438"/>
            <a:ext cx="4618038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chuze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812925"/>
            <a:ext cx="2266950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084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FF0066"/>
                </a:solidFill>
                <a:latin typeface="Comic Sans MS" pitchFamily="66" charset="0"/>
              </a:rPr>
              <a:t>Průpravná cvičení za chůze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534400" cy="4530725"/>
          </a:xfrm>
        </p:spPr>
        <p:txBody>
          <a:bodyPr/>
          <a:lstStyle/>
          <a:p>
            <a:r>
              <a:rPr lang="cs-CZ" altLang="cs-CZ" sz="2800" dirty="0"/>
              <a:t>Chůze po špičkách, patách, výpon</a:t>
            </a:r>
          </a:p>
          <a:p>
            <a:r>
              <a:rPr lang="cs-CZ" altLang="cs-CZ" sz="2800" dirty="0"/>
              <a:t>Chůze s pažemi v různých polohách</a:t>
            </a:r>
          </a:p>
          <a:p>
            <a:r>
              <a:rPr lang="cs-CZ" altLang="cs-CZ" sz="2800" dirty="0"/>
              <a:t>Chůze ve dřepu, se zvedáním kolen, výpady</a:t>
            </a:r>
          </a:p>
          <a:p>
            <a:r>
              <a:rPr lang="cs-CZ" altLang="cs-CZ" sz="2800" dirty="0"/>
              <a:t>Chůze různými směry</a:t>
            </a:r>
          </a:p>
          <a:p>
            <a:r>
              <a:rPr lang="cs-CZ" altLang="cs-CZ" sz="2800" dirty="0"/>
              <a:t>Hra: výzkumný ústav chůze</a:t>
            </a:r>
          </a:p>
          <a:p>
            <a:r>
              <a:rPr lang="cs-CZ" altLang="cs-CZ" sz="2800" dirty="0"/>
              <a:t>Chůze po lavičce, </a:t>
            </a:r>
            <a:r>
              <a:rPr lang="cs-CZ" altLang="cs-CZ" sz="2800" dirty="0" err="1"/>
              <a:t>kladince</a:t>
            </a:r>
            <a:r>
              <a:rPr lang="cs-CZ" altLang="cs-CZ" sz="2800" dirty="0"/>
              <a:t>, po laně (na zemi)</a:t>
            </a:r>
          </a:p>
          <a:p>
            <a:r>
              <a:rPr lang="cs-CZ" altLang="cs-CZ" sz="2800" dirty="0"/>
              <a:t>Chůze s pohupem, s poskokem, změna rytmu</a:t>
            </a:r>
          </a:p>
        </p:txBody>
      </p:sp>
    </p:spTree>
    <p:extLst>
      <p:ext uri="{BB962C8B-B14F-4D97-AF65-F5344CB8AC3E}">
        <p14:creationId xmlns:p14="http://schemas.microsoft.com/office/powerpoint/2010/main" val="13835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FF0000"/>
                </a:solidFill>
                <a:latin typeface="Comic Sans MS" panose="030F0702030302020204" pitchFamily="66" charset="0"/>
              </a:rPr>
              <a:t>Základní etapa přípravy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/>
              <a:t>Všestranná všeobecná příprava: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až 90% činnosti,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hravá forma chodecké techniky,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stimulace rychlosti, obratnosti </a:t>
            </a:r>
            <a:br>
              <a:rPr lang="cs-CZ" altLang="cs-CZ" dirty="0"/>
            </a:br>
            <a:r>
              <a:rPr lang="cs-CZ" altLang="cs-CZ" dirty="0"/>
              <a:t>a svalové elasticity, síly </a:t>
            </a:r>
            <a:br>
              <a:rPr lang="cs-CZ" altLang="cs-CZ" dirty="0"/>
            </a:br>
            <a:r>
              <a:rPr lang="cs-CZ" altLang="cs-CZ" dirty="0"/>
              <a:t>a vytrvalosti+ ostatní pohybové činnosti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není třeba členit RTC na přechodné, přípravné a závodní období</a:t>
            </a:r>
          </a:p>
        </p:txBody>
      </p:sp>
    </p:spTree>
    <p:extLst>
      <p:ext uri="{BB962C8B-B14F-4D97-AF65-F5344CB8AC3E}">
        <p14:creationId xmlns:p14="http://schemas.microsoft.com/office/powerpoint/2010/main" val="3209146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55600"/>
            <a:ext cx="8229600" cy="857250"/>
          </a:xfrm>
        </p:spPr>
        <p:txBody>
          <a:bodyPr/>
          <a:lstStyle/>
          <a:p>
            <a:r>
              <a:rPr lang="cs-CZ" altLang="cs-CZ" b="1" dirty="0">
                <a:solidFill>
                  <a:srgbClr val="FF0000"/>
                </a:solidFill>
                <a:latin typeface="Comic Sans MS" pitchFamily="66" charset="0"/>
              </a:rPr>
              <a:t>Zásady zatěžování dětí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>
                <a:latin typeface="Comic Sans MS" pitchFamily="66" charset="0"/>
              </a:rPr>
              <a:t>podpora spontánní aktivity</a:t>
            </a:r>
          </a:p>
          <a:p>
            <a:pPr>
              <a:lnSpc>
                <a:spcPct val="90000"/>
              </a:lnSpc>
            </a:pPr>
            <a:r>
              <a:rPr lang="cs-CZ" altLang="cs-CZ">
                <a:latin typeface="Comic Sans MS" pitchFamily="66" charset="0"/>
              </a:rPr>
              <a:t>postupný rozvoj pohybových schopností dle senzitivních období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altLang="cs-CZ">
                <a:latin typeface="Comic Sans MS" pitchFamily="66" charset="0"/>
              </a:rPr>
              <a:t>nevhodnost hypokineze</a:t>
            </a:r>
          </a:p>
          <a:p>
            <a:pPr>
              <a:lnSpc>
                <a:spcPct val="90000"/>
              </a:lnSpc>
            </a:pPr>
            <a:r>
              <a:rPr lang="cs-CZ" altLang="cs-CZ">
                <a:latin typeface="Comic Sans MS" pitchFamily="66" charset="0"/>
              </a:rPr>
              <a:t>nevhodnost rané specializace</a:t>
            </a:r>
          </a:p>
          <a:p>
            <a:pPr>
              <a:lnSpc>
                <a:spcPct val="90000"/>
              </a:lnSpc>
            </a:pPr>
            <a:endParaRPr lang="cs-CZ" altLang="cs-CZ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>
                <a:latin typeface="Comic Sans MS" pitchFamily="66" charset="0"/>
              </a:rPr>
              <a:t>		    !!! všestranný pohybový základ !!!</a:t>
            </a:r>
          </a:p>
        </p:txBody>
      </p:sp>
      <p:pic>
        <p:nvPicPr>
          <p:cNvPr id="2050" name="Picture 2" descr="D:\Obrázky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7272"/>
            <a:ext cx="19812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0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8496622" cy="865188"/>
          </a:xfrm>
        </p:spPr>
        <p:txBody>
          <a:bodyPr>
            <a:normAutofit/>
          </a:bodyPr>
          <a:lstStyle/>
          <a:p>
            <a:r>
              <a:rPr lang="cs-CZ" altLang="cs-CZ" sz="4000" b="1" dirty="0">
                <a:solidFill>
                  <a:srgbClr val="FF0000"/>
                </a:solidFill>
                <a:latin typeface="Comic Sans MS" pitchFamily="66" charset="0"/>
              </a:rPr>
              <a:t>Specifika dětského organismu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7696200" cy="4679950"/>
          </a:xfrm>
        </p:spPr>
        <p:txBody>
          <a:bodyPr/>
          <a:lstStyle/>
          <a:p>
            <a:r>
              <a:rPr lang="cs-CZ" altLang="cs-CZ" sz="2800">
                <a:latin typeface="Comic Sans MS" pitchFamily="66" charset="0"/>
              </a:rPr>
              <a:t>Složení těla - větší množství </a:t>
            </a:r>
            <a:r>
              <a:rPr lang="cs-CZ" altLang="cs-CZ" sz="2800">
                <a:solidFill>
                  <a:srgbClr val="009900"/>
                </a:solidFill>
                <a:latin typeface="Comic Sans MS" pitchFamily="66" charset="0"/>
              </a:rPr>
              <a:t>vody</a:t>
            </a:r>
            <a:r>
              <a:rPr lang="cs-CZ" altLang="cs-CZ" sz="2800">
                <a:latin typeface="Comic Sans MS" pitchFamily="66" charset="0"/>
              </a:rPr>
              <a:t> </a:t>
            </a:r>
          </a:p>
          <a:p>
            <a:endParaRPr lang="cs-CZ" altLang="cs-CZ" sz="2800">
              <a:solidFill>
                <a:srgbClr val="009900"/>
              </a:solidFill>
              <a:latin typeface="Comic Sans MS" pitchFamily="66" charset="0"/>
            </a:endParaRPr>
          </a:p>
          <a:p>
            <a:r>
              <a:rPr lang="cs-CZ" altLang="cs-CZ" sz="2800">
                <a:solidFill>
                  <a:srgbClr val="009900"/>
                </a:solidFill>
                <a:latin typeface="Comic Sans MS" pitchFamily="66" charset="0"/>
              </a:rPr>
              <a:t>Termoregulace</a:t>
            </a:r>
            <a:r>
              <a:rPr lang="cs-CZ" altLang="cs-CZ" sz="2800">
                <a:latin typeface="Comic Sans MS" pitchFamily="66" charset="0"/>
              </a:rPr>
              <a:t> - ztráty tepla v chladu - podchlazení - relativně větší povrch těla</a:t>
            </a:r>
          </a:p>
          <a:p>
            <a:pPr>
              <a:buFont typeface="Wingdings" pitchFamily="2" charset="2"/>
              <a:buNone/>
            </a:pPr>
            <a:r>
              <a:rPr lang="cs-CZ" altLang="cs-CZ" sz="2800">
                <a:latin typeface="Comic Sans MS" pitchFamily="66" charset="0"/>
              </a:rPr>
              <a:t>	V teple přehřátí - u dětí menší pocení</a:t>
            </a:r>
          </a:p>
          <a:p>
            <a:pPr>
              <a:buFont typeface="Wingdings" pitchFamily="2" charset="2"/>
              <a:buNone/>
            </a:pPr>
            <a:endParaRPr lang="cs-CZ" altLang="cs-CZ" sz="2800">
              <a:latin typeface="Comic Sans MS" pitchFamily="66" charset="0"/>
            </a:endParaRPr>
          </a:p>
          <a:p>
            <a:r>
              <a:rPr lang="cs-CZ" altLang="cs-CZ" sz="2800">
                <a:latin typeface="Comic Sans MS" pitchFamily="66" charset="0"/>
              </a:rPr>
              <a:t>Nervový systém - </a:t>
            </a:r>
            <a:r>
              <a:rPr lang="cs-CZ" altLang="cs-CZ" sz="2800">
                <a:solidFill>
                  <a:srgbClr val="009900"/>
                </a:solidFill>
                <a:latin typeface="Comic Sans MS" pitchFamily="66" charset="0"/>
              </a:rPr>
              <a:t>nezralost CNS</a:t>
            </a:r>
            <a:r>
              <a:rPr lang="cs-CZ" altLang="cs-CZ" sz="2800">
                <a:latin typeface="Comic Sans MS" pitchFamily="66" charset="0"/>
              </a:rPr>
              <a:t>, rizikem je monotónnost zátěže, patrný časnější  </a:t>
            </a:r>
          </a:p>
          <a:p>
            <a:pPr>
              <a:buFont typeface="Wingdings" pitchFamily="2" charset="2"/>
              <a:buNone/>
            </a:pPr>
            <a:r>
              <a:rPr lang="cs-CZ" altLang="cs-CZ" sz="2800">
                <a:latin typeface="Comic Sans MS" pitchFamily="66" charset="0"/>
              </a:rPr>
              <a:t>	nástup </a:t>
            </a:r>
            <a:r>
              <a:rPr lang="cs-CZ" altLang="cs-CZ" sz="2800">
                <a:solidFill>
                  <a:srgbClr val="009900"/>
                </a:solidFill>
                <a:latin typeface="Comic Sans MS" pitchFamily="66" charset="0"/>
              </a:rPr>
              <a:t>únavy</a:t>
            </a:r>
          </a:p>
        </p:txBody>
      </p:sp>
    </p:spTree>
    <p:extLst>
      <p:ext uri="{BB962C8B-B14F-4D97-AF65-F5344CB8AC3E}">
        <p14:creationId xmlns:p14="http://schemas.microsoft.com/office/powerpoint/2010/main" val="11490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>
              <a:latin typeface="Comic Sans MS" pitchFamily="66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362950" cy="4525962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800" dirty="0">
                <a:solidFill>
                  <a:srgbClr val="0583D1"/>
                </a:solidFill>
                <a:latin typeface="Comic Sans MS" pitchFamily="66" charset="0"/>
              </a:rPr>
              <a:t>Srdce</a:t>
            </a:r>
            <a:r>
              <a:rPr lang="cs-CZ" altLang="cs-CZ" sz="2800" dirty="0">
                <a:latin typeface="Comic Sans MS" pitchFamily="66" charset="0"/>
              </a:rPr>
              <a:t>: roste nejpomaleji - zvýšená potřeba kyslíku ve svalech je vyrovnávána zrychlením SF. Max. SF nad 200.</a:t>
            </a:r>
          </a:p>
          <a:p>
            <a:r>
              <a:rPr lang="cs-CZ" altLang="cs-CZ" sz="2800" dirty="0">
                <a:solidFill>
                  <a:srgbClr val="0583D1"/>
                </a:solidFill>
                <a:latin typeface="Comic Sans MS" pitchFamily="66" charset="0"/>
              </a:rPr>
              <a:t>Imunita</a:t>
            </a:r>
            <a:r>
              <a:rPr lang="cs-CZ" altLang="cs-CZ" sz="2800" dirty="0">
                <a:latin typeface="Comic Sans MS" pitchFamily="66" charset="0"/>
              </a:rPr>
              <a:t>: častější onemocnění </a:t>
            </a:r>
          </a:p>
          <a:p>
            <a:endParaRPr lang="cs-CZ" altLang="cs-CZ" sz="2800" dirty="0">
              <a:latin typeface="Comic Sans MS" pitchFamily="66" charset="0"/>
            </a:endParaRPr>
          </a:p>
          <a:p>
            <a:r>
              <a:rPr lang="cs-CZ" altLang="cs-CZ" sz="2800" dirty="0">
                <a:latin typeface="Comic Sans MS" pitchFamily="66" charset="0"/>
              </a:rPr>
              <a:t>Děti jsou schopné vysoké </a:t>
            </a:r>
            <a:r>
              <a:rPr lang="cs-CZ" altLang="cs-CZ" sz="2800" dirty="0">
                <a:solidFill>
                  <a:srgbClr val="0583D1"/>
                </a:solidFill>
                <a:latin typeface="Comic Sans MS" pitchFamily="66" charset="0"/>
              </a:rPr>
              <a:t>intenzity práce</a:t>
            </a:r>
            <a:r>
              <a:rPr lang="cs-CZ" altLang="cs-CZ" sz="2800" dirty="0">
                <a:latin typeface="Comic Sans MS" pitchFamily="66" charset="0"/>
              </a:rPr>
              <a:t> </a:t>
            </a:r>
            <a:br>
              <a:rPr lang="cs-CZ" altLang="cs-CZ" sz="2800" dirty="0">
                <a:latin typeface="Comic Sans MS" pitchFamily="66" charset="0"/>
              </a:rPr>
            </a:br>
            <a:r>
              <a:rPr lang="cs-CZ" altLang="cs-CZ" sz="2800" dirty="0">
                <a:latin typeface="Comic Sans MS" pitchFamily="66" charset="0"/>
              </a:rPr>
              <a:t>(do 20 s) - stejné množství ATP, CP jako </a:t>
            </a:r>
            <a:br>
              <a:rPr lang="cs-CZ" altLang="cs-CZ" sz="2800" dirty="0">
                <a:latin typeface="Comic Sans MS" pitchFamily="66" charset="0"/>
              </a:rPr>
            </a:br>
            <a:r>
              <a:rPr lang="cs-CZ" altLang="cs-CZ" sz="2800" dirty="0">
                <a:latin typeface="Comic Sans MS" pitchFamily="66" charset="0"/>
              </a:rPr>
              <a:t>u dospělých</a:t>
            </a:r>
          </a:p>
          <a:p>
            <a:r>
              <a:rPr lang="cs-CZ" altLang="cs-CZ" sz="2800" dirty="0">
                <a:latin typeface="Comic Sans MS" pitchFamily="66" charset="0"/>
              </a:rPr>
              <a:t>Výkony na </a:t>
            </a:r>
            <a:r>
              <a:rPr lang="cs-CZ" altLang="cs-CZ" sz="2800" dirty="0">
                <a:solidFill>
                  <a:srgbClr val="0583D1"/>
                </a:solidFill>
                <a:latin typeface="Comic Sans MS" pitchFamily="66" charset="0"/>
              </a:rPr>
              <a:t>rychlost. vytrvalost</a:t>
            </a:r>
            <a:r>
              <a:rPr lang="cs-CZ" altLang="cs-CZ" sz="2800" dirty="0">
                <a:latin typeface="Comic Sans MS" pitchFamily="66" charset="0"/>
              </a:rPr>
              <a:t> (kolem 1 min) nejsou vhodné. Menší schopnost anaerobní glykolýzy, málo LA</a:t>
            </a:r>
          </a:p>
        </p:txBody>
      </p:sp>
    </p:spTree>
    <p:extLst>
      <p:ext uri="{BB962C8B-B14F-4D97-AF65-F5344CB8AC3E}">
        <p14:creationId xmlns:p14="http://schemas.microsoft.com/office/powerpoint/2010/main" val="31127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altLang="cs-CZ" dirty="0">
              <a:latin typeface="Comic Sans MS" pitchFamily="66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>
                <a:latin typeface="Comic Sans MS" pitchFamily="66" charset="0"/>
              </a:rPr>
              <a:t>Aerobní režim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latin typeface="Comic Sans MS" pitchFamily="66" charset="0"/>
              </a:rPr>
              <a:t>Dostatečná kapacita oxidativních enzymů v buňkách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latin typeface="Comic Sans MS" pitchFamily="66" charset="0"/>
              </a:rPr>
              <a:t>Maximální aerobní kapacita VO</a:t>
            </a:r>
            <a:r>
              <a:rPr lang="cs-CZ" altLang="cs-CZ" sz="1200" b="1" dirty="0">
                <a:latin typeface="Comic Sans MS" pitchFamily="66" charset="0"/>
              </a:rPr>
              <a:t>2</a:t>
            </a:r>
            <a:r>
              <a:rPr lang="cs-CZ" altLang="cs-CZ" sz="2800" dirty="0">
                <a:latin typeface="Comic Sans MS" pitchFamily="66" charset="0"/>
              </a:rPr>
              <a:t> max. je relativně značně vysoká - maxima ve 12 letech u chlapců 44ml O</a:t>
            </a:r>
            <a:r>
              <a:rPr lang="cs-CZ" altLang="cs-CZ" sz="1200" b="1" dirty="0">
                <a:latin typeface="Comic Sans MS" pitchFamily="66" charset="0"/>
              </a:rPr>
              <a:t>2</a:t>
            </a:r>
            <a:r>
              <a:rPr lang="cs-CZ" altLang="cs-CZ" sz="2800" dirty="0">
                <a:latin typeface="Comic Sans MS" pitchFamily="66" charset="0"/>
              </a:rPr>
              <a:t>/kg hmotnosti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latin typeface="Comic Sans MS" pitchFamily="66" charset="0"/>
              </a:rPr>
              <a:t>Dobré předpoklady pro rozvoj vytrvalosti, ačkoliv dýchací a oběh. systém pracují neekonomicky - kompenzováno rychlejší aktivací </a:t>
            </a:r>
            <a:r>
              <a:rPr lang="cs-CZ" altLang="cs-CZ" sz="2800" dirty="0" err="1">
                <a:latin typeface="Comic Sans MS" pitchFamily="66" charset="0"/>
              </a:rPr>
              <a:t>aerob</a:t>
            </a:r>
            <a:r>
              <a:rPr lang="cs-CZ" altLang="cs-CZ" sz="2800" dirty="0">
                <a:latin typeface="Comic Sans MS" pitchFamily="66" charset="0"/>
              </a:rPr>
              <a:t>. metabolismu a ↑ VO</a:t>
            </a:r>
            <a:r>
              <a:rPr lang="cs-CZ" altLang="cs-CZ" sz="1200" b="1" dirty="0">
                <a:latin typeface="Comic Sans MS" pitchFamily="66" charset="0"/>
              </a:rPr>
              <a:t>2</a:t>
            </a:r>
            <a:r>
              <a:rPr lang="cs-CZ" altLang="cs-CZ" sz="2800" dirty="0">
                <a:latin typeface="Comic Sans MS" pitchFamily="66" charset="0"/>
              </a:rPr>
              <a:t> max.</a:t>
            </a:r>
          </a:p>
        </p:txBody>
      </p:sp>
    </p:spTree>
    <p:extLst>
      <p:ext uri="{BB962C8B-B14F-4D97-AF65-F5344CB8AC3E}">
        <p14:creationId xmlns:p14="http://schemas.microsoft.com/office/powerpoint/2010/main" val="38450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302625" cy="59769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altLang="cs-CZ" sz="4000" b="1">
                <a:solidFill>
                  <a:srgbClr val="FF0066"/>
                </a:solidFill>
                <a:latin typeface="Comic Sans MS" pitchFamily="66" charset="0"/>
              </a:rPr>
              <a:t>Lokomoce nejmenších</a:t>
            </a:r>
          </a:p>
          <a:p>
            <a:pPr>
              <a:buFont typeface="Wingdings" pitchFamily="2" charset="2"/>
              <a:buNone/>
            </a:pPr>
            <a:endParaRPr lang="cs-CZ" altLang="cs-CZ" sz="2800" b="1">
              <a:solidFill>
                <a:srgbClr val="FF00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800" b="1">
                <a:latin typeface="Comic Sans MS" pitchFamily="66" charset="0"/>
              </a:rPr>
              <a:t>3. rok</a:t>
            </a:r>
            <a:r>
              <a:rPr lang="cs-CZ" altLang="cs-CZ" sz="2800">
                <a:latin typeface="Comic Sans MS" pitchFamily="66" charset="0"/>
              </a:rPr>
              <a:t> - naučí se běhat (odraz a letová fáze), zvládá rovnováhu na 1 noze, projevení laterality, spontánní aktivita činí 60% celk. času (neomezovat dítě v pohybu)</a:t>
            </a:r>
          </a:p>
          <a:p>
            <a:pPr>
              <a:buFont typeface="Wingdings" pitchFamily="2" charset="2"/>
              <a:buNone/>
            </a:pPr>
            <a:endParaRPr lang="cs-CZ" altLang="cs-CZ" sz="28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800" b="1">
                <a:latin typeface="Comic Sans MS" pitchFamily="66" charset="0"/>
              </a:rPr>
              <a:t>4.-5. rok</a:t>
            </a:r>
            <a:r>
              <a:rPr lang="cs-CZ" altLang="cs-CZ" sz="2800">
                <a:latin typeface="Comic Sans MS" pitchFamily="66" charset="0"/>
              </a:rPr>
              <a:t> - zdokonalování běhu, </a:t>
            </a:r>
          </a:p>
          <a:p>
            <a:pPr>
              <a:buFont typeface="Wingdings" pitchFamily="2" charset="2"/>
              <a:buNone/>
            </a:pPr>
            <a:endParaRPr lang="cs-CZ" altLang="cs-CZ" sz="28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800">
                <a:latin typeface="Comic Sans MS" pitchFamily="66" charset="0"/>
              </a:rPr>
              <a:t>		nezvládá-li letovou fázi do 38. měs. 	uvažujeme o retardaci</a:t>
            </a:r>
          </a:p>
        </p:txBody>
      </p:sp>
    </p:spTree>
    <p:extLst>
      <p:ext uri="{BB962C8B-B14F-4D97-AF65-F5344CB8AC3E}">
        <p14:creationId xmlns:p14="http://schemas.microsoft.com/office/powerpoint/2010/main" val="32699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8291264" cy="1258888"/>
          </a:xfrm>
        </p:spPr>
        <p:txBody>
          <a:bodyPr>
            <a:normAutofit/>
          </a:bodyPr>
          <a:lstStyle/>
          <a:p>
            <a:r>
              <a:rPr lang="cs-CZ" altLang="cs-CZ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BĚH a </a:t>
            </a:r>
            <a:r>
              <a:rPr lang="cs-CZ" altLang="cs-CZ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CHůZE</a:t>
            </a:r>
            <a:r>
              <a:rPr lang="cs-CZ" altLang="cs-CZ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cs-CZ" altLang="cs-CZ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cs-CZ" altLang="cs-CZ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Problémy v kategorii dětí a mládeže</a:t>
            </a:r>
            <a:endParaRPr lang="cs-CZ" altLang="cs-CZ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Běh v kategorii dětí a mládeže není moc populární</a:t>
            </a:r>
          </a:p>
          <a:p>
            <a:r>
              <a:rPr lang="cs-CZ" altLang="cs-CZ"/>
              <a:t>Pokles úrovně vytrvalosti jako jedné </a:t>
            </a:r>
            <a:br>
              <a:rPr lang="cs-CZ" altLang="cs-CZ"/>
            </a:br>
            <a:r>
              <a:rPr lang="cs-CZ" altLang="cs-CZ"/>
              <a:t>ze složek kondice</a:t>
            </a:r>
          </a:p>
          <a:p>
            <a:r>
              <a:rPr lang="cs-CZ" altLang="cs-CZ"/>
              <a:t>Atraktivnost jiných pohybových aktivit v současném životním stylu  </a:t>
            </a:r>
          </a:p>
          <a:p>
            <a:r>
              <a:rPr lang="cs-CZ" altLang="cs-CZ"/>
              <a:t>Předčasná specializace – ambiciózní trenér, závodník, rodiče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3296286"/>
      </p:ext>
    </p:extLst>
  </p:cSld>
  <p:clrMapOvr>
    <a:masterClrMapping/>
  </p:clrMapOvr>
  <p:transition spd="med">
    <p:cov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FF0000"/>
                </a:solidFill>
                <a:latin typeface="Comic Sans MS" pitchFamily="66" charset="0"/>
              </a:rPr>
              <a:t>Běh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Comic Sans MS" pitchFamily="66" charset="0"/>
              </a:rPr>
              <a:t>Techniky běhu v rozdílné rychlosti</a:t>
            </a:r>
          </a:p>
          <a:p>
            <a:pPr lvl="1"/>
            <a:r>
              <a:rPr lang="cs-CZ" altLang="cs-CZ">
                <a:latin typeface="Comic Sans MS" pitchFamily="66" charset="0"/>
              </a:rPr>
              <a:t>Našlapování vzhledem k svislici z těžiště, odvíjení chodidla, zvedání kolen…</a:t>
            </a:r>
          </a:p>
          <a:p>
            <a:r>
              <a:rPr lang="cs-CZ" altLang="cs-CZ">
                <a:latin typeface="Comic Sans MS" pitchFamily="66" charset="0"/>
              </a:rPr>
              <a:t>Odlišnost od chůze</a:t>
            </a:r>
          </a:p>
          <a:p>
            <a:r>
              <a:rPr lang="cs-CZ" altLang="cs-CZ">
                <a:latin typeface="Comic Sans MS" pitchFamily="66" charset="0"/>
              </a:rPr>
              <a:t>Chyby – tempo, délka kroku</a:t>
            </a:r>
          </a:p>
          <a:p>
            <a:r>
              <a:rPr lang="cs-CZ" altLang="cs-CZ">
                <a:latin typeface="Comic Sans MS" pitchFamily="66" charset="0"/>
              </a:rPr>
              <a:t>Korekce – SBC, běh na krásu</a:t>
            </a:r>
          </a:p>
          <a:p>
            <a:pPr>
              <a:buFont typeface="Wingdings" pitchFamily="2" charset="2"/>
              <a:buNone/>
            </a:pPr>
            <a:endParaRPr lang="cs-CZ" altLang="cs-CZ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cimg4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2387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7" name="Picture 5" descr="kinem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268413"/>
            <a:ext cx="32099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8" descr="Jr. Triathl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67175"/>
            <a:ext cx="19431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3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 descr="IMG_0008.JPG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784"/>
            <a:ext cx="381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9" name="Picture 7" descr="IMG_0017.JPG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36" y="1376511"/>
            <a:ext cx="381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0517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494</Words>
  <Application>Microsoft Office PowerPoint</Application>
  <PresentationFormat>Předvádění na obrazovce (4:3)</PresentationFormat>
  <Paragraphs>99</Paragraphs>
  <Slides>18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Běh a chůze v základní etapě atletické přípravy </vt:lpstr>
      <vt:lpstr>Specifika dětského organismu</vt:lpstr>
      <vt:lpstr>Prezentace aplikace PowerPoint</vt:lpstr>
      <vt:lpstr>Prezentace aplikace PowerPoint</vt:lpstr>
      <vt:lpstr>Prezentace aplikace PowerPoint</vt:lpstr>
      <vt:lpstr>BĚH a CHůZE Problémy v kategorii dětí a mládeže</vt:lpstr>
      <vt:lpstr>Běh</vt:lpstr>
      <vt:lpstr>Prezentace aplikace PowerPoint</vt:lpstr>
      <vt:lpstr>Prezentace aplikace PowerPoint</vt:lpstr>
      <vt:lpstr>Trénink dětí a mládeže NEGATIVNÍ PARADIGMATA</vt:lpstr>
      <vt:lpstr>Vytrvalostní schopnosti</vt:lpstr>
      <vt:lpstr>Chůze</vt:lpstr>
      <vt:lpstr>Prezentace aplikace PowerPoint</vt:lpstr>
      <vt:lpstr>Prezentace aplikace PowerPoint</vt:lpstr>
      <vt:lpstr>Sportovní chůze</vt:lpstr>
      <vt:lpstr>Průpravná cvičení za chůze</vt:lpstr>
      <vt:lpstr>Základní etapa přípravy</vt:lpstr>
      <vt:lpstr>Zásady zatěžování dětí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mira.petr</dc:creator>
  <cp:lastModifiedBy>uzivatel</cp:lastModifiedBy>
  <cp:revision>8</cp:revision>
  <dcterms:created xsi:type="dcterms:W3CDTF">2015-06-15T18:59:07Z</dcterms:created>
  <dcterms:modified xsi:type="dcterms:W3CDTF">2016-04-10T08:39:20Z</dcterms:modified>
</cp:coreProperties>
</file>