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6"/>
  </p:notesMasterIdLst>
  <p:sldIdLst>
    <p:sldId id="256" r:id="rId3"/>
    <p:sldId id="258" r:id="rId4"/>
    <p:sldId id="259" r:id="rId5"/>
    <p:sldId id="396" r:id="rId6"/>
    <p:sldId id="261" r:id="rId7"/>
    <p:sldId id="395" r:id="rId8"/>
    <p:sldId id="260" r:id="rId9"/>
    <p:sldId id="262" r:id="rId10"/>
    <p:sldId id="263" r:id="rId11"/>
    <p:sldId id="277" r:id="rId12"/>
    <p:sldId id="276" r:id="rId13"/>
    <p:sldId id="265" r:id="rId14"/>
    <p:sldId id="269" r:id="rId15"/>
    <p:sldId id="397" r:id="rId16"/>
    <p:sldId id="267" r:id="rId17"/>
    <p:sldId id="268" r:id="rId18"/>
    <p:sldId id="266" r:id="rId19"/>
    <p:sldId id="270" r:id="rId20"/>
    <p:sldId id="271" r:id="rId21"/>
    <p:sldId id="272" r:id="rId22"/>
    <p:sldId id="273" r:id="rId23"/>
    <p:sldId id="274" r:id="rId24"/>
    <p:sldId id="275" r:id="rId25"/>
    <p:sldId id="285" r:id="rId26"/>
    <p:sldId id="286" r:id="rId27"/>
    <p:sldId id="287" r:id="rId28"/>
    <p:sldId id="288" r:id="rId29"/>
    <p:sldId id="289" r:id="rId30"/>
    <p:sldId id="278" r:id="rId31"/>
    <p:sldId id="279" r:id="rId32"/>
    <p:sldId id="280" r:id="rId33"/>
    <p:sldId id="281" r:id="rId34"/>
    <p:sldId id="282" r:id="rId35"/>
    <p:sldId id="290" r:id="rId36"/>
    <p:sldId id="283" r:id="rId37"/>
    <p:sldId id="291" r:id="rId38"/>
    <p:sldId id="292" r:id="rId39"/>
    <p:sldId id="284" r:id="rId40"/>
    <p:sldId id="293" r:id="rId41"/>
    <p:sldId id="294" r:id="rId42"/>
    <p:sldId id="295" r:id="rId43"/>
    <p:sldId id="296" r:id="rId44"/>
    <p:sldId id="297"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5" r:id="rId63"/>
    <p:sldId id="317" r:id="rId64"/>
    <p:sldId id="298"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90" r:id="rId107"/>
    <p:sldId id="391" r:id="rId108"/>
    <p:sldId id="392" r:id="rId109"/>
    <p:sldId id="393" r:id="rId110"/>
    <p:sldId id="359" r:id="rId111"/>
    <p:sldId id="361" r:id="rId112"/>
    <p:sldId id="360" r:id="rId113"/>
    <p:sldId id="398" r:id="rId114"/>
    <p:sldId id="399" r:id="rId115"/>
    <p:sldId id="400" r:id="rId116"/>
    <p:sldId id="401" r:id="rId117"/>
    <p:sldId id="402" r:id="rId118"/>
    <p:sldId id="403" r:id="rId119"/>
    <p:sldId id="404" r:id="rId120"/>
    <p:sldId id="405" r:id="rId121"/>
    <p:sldId id="406" r:id="rId122"/>
    <p:sldId id="407" r:id="rId123"/>
    <p:sldId id="408" r:id="rId124"/>
    <p:sldId id="409" r:id="rId125"/>
    <p:sldId id="410" r:id="rId126"/>
    <p:sldId id="411" r:id="rId127"/>
    <p:sldId id="412" r:id="rId128"/>
    <p:sldId id="413" r:id="rId129"/>
    <p:sldId id="414" r:id="rId130"/>
    <p:sldId id="415" r:id="rId131"/>
    <p:sldId id="416" r:id="rId132"/>
    <p:sldId id="417" r:id="rId133"/>
    <p:sldId id="418" r:id="rId134"/>
    <p:sldId id="420" r:id="rId135"/>
    <p:sldId id="367" r:id="rId136"/>
    <p:sldId id="362" r:id="rId137"/>
    <p:sldId id="363" r:id="rId138"/>
    <p:sldId id="366" r:id="rId139"/>
    <p:sldId id="364" r:id="rId140"/>
    <p:sldId id="368" r:id="rId141"/>
    <p:sldId id="369" r:id="rId142"/>
    <p:sldId id="370" r:id="rId143"/>
    <p:sldId id="371" r:id="rId144"/>
    <p:sldId id="372" r:id="rId145"/>
    <p:sldId id="373" r:id="rId146"/>
    <p:sldId id="374" r:id="rId147"/>
    <p:sldId id="375" r:id="rId148"/>
    <p:sldId id="389" r:id="rId149"/>
    <p:sldId id="394" r:id="rId150"/>
    <p:sldId id="421" r:id="rId151"/>
    <p:sldId id="422" r:id="rId152"/>
    <p:sldId id="376" r:id="rId153"/>
    <p:sldId id="377" r:id="rId154"/>
    <p:sldId id="378" r:id="rId155"/>
    <p:sldId id="379" r:id="rId156"/>
    <p:sldId id="380" r:id="rId157"/>
    <p:sldId id="381" r:id="rId158"/>
    <p:sldId id="382" r:id="rId159"/>
    <p:sldId id="383" r:id="rId160"/>
    <p:sldId id="384" r:id="rId161"/>
    <p:sldId id="385" r:id="rId162"/>
    <p:sldId id="387" r:id="rId163"/>
    <p:sldId id="388" r:id="rId164"/>
    <p:sldId id="386" r:id="rId16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howGuides="1">
      <p:cViewPr varScale="1">
        <p:scale>
          <a:sx n="66" d="100"/>
          <a:sy n="66" d="100"/>
        </p:scale>
        <p:origin x="-99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7BA78-3C9F-4F8B-9D41-5304AEF69A5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cs-CZ"/>
        </a:p>
      </dgm:t>
    </dgm:pt>
    <dgm:pt modelId="{258B6410-0A22-438D-AAEB-8F21BA8F4D2E}">
      <dgm:prSet phldrT="[Text]"/>
      <dgm:spPr/>
      <dgm:t>
        <a:bodyPr/>
        <a:lstStyle/>
        <a:p>
          <a:r>
            <a:rPr lang="cs-CZ" b="1" dirty="0" smtClean="0"/>
            <a:t>Jednotné evropské číslo  </a:t>
          </a:r>
          <a:r>
            <a:rPr lang="cs-CZ" b="1" dirty="0" smtClean="0">
              <a:solidFill>
                <a:srgbClr val="FF0000"/>
              </a:solidFill>
            </a:rPr>
            <a:t>112</a:t>
          </a:r>
          <a:endParaRPr lang="cs-CZ" b="1" dirty="0">
            <a:solidFill>
              <a:srgbClr val="FF0000"/>
            </a:solidFill>
          </a:endParaRPr>
        </a:p>
      </dgm:t>
    </dgm:pt>
    <dgm:pt modelId="{5260FE04-6A3B-4ACB-AD42-FC5A17AEDED9}" type="parTrans" cxnId="{5A69C210-449D-4FE5-89E3-673D515A9B1C}">
      <dgm:prSet/>
      <dgm:spPr/>
      <dgm:t>
        <a:bodyPr/>
        <a:lstStyle/>
        <a:p>
          <a:endParaRPr lang="cs-CZ"/>
        </a:p>
      </dgm:t>
    </dgm:pt>
    <dgm:pt modelId="{C7A16581-5E6C-4FA8-9485-BC0DDD4C5215}" type="sibTrans" cxnId="{5A69C210-449D-4FE5-89E3-673D515A9B1C}">
      <dgm:prSet/>
      <dgm:spPr/>
      <dgm:t>
        <a:bodyPr/>
        <a:lstStyle/>
        <a:p>
          <a:endParaRPr lang="cs-CZ"/>
        </a:p>
      </dgm:t>
    </dgm:pt>
    <dgm:pt modelId="{A5CEEE1B-627C-4B54-93AB-EE7F8DB3656F}">
      <dgm:prSet phldrT="[Text]"/>
      <dgm:spPr/>
      <dgm:t>
        <a:bodyPr/>
        <a:lstStyle/>
        <a:p>
          <a:r>
            <a:rPr lang="cs-CZ" b="1" dirty="0" smtClean="0"/>
            <a:t>HZS </a:t>
          </a:r>
          <a:r>
            <a:rPr lang="cs-CZ" b="1" dirty="0" smtClean="0">
              <a:solidFill>
                <a:srgbClr val="FF0000"/>
              </a:solidFill>
            </a:rPr>
            <a:t>150</a:t>
          </a:r>
          <a:endParaRPr lang="cs-CZ" b="1" dirty="0">
            <a:solidFill>
              <a:srgbClr val="FF0000"/>
            </a:solidFill>
          </a:endParaRPr>
        </a:p>
      </dgm:t>
    </dgm:pt>
    <dgm:pt modelId="{12CC321F-7D9C-4487-A44C-8730398F4E0E}" type="parTrans" cxnId="{79CDB7DE-6332-46A1-9E70-B5311F4A040B}">
      <dgm:prSet/>
      <dgm:spPr/>
      <dgm:t>
        <a:bodyPr/>
        <a:lstStyle/>
        <a:p>
          <a:endParaRPr lang="cs-CZ"/>
        </a:p>
      </dgm:t>
    </dgm:pt>
    <dgm:pt modelId="{D4470266-E1A1-413A-B398-924D1B146A10}" type="sibTrans" cxnId="{79CDB7DE-6332-46A1-9E70-B5311F4A040B}">
      <dgm:prSet/>
      <dgm:spPr/>
      <dgm:t>
        <a:bodyPr/>
        <a:lstStyle/>
        <a:p>
          <a:endParaRPr lang="cs-CZ"/>
        </a:p>
      </dgm:t>
    </dgm:pt>
    <dgm:pt modelId="{BA51DEB0-FFE2-404C-81A6-328C5ECCDC06}">
      <dgm:prSet phldrT="[Text]"/>
      <dgm:spPr/>
      <dgm:t>
        <a:bodyPr/>
        <a:lstStyle/>
        <a:p>
          <a:r>
            <a:rPr lang="cs-CZ" b="1" dirty="0" smtClean="0"/>
            <a:t>ZZS </a:t>
          </a:r>
          <a:r>
            <a:rPr lang="cs-CZ" b="1" dirty="0" smtClean="0">
              <a:solidFill>
                <a:srgbClr val="FF0000"/>
              </a:solidFill>
            </a:rPr>
            <a:t>155</a:t>
          </a:r>
          <a:endParaRPr lang="cs-CZ" b="1" dirty="0">
            <a:solidFill>
              <a:srgbClr val="FF0000"/>
            </a:solidFill>
          </a:endParaRPr>
        </a:p>
      </dgm:t>
    </dgm:pt>
    <dgm:pt modelId="{7689727A-81D1-4E48-8AEE-AD2843730107}" type="parTrans" cxnId="{23EBFE4C-0506-47DB-8FEB-6938FD89F2E2}">
      <dgm:prSet/>
      <dgm:spPr/>
      <dgm:t>
        <a:bodyPr/>
        <a:lstStyle/>
        <a:p>
          <a:endParaRPr lang="cs-CZ"/>
        </a:p>
      </dgm:t>
    </dgm:pt>
    <dgm:pt modelId="{0047E88B-E2AD-4467-81B9-790B2E999A93}" type="sibTrans" cxnId="{23EBFE4C-0506-47DB-8FEB-6938FD89F2E2}">
      <dgm:prSet/>
      <dgm:spPr/>
      <dgm:t>
        <a:bodyPr/>
        <a:lstStyle/>
        <a:p>
          <a:endParaRPr lang="cs-CZ"/>
        </a:p>
      </dgm:t>
    </dgm:pt>
    <dgm:pt modelId="{913AA8D3-3682-40DA-8C6B-99035EC216FE}">
      <dgm:prSet phldrT="[Text]"/>
      <dgm:spPr/>
      <dgm:t>
        <a:bodyPr/>
        <a:lstStyle/>
        <a:p>
          <a:r>
            <a:rPr lang="cs-CZ" b="1" dirty="0" smtClean="0"/>
            <a:t>PČR </a:t>
          </a:r>
          <a:r>
            <a:rPr lang="cs-CZ" b="1" dirty="0" smtClean="0">
              <a:solidFill>
                <a:srgbClr val="FF0000"/>
              </a:solidFill>
            </a:rPr>
            <a:t>158</a:t>
          </a:r>
          <a:endParaRPr lang="cs-CZ" b="1" dirty="0">
            <a:solidFill>
              <a:srgbClr val="FF0000"/>
            </a:solidFill>
          </a:endParaRPr>
        </a:p>
      </dgm:t>
    </dgm:pt>
    <dgm:pt modelId="{FAEF0F8C-2B91-4255-96D9-2DB5B0F75D2D}" type="parTrans" cxnId="{323606A8-90AF-4699-BA9B-DD80C12EE84D}">
      <dgm:prSet/>
      <dgm:spPr/>
      <dgm:t>
        <a:bodyPr/>
        <a:lstStyle/>
        <a:p>
          <a:endParaRPr lang="cs-CZ"/>
        </a:p>
      </dgm:t>
    </dgm:pt>
    <dgm:pt modelId="{42E278CD-744D-4709-AA5E-F84FC8A0716A}" type="sibTrans" cxnId="{323606A8-90AF-4699-BA9B-DD80C12EE84D}">
      <dgm:prSet/>
      <dgm:spPr/>
      <dgm:t>
        <a:bodyPr/>
        <a:lstStyle/>
        <a:p>
          <a:endParaRPr lang="cs-CZ"/>
        </a:p>
      </dgm:t>
    </dgm:pt>
    <dgm:pt modelId="{34F0616C-886D-457C-8936-4C1F1F238178}" type="pres">
      <dgm:prSet presAssocID="{43F7BA78-3C9F-4F8B-9D41-5304AEF69A5A}" presName="mainComposite" presStyleCnt="0">
        <dgm:presLayoutVars>
          <dgm:chPref val="1"/>
          <dgm:dir/>
          <dgm:animOne val="branch"/>
          <dgm:animLvl val="lvl"/>
          <dgm:resizeHandles val="exact"/>
        </dgm:presLayoutVars>
      </dgm:prSet>
      <dgm:spPr/>
      <dgm:t>
        <a:bodyPr/>
        <a:lstStyle/>
        <a:p>
          <a:endParaRPr lang="cs-CZ"/>
        </a:p>
      </dgm:t>
    </dgm:pt>
    <dgm:pt modelId="{30756F82-CFDD-44A5-A862-C7A95CD41CE8}" type="pres">
      <dgm:prSet presAssocID="{43F7BA78-3C9F-4F8B-9D41-5304AEF69A5A}" presName="hierFlow" presStyleCnt="0"/>
      <dgm:spPr/>
    </dgm:pt>
    <dgm:pt modelId="{F5A2BCD9-F315-4411-AFDA-CCB719316186}" type="pres">
      <dgm:prSet presAssocID="{43F7BA78-3C9F-4F8B-9D41-5304AEF69A5A}" presName="hierChild1" presStyleCnt="0">
        <dgm:presLayoutVars>
          <dgm:chPref val="1"/>
          <dgm:animOne val="branch"/>
          <dgm:animLvl val="lvl"/>
        </dgm:presLayoutVars>
      </dgm:prSet>
      <dgm:spPr/>
    </dgm:pt>
    <dgm:pt modelId="{A5168899-7A66-4399-91AC-76AA36CE4DA0}" type="pres">
      <dgm:prSet presAssocID="{258B6410-0A22-438D-AAEB-8F21BA8F4D2E}" presName="Name14" presStyleCnt="0"/>
      <dgm:spPr/>
    </dgm:pt>
    <dgm:pt modelId="{2C8D469D-549F-452E-8ABB-8E1F7A0432EF}" type="pres">
      <dgm:prSet presAssocID="{258B6410-0A22-438D-AAEB-8F21BA8F4D2E}" presName="level1Shape" presStyleLbl="node0" presStyleIdx="0" presStyleCnt="1" custScaleX="434666">
        <dgm:presLayoutVars>
          <dgm:chPref val="3"/>
        </dgm:presLayoutVars>
      </dgm:prSet>
      <dgm:spPr/>
      <dgm:t>
        <a:bodyPr/>
        <a:lstStyle/>
        <a:p>
          <a:endParaRPr lang="cs-CZ"/>
        </a:p>
      </dgm:t>
    </dgm:pt>
    <dgm:pt modelId="{F13F0407-7616-4639-A9A7-F35AE2EFCAEF}" type="pres">
      <dgm:prSet presAssocID="{258B6410-0A22-438D-AAEB-8F21BA8F4D2E}" presName="hierChild2" presStyleCnt="0"/>
      <dgm:spPr/>
    </dgm:pt>
    <dgm:pt modelId="{E94BBB10-44F7-4A9D-9048-8507099D2415}" type="pres">
      <dgm:prSet presAssocID="{12CC321F-7D9C-4487-A44C-8730398F4E0E}" presName="Name19" presStyleLbl="parChTrans1D2" presStyleIdx="0" presStyleCnt="3"/>
      <dgm:spPr/>
      <dgm:t>
        <a:bodyPr/>
        <a:lstStyle/>
        <a:p>
          <a:endParaRPr lang="cs-CZ"/>
        </a:p>
      </dgm:t>
    </dgm:pt>
    <dgm:pt modelId="{F06461AD-AF3D-4239-BE52-243141A9DD28}" type="pres">
      <dgm:prSet presAssocID="{A5CEEE1B-627C-4B54-93AB-EE7F8DB3656F}" presName="Name21" presStyleCnt="0"/>
      <dgm:spPr/>
    </dgm:pt>
    <dgm:pt modelId="{566B30F4-146A-49B3-B2EC-A661D17A735A}" type="pres">
      <dgm:prSet presAssocID="{A5CEEE1B-627C-4B54-93AB-EE7F8DB3656F}" presName="level2Shape" presStyleLbl="node2" presStyleIdx="0" presStyleCnt="3" custScaleX="113764" custScaleY="118572"/>
      <dgm:spPr/>
      <dgm:t>
        <a:bodyPr/>
        <a:lstStyle/>
        <a:p>
          <a:endParaRPr lang="cs-CZ"/>
        </a:p>
      </dgm:t>
    </dgm:pt>
    <dgm:pt modelId="{83B15296-300A-41A1-8E61-A34795889992}" type="pres">
      <dgm:prSet presAssocID="{A5CEEE1B-627C-4B54-93AB-EE7F8DB3656F}" presName="hierChild3" presStyleCnt="0"/>
      <dgm:spPr/>
    </dgm:pt>
    <dgm:pt modelId="{560A99C9-064A-4C97-B450-F1C63EC8BCF0}" type="pres">
      <dgm:prSet presAssocID="{7689727A-81D1-4E48-8AEE-AD2843730107}" presName="Name19" presStyleLbl="parChTrans1D2" presStyleIdx="1" presStyleCnt="3"/>
      <dgm:spPr/>
      <dgm:t>
        <a:bodyPr/>
        <a:lstStyle/>
        <a:p>
          <a:endParaRPr lang="cs-CZ"/>
        </a:p>
      </dgm:t>
    </dgm:pt>
    <dgm:pt modelId="{091959A0-DF46-4509-AD7B-AD7301D69052}" type="pres">
      <dgm:prSet presAssocID="{BA51DEB0-FFE2-404C-81A6-328C5ECCDC06}" presName="Name21" presStyleCnt="0"/>
      <dgm:spPr/>
    </dgm:pt>
    <dgm:pt modelId="{DCBB2FDD-DE82-4780-8B1F-1DB1A5324D59}" type="pres">
      <dgm:prSet presAssocID="{BA51DEB0-FFE2-404C-81A6-328C5ECCDC06}" presName="level2Shape" presStyleLbl="node2" presStyleIdx="1" presStyleCnt="3" custScaleX="110171" custScaleY="116693"/>
      <dgm:spPr/>
      <dgm:t>
        <a:bodyPr/>
        <a:lstStyle/>
        <a:p>
          <a:endParaRPr lang="cs-CZ"/>
        </a:p>
      </dgm:t>
    </dgm:pt>
    <dgm:pt modelId="{DB3C0743-08EC-4032-98B3-42F17017DE80}" type="pres">
      <dgm:prSet presAssocID="{BA51DEB0-FFE2-404C-81A6-328C5ECCDC06}" presName="hierChild3" presStyleCnt="0"/>
      <dgm:spPr/>
    </dgm:pt>
    <dgm:pt modelId="{F4A29E53-D4E0-4703-914E-9436B9FE8719}" type="pres">
      <dgm:prSet presAssocID="{FAEF0F8C-2B91-4255-96D9-2DB5B0F75D2D}" presName="Name19" presStyleLbl="parChTrans1D2" presStyleIdx="2" presStyleCnt="3"/>
      <dgm:spPr/>
      <dgm:t>
        <a:bodyPr/>
        <a:lstStyle/>
        <a:p>
          <a:endParaRPr lang="cs-CZ"/>
        </a:p>
      </dgm:t>
    </dgm:pt>
    <dgm:pt modelId="{9EE46088-D449-4C35-8B99-D38BFB666AF8}" type="pres">
      <dgm:prSet presAssocID="{913AA8D3-3682-40DA-8C6B-99035EC216FE}" presName="Name21" presStyleCnt="0"/>
      <dgm:spPr/>
    </dgm:pt>
    <dgm:pt modelId="{7092BDED-7C21-418A-8113-A08C17B3D841}" type="pres">
      <dgm:prSet presAssocID="{913AA8D3-3682-40DA-8C6B-99035EC216FE}" presName="level2Shape" presStyleLbl="node2" presStyleIdx="2" presStyleCnt="3" custScaleX="112736" custScaleY="116693"/>
      <dgm:spPr/>
      <dgm:t>
        <a:bodyPr/>
        <a:lstStyle/>
        <a:p>
          <a:endParaRPr lang="cs-CZ"/>
        </a:p>
      </dgm:t>
    </dgm:pt>
    <dgm:pt modelId="{FB81D907-9472-4372-A000-F8DC50ED1AF2}" type="pres">
      <dgm:prSet presAssocID="{913AA8D3-3682-40DA-8C6B-99035EC216FE}" presName="hierChild3" presStyleCnt="0"/>
      <dgm:spPr/>
    </dgm:pt>
    <dgm:pt modelId="{537001C5-EF40-408A-9804-5E7165E1FE20}" type="pres">
      <dgm:prSet presAssocID="{43F7BA78-3C9F-4F8B-9D41-5304AEF69A5A}" presName="bgShapesFlow" presStyleCnt="0"/>
      <dgm:spPr/>
    </dgm:pt>
  </dgm:ptLst>
  <dgm:cxnLst>
    <dgm:cxn modelId="{D6E888EF-945B-4132-82DA-B75F546D958F}" type="presOf" srcId="{BA51DEB0-FFE2-404C-81A6-328C5ECCDC06}" destId="{DCBB2FDD-DE82-4780-8B1F-1DB1A5324D59}" srcOrd="0" destOrd="0" presId="urn:microsoft.com/office/officeart/2005/8/layout/hierarchy6"/>
    <dgm:cxn modelId="{79CDB7DE-6332-46A1-9E70-B5311F4A040B}" srcId="{258B6410-0A22-438D-AAEB-8F21BA8F4D2E}" destId="{A5CEEE1B-627C-4B54-93AB-EE7F8DB3656F}" srcOrd="0" destOrd="0" parTransId="{12CC321F-7D9C-4487-A44C-8730398F4E0E}" sibTransId="{D4470266-E1A1-413A-B398-924D1B146A10}"/>
    <dgm:cxn modelId="{EED75312-F6C4-4B77-A93C-B22D47906D8E}" type="presOf" srcId="{913AA8D3-3682-40DA-8C6B-99035EC216FE}" destId="{7092BDED-7C21-418A-8113-A08C17B3D841}" srcOrd="0" destOrd="0" presId="urn:microsoft.com/office/officeart/2005/8/layout/hierarchy6"/>
    <dgm:cxn modelId="{23EBFE4C-0506-47DB-8FEB-6938FD89F2E2}" srcId="{258B6410-0A22-438D-AAEB-8F21BA8F4D2E}" destId="{BA51DEB0-FFE2-404C-81A6-328C5ECCDC06}" srcOrd="1" destOrd="0" parTransId="{7689727A-81D1-4E48-8AEE-AD2843730107}" sibTransId="{0047E88B-E2AD-4467-81B9-790B2E999A93}"/>
    <dgm:cxn modelId="{323606A8-90AF-4699-BA9B-DD80C12EE84D}" srcId="{258B6410-0A22-438D-AAEB-8F21BA8F4D2E}" destId="{913AA8D3-3682-40DA-8C6B-99035EC216FE}" srcOrd="2" destOrd="0" parTransId="{FAEF0F8C-2B91-4255-96D9-2DB5B0F75D2D}" sibTransId="{42E278CD-744D-4709-AA5E-F84FC8A0716A}"/>
    <dgm:cxn modelId="{5A69C210-449D-4FE5-89E3-673D515A9B1C}" srcId="{43F7BA78-3C9F-4F8B-9D41-5304AEF69A5A}" destId="{258B6410-0A22-438D-AAEB-8F21BA8F4D2E}" srcOrd="0" destOrd="0" parTransId="{5260FE04-6A3B-4ACB-AD42-FC5A17AEDED9}" sibTransId="{C7A16581-5E6C-4FA8-9485-BC0DDD4C5215}"/>
    <dgm:cxn modelId="{87B94E52-BC82-4732-8AE7-F6683D7B10FC}" type="presOf" srcId="{258B6410-0A22-438D-AAEB-8F21BA8F4D2E}" destId="{2C8D469D-549F-452E-8ABB-8E1F7A0432EF}" srcOrd="0" destOrd="0" presId="urn:microsoft.com/office/officeart/2005/8/layout/hierarchy6"/>
    <dgm:cxn modelId="{F5C77759-681A-4601-ABB3-3FA71C908E7A}" type="presOf" srcId="{12CC321F-7D9C-4487-A44C-8730398F4E0E}" destId="{E94BBB10-44F7-4A9D-9048-8507099D2415}" srcOrd="0" destOrd="0" presId="urn:microsoft.com/office/officeart/2005/8/layout/hierarchy6"/>
    <dgm:cxn modelId="{4B61B579-5113-4549-8690-388ED7256A2B}" type="presOf" srcId="{A5CEEE1B-627C-4B54-93AB-EE7F8DB3656F}" destId="{566B30F4-146A-49B3-B2EC-A661D17A735A}" srcOrd="0" destOrd="0" presId="urn:microsoft.com/office/officeart/2005/8/layout/hierarchy6"/>
    <dgm:cxn modelId="{CAAAEA86-60BE-4EA5-8B65-EE516DE6BA17}" type="presOf" srcId="{43F7BA78-3C9F-4F8B-9D41-5304AEF69A5A}" destId="{34F0616C-886D-457C-8936-4C1F1F238178}" srcOrd="0" destOrd="0" presId="urn:microsoft.com/office/officeart/2005/8/layout/hierarchy6"/>
    <dgm:cxn modelId="{61CA6570-EA87-4E4D-B2F0-9AC56639694B}" type="presOf" srcId="{FAEF0F8C-2B91-4255-96D9-2DB5B0F75D2D}" destId="{F4A29E53-D4E0-4703-914E-9436B9FE8719}" srcOrd="0" destOrd="0" presId="urn:microsoft.com/office/officeart/2005/8/layout/hierarchy6"/>
    <dgm:cxn modelId="{B89A579D-10FA-4C14-A0CE-4D99DD2DE10E}" type="presOf" srcId="{7689727A-81D1-4E48-8AEE-AD2843730107}" destId="{560A99C9-064A-4C97-B450-F1C63EC8BCF0}" srcOrd="0" destOrd="0" presId="urn:microsoft.com/office/officeart/2005/8/layout/hierarchy6"/>
    <dgm:cxn modelId="{39BF425D-6031-4F36-85AC-2BFB376DCB28}" type="presParOf" srcId="{34F0616C-886D-457C-8936-4C1F1F238178}" destId="{30756F82-CFDD-44A5-A862-C7A95CD41CE8}" srcOrd="0" destOrd="0" presId="urn:microsoft.com/office/officeart/2005/8/layout/hierarchy6"/>
    <dgm:cxn modelId="{85C1A51B-3831-451C-9B69-3C033440535C}" type="presParOf" srcId="{30756F82-CFDD-44A5-A862-C7A95CD41CE8}" destId="{F5A2BCD9-F315-4411-AFDA-CCB719316186}" srcOrd="0" destOrd="0" presId="urn:microsoft.com/office/officeart/2005/8/layout/hierarchy6"/>
    <dgm:cxn modelId="{79645E08-41E3-4820-BB1E-478E157F0F6B}" type="presParOf" srcId="{F5A2BCD9-F315-4411-AFDA-CCB719316186}" destId="{A5168899-7A66-4399-91AC-76AA36CE4DA0}" srcOrd="0" destOrd="0" presId="urn:microsoft.com/office/officeart/2005/8/layout/hierarchy6"/>
    <dgm:cxn modelId="{8C1FA9B9-3A70-4BC1-842B-6E6D9AB06242}" type="presParOf" srcId="{A5168899-7A66-4399-91AC-76AA36CE4DA0}" destId="{2C8D469D-549F-452E-8ABB-8E1F7A0432EF}" srcOrd="0" destOrd="0" presId="urn:microsoft.com/office/officeart/2005/8/layout/hierarchy6"/>
    <dgm:cxn modelId="{799ED6C1-6AF0-4486-BB73-972BF0EC1E3D}" type="presParOf" srcId="{A5168899-7A66-4399-91AC-76AA36CE4DA0}" destId="{F13F0407-7616-4639-A9A7-F35AE2EFCAEF}" srcOrd="1" destOrd="0" presId="urn:microsoft.com/office/officeart/2005/8/layout/hierarchy6"/>
    <dgm:cxn modelId="{AAC4A5B6-A742-4D9F-A41B-F3C1106D9A15}" type="presParOf" srcId="{F13F0407-7616-4639-A9A7-F35AE2EFCAEF}" destId="{E94BBB10-44F7-4A9D-9048-8507099D2415}" srcOrd="0" destOrd="0" presId="urn:microsoft.com/office/officeart/2005/8/layout/hierarchy6"/>
    <dgm:cxn modelId="{D5E96755-A4DD-41F0-BDAA-F2E840C6111D}" type="presParOf" srcId="{F13F0407-7616-4639-A9A7-F35AE2EFCAEF}" destId="{F06461AD-AF3D-4239-BE52-243141A9DD28}" srcOrd="1" destOrd="0" presId="urn:microsoft.com/office/officeart/2005/8/layout/hierarchy6"/>
    <dgm:cxn modelId="{4CBE8DCE-587E-47B0-AFA5-DCDAC7F3A180}" type="presParOf" srcId="{F06461AD-AF3D-4239-BE52-243141A9DD28}" destId="{566B30F4-146A-49B3-B2EC-A661D17A735A}" srcOrd="0" destOrd="0" presId="urn:microsoft.com/office/officeart/2005/8/layout/hierarchy6"/>
    <dgm:cxn modelId="{D14B97B0-2221-44A5-9E8B-0181B11B0204}" type="presParOf" srcId="{F06461AD-AF3D-4239-BE52-243141A9DD28}" destId="{83B15296-300A-41A1-8E61-A34795889992}" srcOrd="1" destOrd="0" presId="urn:microsoft.com/office/officeart/2005/8/layout/hierarchy6"/>
    <dgm:cxn modelId="{C87E0FAF-B28D-409F-950D-5B627E4E1377}" type="presParOf" srcId="{F13F0407-7616-4639-A9A7-F35AE2EFCAEF}" destId="{560A99C9-064A-4C97-B450-F1C63EC8BCF0}" srcOrd="2" destOrd="0" presId="urn:microsoft.com/office/officeart/2005/8/layout/hierarchy6"/>
    <dgm:cxn modelId="{70B363B1-A46C-4051-A646-A6C6011D0673}" type="presParOf" srcId="{F13F0407-7616-4639-A9A7-F35AE2EFCAEF}" destId="{091959A0-DF46-4509-AD7B-AD7301D69052}" srcOrd="3" destOrd="0" presId="urn:microsoft.com/office/officeart/2005/8/layout/hierarchy6"/>
    <dgm:cxn modelId="{C9F53E11-22D6-4C16-B889-255415C13507}" type="presParOf" srcId="{091959A0-DF46-4509-AD7B-AD7301D69052}" destId="{DCBB2FDD-DE82-4780-8B1F-1DB1A5324D59}" srcOrd="0" destOrd="0" presId="urn:microsoft.com/office/officeart/2005/8/layout/hierarchy6"/>
    <dgm:cxn modelId="{7E1FBE9B-D3CC-49A8-B805-4D6F0AE89C24}" type="presParOf" srcId="{091959A0-DF46-4509-AD7B-AD7301D69052}" destId="{DB3C0743-08EC-4032-98B3-42F17017DE80}" srcOrd="1" destOrd="0" presId="urn:microsoft.com/office/officeart/2005/8/layout/hierarchy6"/>
    <dgm:cxn modelId="{EC7072C6-6484-423A-B6BA-62458BAF938D}" type="presParOf" srcId="{F13F0407-7616-4639-A9A7-F35AE2EFCAEF}" destId="{F4A29E53-D4E0-4703-914E-9436B9FE8719}" srcOrd="4" destOrd="0" presId="urn:microsoft.com/office/officeart/2005/8/layout/hierarchy6"/>
    <dgm:cxn modelId="{17B35153-F72B-4A30-B51F-336BA937A26E}" type="presParOf" srcId="{F13F0407-7616-4639-A9A7-F35AE2EFCAEF}" destId="{9EE46088-D449-4C35-8B99-D38BFB666AF8}" srcOrd="5" destOrd="0" presId="urn:microsoft.com/office/officeart/2005/8/layout/hierarchy6"/>
    <dgm:cxn modelId="{9A545504-8380-48B7-9FE1-77D77EF492EA}" type="presParOf" srcId="{9EE46088-D449-4C35-8B99-D38BFB666AF8}" destId="{7092BDED-7C21-418A-8113-A08C17B3D841}" srcOrd="0" destOrd="0" presId="urn:microsoft.com/office/officeart/2005/8/layout/hierarchy6"/>
    <dgm:cxn modelId="{276418C9-141B-4A97-AA06-5A727D4AD3F6}" type="presParOf" srcId="{9EE46088-D449-4C35-8B99-D38BFB666AF8}" destId="{FB81D907-9472-4372-A000-F8DC50ED1AF2}" srcOrd="1" destOrd="0" presId="urn:microsoft.com/office/officeart/2005/8/layout/hierarchy6"/>
    <dgm:cxn modelId="{04698882-898B-4C17-9C6A-6A89C833AE3D}" type="presParOf" srcId="{34F0616C-886D-457C-8936-4C1F1F238178}" destId="{537001C5-EF40-408A-9804-5E7165E1FE2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0D773-A60A-4446-A3DC-5C60220F2B9C}" type="datetimeFigureOut">
              <a:rPr lang="cs-CZ" smtClean="0"/>
              <a:t>5.11.2017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61EDB-EF02-4252-B799-1136A38DFAA1}" type="slidenum">
              <a:rPr lang="cs-CZ" smtClean="0"/>
              <a:t>‹#›</a:t>
            </a:fld>
            <a:endParaRPr lang="cs-CZ"/>
          </a:p>
        </p:txBody>
      </p:sp>
    </p:spTree>
    <p:extLst>
      <p:ext uri="{BB962C8B-B14F-4D97-AF65-F5344CB8AC3E}">
        <p14:creationId xmlns:p14="http://schemas.microsoft.com/office/powerpoint/2010/main" val="390743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
        <p:nvSpPr>
          <p:cNvPr id="155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CE236F-C375-4202-91AC-DD25F5609C25}" type="slidenum">
              <a:rPr lang="cs-CZ" altLang="cs-CZ" smtClean="0">
                <a:latin typeface="Arial" charset="0"/>
              </a:rPr>
              <a:pPr eaLnBrk="1" hangingPunct="1">
                <a:spcBef>
                  <a:spcPct val="0"/>
                </a:spcBef>
              </a:pPr>
              <a:t>5</a:t>
            </a:fld>
            <a:endParaRPr lang="cs-CZ" altLang="cs-CZ"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
        <p:nvSpPr>
          <p:cNvPr id="155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CE236F-C375-4202-91AC-DD25F5609C25}" type="slidenum">
              <a:rPr lang="cs-CZ" altLang="cs-CZ" smtClean="0">
                <a:latin typeface="Arial" charset="0"/>
              </a:rPr>
              <a:pPr eaLnBrk="1" hangingPunct="1">
                <a:spcBef>
                  <a:spcPct val="0"/>
                </a:spcBef>
              </a:pPr>
              <a:t>6</a:t>
            </a:fld>
            <a:endParaRPr lang="cs-CZ" altLang="cs-CZ"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1587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F88FFC3-E821-48BD-85F0-D91B4D3F59AA}" type="slidenum">
              <a:rPr lang="cs-CZ" altLang="cs-CZ" smtClean="0">
                <a:latin typeface="Arial" charset="0"/>
              </a:rPr>
              <a:pPr eaLnBrk="1" hangingPunct="1">
                <a:spcBef>
                  <a:spcPct val="0"/>
                </a:spcBef>
              </a:pPr>
              <a:t>77</a:t>
            </a:fld>
            <a:endParaRPr lang="cs-CZ" altLang="cs-CZ"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159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B52D1C-F947-4BEA-B5CB-5F6788434358}" type="slidenum">
              <a:rPr lang="cs-CZ" altLang="cs-CZ" smtClean="0">
                <a:latin typeface="Arial" charset="0"/>
              </a:rPr>
              <a:pPr eaLnBrk="1" hangingPunct="1">
                <a:spcBef>
                  <a:spcPct val="0"/>
                </a:spcBef>
              </a:pPr>
              <a:t>89</a:t>
            </a:fld>
            <a:endParaRPr lang="cs-CZ" altLang="cs-CZ"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AB61EDB-EF02-4252-B799-1136A38DFAA1}" type="slidenum">
              <a:rPr lang="cs-CZ" smtClean="0"/>
              <a:t>138</a:t>
            </a:fld>
            <a:endParaRPr lang="cs-CZ"/>
          </a:p>
        </p:txBody>
      </p:sp>
    </p:spTree>
    <p:extLst>
      <p:ext uri="{BB962C8B-B14F-4D97-AF65-F5344CB8AC3E}">
        <p14:creationId xmlns:p14="http://schemas.microsoft.com/office/powerpoint/2010/main" val="351436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r>
              <a:rPr lang="cs-CZ" dirty="0" smtClean="0"/>
              <a:t>7.11.2015</a:t>
            </a:r>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28DD299E-8C88-42ED-8DC2-C4E92FE4C0C3}" type="slidenum">
              <a:rPr lang="cs-CZ" smtClean="0"/>
              <a:t>‹#›</a:t>
            </a:fld>
            <a:endParaRPr lang="cs-CZ" dirty="0"/>
          </a:p>
        </p:txBody>
      </p:sp>
      <p:pic>
        <p:nvPicPr>
          <p:cNvPr id="10" name="Obrázek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80312" y="6237312"/>
            <a:ext cx="1398662" cy="492572"/>
          </a:xfrm>
          <a:prstGeom prst="rect">
            <a:avLst/>
          </a:prstGeom>
        </p:spPr>
      </p:pic>
    </p:spTree>
    <p:extLst>
      <p:ext uri="{BB962C8B-B14F-4D97-AF65-F5344CB8AC3E}">
        <p14:creationId xmlns:p14="http://schemas.microsoft.com/office/powerpoint/2010/main" val="816374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r>
              <a:rPr lang="cs-CZ" dirty="0" smtClean="0"/>
              <a:t>7.11.2015</a:t>
            </a:r>
            <a:endParaRPr lang="cs-CZ"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7917339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r>
              <a:rPr lang="cs-CZ" dirty="0" smtClean="0"/>
              <a:t>7.11.2015</a:t>
            </a:r>
            <a:endParaRPr lang="cs-CZ"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2878015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5" name="Rectangle 5"/>
          <p:cNvSpPr>
            <a:spLocks noGrp="1" noChangeArrowheads="1"/>
          </p:cNvSpPr>
          <p:nvPr>
            <p:ph type="ftr" sz="quarter" idx="11"/>
          </p:nvPr>
        </p:nvSpPr>
        <p:spPr>
          <a:ln/>
        </p:spPr>
        <p:txBody>
          <a:bodyPr/>
          <a:lstStyle>
            <a:lvl1pPr>
              <a:defRPr/>
            </a:lvl1pPr>
          </a:lstStyle>
          <a:p>
            <a:endParaRPr lang="cs-CZ" dirty="0"/>
          </a:p>
        </p:txBody>
      </p:sp>
      <p:sp>
        <p:nvSpPr>
          <p:cNvPr id="6"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dirty="0"/>
          </a:p>
        </p:txBody>
      </p:sp>
      <p:pic>
        <p:nvPicPr>
          <p:cNvPr id="7" name="Obrázek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80312" y="6237312"/>
            <a:ext cx="1398662" cy="492572"/>
          </a:xfrm>
          <a:prstGeom prst="rect">
            <a:avLst/>
          </a:prstGeom>
        </p:spPr>
      </p:pic>
    </p:spTree>
    <p:extLst>
      <p:ext uri="{BB962C8B-B14F-4D97-AF65-F5344CB8AC3E}">
        <p14:creationId xmlns:p14="http://schemas.microsoft.com/office/powerpoint/2010/main" val="304593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1231758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215135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6" name="Rectangle 5"/>
          <p:cNvSpPr>
            <a:spLocks noGrp="1" noChangeArrowheads="1"/>
          </p:cNvSpPr>
          <p:nvPr>
            <p:ph type="ftr" sz="quarter" idx="11"/>
          </p:nvPr>
        </p:nvSpPr>
        <p:spPr>
          <a:ln/>
        </p:spPr>
        <p:txBody>
          <a:bodyPr/>
          <a:lstStyle>
            <a:lvl1pPr>
              <a:defRPr/>
            </a:lvl1pPr>
          </a:lstStyle>
          <a:p>
            <a:endParaRPr lang="cs-CZ"/>
          </a:p>
        </p:txBody>
      </p:sp>
      <p:sp>
        <p:nvSpPr>
          <p:cNvPr id="7"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395999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8" name="Rectangle 5"/>
          <p:cNvSpPr>
            <a:spLocks noGrp="1" noChangeArrowheads="1"/>
          </p:cNvSpPr>
          <p:nvPr>
            <p:ph type="ftr" sz="quarter" idx="11"/>
          </p:nvPr>
        </p:nvSpPr>
        <p:spPr>
          <a:ln/>
        </p:spPr>
        <p:txBody>
          <a:bodyPr/>
          <a:lstStyle>
            <a:lvl1pPr>
              <a:defRPr/>
            </a:lvl1pPr>
          </a:lstStyle>
          <a:p>
            <a:endParaRPr lang="cs-CZ"/>
          </a:p>
        </p:txBody>
      </p:sp>
      <p:sp>
        <p:nvSpPr>
          <p:cNvPr id="9"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3716710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4" name="Rectangle 5"/>
          <p:cNvSpPr>
            <a:spLocks noGrp="1" noChangeArrowheads="1"/>
          </p:cNvSpPr>
          <p:nvPr>
            <p:ph type="ftr" sz="quarter" idx="11"/>
          </p:nvPr>
        </p:nvSpPr>
        <p:spPr>
          <a:ln/>
        </p:spPr>
        <p:txBody>
          <a:bodyPr/>
          <a:lstStyle>
            <a:lvl1pPr>
              <a:defRPr/>
            </a:lvl1pPr>
          </a:lstStyle>
          <a:p>
            <a:endParaRPr lang="cs-CZ"/>
          </a:p>
        </p:txBody>
      </p:sp>
      <p:sp>
        <p:nvSpPr>
          <p:cNvPr id="5"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68331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3" name="Rectangle 5"/>
          <p:cNvSpPr>
            <a:spLocks noGrp="1" noChangeArrowheads="1"/>
          </p:cNvSpPr>
          <p:nvPr>
            <p:ph type="ftr" sz="quarter" idx="11"/>
          </p:nvPr>
        </p:nvSpPr>
        <p:spPr>
          <a:ln/>
        </p:spPr>
        <p:txBody>
          <a:bodyPr/>
          <a:lstStyle>
            <a:lvl1pPr>
              <a:defRPr/>
            </a:lvl1pPr>
          </a:lstStyle>
          <a:p>
            <a:endParaRPr lang="cs-CZ"/>
          </a:p>
        </p:txBody>
      </p:sp>
      <p:sp>
        <p:nvSpPr>
          <p:cNvPr id="4"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357008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6" name="Rectangle 5"/>
          <p:cNvSpPr>
            <a:spLocks noGrp="1" noChangeArrowheads="1"/>
          </p:cNvSpPr>
          <p:nvPr>
            <p:ph type="ftr" sz="quarter" idx="11"/>
          </p:nvPr>
        </p:nvSpPr>
        <p:spPr>
          <a:ln/>
        </p:spPr>
        <p:txBody>
          <a:bodyPr/>
          <a:lstStyle>
            <a:lvl1pPr>
              <a:defRPr/>
            </a:lvl1pPr>
          </a:lstStyle>
          <a:p>
            <a:endParaRPr lang="cs-CZ"/>
          </a:p>
        </p:txBody>
      </p:sp>
      <p:sp>
        <p:nvSpPr>
          <p:cNvPr id="7"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246054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r>
              <a:rPr lang="cs-CZ" dirty="0" smtClean="0"/>
              <a:t>7.11.2015</a:t>
            </a:r>
            <a:endParaRPr lang="cs-CZ"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15501970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6" name="Rectangle 5"/>
          <p:cNvSpPr>
            <a:spLocks noGrp="1" noChangeArrowheads="1"/>
          </p:cNvSpPr>
          <p:nvPr>
            <p:ph type="ftr" sz="quarter" idx="11"/>
          </p:nvPr>
        </p:nvSpPr>
        <p:spPr>
          <a:ln/>
        </p:spPr>
        <p:txBody>
          <a:bodyPr/>
          <a:lstStyle>
            <a:lvl1pPr>
              <a:defRPr/>
            </a:lvl1pPr>
          </a:lstStyle>
          <a:p>
            <a:endParaRPr lang="cs-CZ"/>
          </a:p>
        </p:txBody>
      </p:sp>
      <p:sp>
        <p:nvSpPr>
          <p:cNvPr id="7"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3388610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312103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r>
              <a:rPr lang="cs-CZ" smtClean="0"/>
              <a:t>7.11.2015</a:t>
            </a:r>
            <a:endParaRPr lang="cs-CZ" dirty="0"/>
          </a:p>
        </p:txBody>
      </p:sp>
      <p:sp>
        <p:nvSpPr>
          <p:cNvPr id="5" name="Rectangle 5"/>
          <p:cNvSpPr>
            <a:spLocks noGrp="1" noChangeArrowheads="1"/>
          </p:cNvSpPr>
          <p:nvPr>
            <p:ph type="ftr" sz="quarter" idx="11"/>
          </p:nvPr>
        </p:nvSpPr>
        <p:spPr>
          <a:ln/>
        </p:spPr>
        <p:txBody>
          <a:bodyPr/>
          <a:lstStyle>
            <a:lvl1pPr>
              <a:defRPr/>
            </a:lvl1pPr>
          </a:lstStyle>
          <a:p>
            <a:endParaRPr lang="cs-CZ"/>
          </a:p>
        </p:txBody>
      </p:sp>
      <p:sp>
        <p:nvSpPr>
          <p:cNvPr id="6" name="Rectangle 6"/>
          <p:cNvSpPr>
            <a:spLocks noGrp="1" noChangeArrowheads="1"/>
          </p:cNvSpPr>
          <p:nvPr>
            <p:ph type="sldNum" sz="quarter" idx="12"/>
          </p:nvPr>
        </p:nvSpPr>
        <p:spPr>
          <a:ln/>
        </p:spPr>
        <p:txBody>
          <a:bodyPr/>
          <a:lstStyle>
            <a:lvl1pPr>
              <a:defRPr/>
            </a:lvl1pPr>
          </a:lstStyle>
          <a:p>
            <a:fld id="{28DD299E-8C88-42ED-8DC2-C4E92FE4C0C3}" type="slidenum">
              <a:rPr lang="cs-CZ" smtClean="0"/>
              <a:t>‹#›</a:t>
            </a:fld>
            <a:endParaRPr lang="cs-CZ"/>
          </a:p>
        </p:txBody>
      </p:sp>
    </p:spTree>
    <p:extLst>
      <p:ext uri="{BB962C8B-B14F-4D97-AF65-F5344CB8AC3E}">
        <p14:creationId xmlns:p14="http://schemas.microsoft.com/office/powerpoint/2010/main" val="36495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r>
              <a:rPr lang="cs-CZ" dirty="0" smtClean="0"/>
              <a:t>7.11.2015</a:t>
            </a:r>
            <a:endParaRPr lang="cs-CZ"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1782177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4"/>
          <p:cNvSpPr>
            <a:spLocks noGrp="1"/>
          </p:cNvSpPr>
          <p:nvPr>
            <p:ph type="dt" sz="half" idx="10"/>
          </p:nvPr>
        </p:nvSpPr>
        <p:spPr/>
        <p:txBody>
          <a:bodyPr/>
          <a:lstStyle>
            <a:lvl1pPr>
              <a:defRPr/>
            </a:lvl1pPr>
          </a:lstStyle>
          <a:p>
            <a:r>
              <a:rPr lang="cs-CZ" dirty="0" smtClean="0"/>
              <a:t>7.11.2015</a:t>
            </a:r>
            <a:endParaRPr lang="cs-CZ" dirty="0"/>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3680555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r>
              <a:rPr lang="cs-CZ" dirty="0" smtClean="0"/>
              <a:t>7.11.2015</a:t>
            </a:r>
            <a:endParaRPr lang="cs-CZ" dirty="0"/>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1899960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r>
              <a:rPr lang="cs-CZ" dirty="0" smtClean="0"/>
              <a:t>7.11.2015</a:t>
            </a:r>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213042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r>
              <a:rPr lang="cs-CZ" dirty="0" smtClean="0"/>
              <a:t>7.11.2015</a:t>
            </a:r>
            <a:endParaRPr lang="cs-CZ" dirty="0"/>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20280696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r>
              <a:rPr lang="cs-CZ" dirty="0" smtClean="0"/>
              <a:t>7.11.2015</a:t>
            </a:r>
            <a:endParaRPr lang="cs-CZ" dirty="0"/>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8311326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r>
              <a:rPr lang="cs-CZ" dirty="0" smtClean="0"/>
              <a:t>7.11.2015</a:t>
            </a:r>
            <a:endParaRPr lang="cs-CZ" dirty="0"/>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DD299E-8C88-42ED-8DC2-C4E92FE4C0C3}" type="slidenum">
              <a:rPr lang="cs-CZ" smtClean="0"/>
              <a:t>‹#›</a:t>
            </a:fld>
            <a:endParaRPr lang="cs-CZ"/>
          </a:p>
        </p:txBody>
      </p:sp>
    </p:spTree>
    <p:extLst>
      <p:ext uri="{BB962C8B-B14F-4D97-AF65-F5344CB8AC3E}">
        <p14:creationId xmlns:p14="http://schemas.microsoft.com/office/powerpoint/2010/main" val="13885436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smtClean="0"/>
              <a:t>7.11.2015</a:t>
            </a:r>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D299E-8C88-42ED-8DC2-C4E92FE4C0C3}" type="slidenum">
              <a:rPr lang="cs-CZ" smtClean="0"/>
              <a:t>‹#›</a:t>
            </a:fld>
            <a:endParaRPr lang="cs-CZ" dirty="0"/>
          </a:p>
        </p:txBody>
      </p:sp>
      <p:pic>
        <p:nvPicPr>
          <p:cNvPr id="10" name="Obrázek 9"/>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380312" y="6237312"/>
            <a:ext cx="1398662" cy="492572"/>
          </a:xfrm>
          <a:prstGeom prst="rect">
            <a:avLst/>
          </a:prstGeom>
        </p:spPr>
      </p:pic>
    </p:spTree>
    <p:extLst>
      <p:ext uri="{BB962C8B-B14F-4D97-AF65-F5344CB8AC3E}">
        <p14:creationId xmlns:p14="http://schemas.microsoft.com/office/powerpoint/2010/main" val="202125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cs-CZ" smtClean="0"/>
              <a:t>7.11.2015</a:t>
            </a:r>
            <a:endParaRPr lang="cs-CZ"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8DD299E-8C88-42ED-8DC2-C4E92FE4C0C3}" type="slidenum">
              <a:rPr lang="cs-CZ" smtClean="0"/>
              <a:t>‹#›</a:t>
            </a:fld>
            <a:endParaRPr lang="cs-CZ" dirty="0"/>
          </a:p>
        </p:txBody>
      </p:sp>
      <p:pic>
        <p:nvPicPr>
          <p:cNvPr id="7" name="Obrázek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380312" y="6237312"/>
            <a:ext cx="1398662" cy="4925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jpeg"/><Relationship Id="rId5" Type="http://schemas.openxmlformats.org/officeDocument/2006/relationships/image" Target="../media/image33.jpeg"/><Relationship Id="rId4" Type="http://schemas.openxmlformats.org/officeDocument/2006/relationships/oleObject" Target="../embeddings/oleObject2.bin"/></Relationships>
</file>

<file path=ppt/slides/_rels/slide1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hyperlink" Target="http://www.atletika.cz/o-nas/predpisy/"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hyperlink" Target="//commons.wikimedia.org/wiki/File:Flag_of_the_Red_Cross.sv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Excel_Worksheet1.xlsx"/></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7030A0"/>
                </a:solidFill>
              </a:rPr>
              <a:t>Seminář rozhodčích</a:t>
            </a:r>
            <a:endParaRPr lang="cs-CZ" dirty="0">
              <a:solidFill>
                <a:srgbClr val="7030A0"/>
              </a:solidFill>
            </a:endParaRPr>
          </a:p>
        </p:txBody>
      </p:sp>
      <p:sp>
        <p:nvSpPr>
          <p:cNvPr id="3" name="Podnadpis 2"/>
          <p:cNvSpPr>
            <a:spLocks noGrp="1"/>
          </p:cNvSpPr>
          <p:nvPr>
            <p:ph type="subTitle" idx="1"/>
          </p:nvPr>
        </p:nvSpPr>
        <p:spPr/>
        <p:txBody>
          <a:bodyPr>
            <a:normAutofit lnSpcReduction="10000"/>
          </a:bodyPr>
          <a:lstStyle/>
          <a:p>
            <a:r>
              <a:rPr lang="cs-CZ" b="1" dirty="0" smtClean="0">
                <a:solidFill>
                  <a:srgbClr val="7030A0"/>
                </a:solidFill>
              </a:rPr>
              <a:t>Podklady pro semináře rozhodčích 2017-2018</a:t>
            </a:r>
          </a:p>
          <a:p>
            <a:pPr algn="l"/>
            <a:endParaRPr lang="cs-CZ" sz="1400" b="1" dirty="0" smtClean="0">
              <a:solidFill>
                <a:srgbClr val="7030A0"/>
              </a:solidFill>
            </a:endParaRPr>
          </a:p>
          <a:p>
            <a:pPr algn="l"/>
            <a:endParaRPr lang="cs-CZ" sz="1400" b="1" dirty="0">
              <a:solidFill>
                <a:srgbClr val="7030A0"/>
              </a:solidFill>
            </a:endParaRPr>
          </a:p>
          <a:p>
            <a:pPr algn="l"/>
            <a:r>
              <a:rPr lang="cs-CZ" sz="1400" b="1" dirty="0" smtClean="0">
                <a:solidFill>
                  <a:srgbClr val="7030A0"/>
                </a:solidFill>
              </a:rPr>
              <a:t>      Vladimír Veselý</a:t>
            </a:r>
            <a:endParaRPr lang="cs-CZ" sz="1400" b="1" dirty="0">
              <a:solidFill>
                <a:srgbClr val="7030A0"/>
              </a:solidFill>
            </a:endParaRPr>
          </a:p>
        </p:txBody>
      </p:sp>
    </p:spTree>
    <p:extLst>
      <p:ext uri="{BB962C8B-B14F-4D97-AF65-F5344CB8AC3E}">
        <p14:creationId xmlns:p14="http://schemas.microsoft.com/office/powerpoint/2010/main" val="3745135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altLang="cs-CZ" smtClean="0"/>
              <a:t>Oddíl 5 Technická pravidla</a:t>
            </a:r>
          </a:p>
        </p:txBody>
      </p:sp>
      <p:sp>
        <p:nvSpPr>
          <p:cNvPr id="9219" name="Zástupný symbol pro obsah 2"/>
          <p:cNvSpPr>
            <a:spLocks noGrp="1"/>
          </p:cNvSpPr>
          <p:nvPr>
            <p:ph idx="1"/>
          </p:nvPr>
        </p:nvSpPr>
        <p:spPr/>
        <p:txBody>
          <a:bodyPr>
            <a:normAutofit/>
          </a:bodyPr>
          <a:lstStyle/>
          <a:p>
            <a:pPr marL="0" indent="0">
              <a:buNone/>
            </a:pPr>
            <a:endParaRPr lang="cs-CZ" altLang="cs-CZ" sz="4400" dirty="0" smtClean="0"/>
          </a:p>
          <a:p>
            <a:pPr marL="0" indent="0" algn="ctr">
              <a:buNone/>
            </a:pPr>
            <a:r>
              <a:rPr lang="cs-CZ" altLang="cs-CZ" sz="4400" dirty="0" smtClean="0"/>
              <a:t>VŠEOBECNĚ</a:t>
            </a:r>
          </a:p>
        </p:txBody>
      </p:sp>
    </p:spTree>
    <p:extLst>
      <p:ext uri="{BB962C8B-B14F-4D97-AF65-F5344CB8AC3E}">
        <p14:creationId xmlns:p14="http://schemas.microsoft.com/office/powerpoint/2010/main" val="41701171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a:xfrm>
            <a:off x="395536" y="980728"/>
            <a:ext cx="6131024" cy="855927"/>
          </a:xfrm>
        </p:spPr>
        <p:txBody>
          <a:bodyPr/>
          <a:lstStyle/>
          <a:p>
            <a:r>
              <a:rPr lang="cs-CZ" altLang="cs-CZ" sz="2400" b="1" dirty="0" smtClean="0"/>
              <a:t>PRAVIDLO 200 – Soutěže ve vícebojích</a:t>
            </a:r>
          </a:p>
        </p:txBody>
      </p:sp>
      <p:sp>
        <p:nvSpPr>
          <p:cNvPr id="3" name="Zástupný symbol pro obsah 2"/>
          <p:cNvSpPr>
            <a:spLocks noGrp="1"/>
          </p:cNvSpPr>
          <p:nvPr>
            <p:ph idx="1"/>
          </p:nvPr>
        </p:nvSpPr>
        <p:spPr>
          <a:xfrm>
            <a:off x="342256" y="1729720"/>
            <a:ext cx="8229600" cy="4608512"/>
          </a:xfrm>
        </p:spPr>
        <p:txBody>
          <a:bodyPr/>
          <a:lstStyle/>
          <a:p>
            <a:pPr marL="0" indent="0">
              <a:buFontTx/>
              <a:buNone/>
            </a:pPr>
            <a:r>
              <a:rPr lang="cs-CZ" altLang="cs-CZ" sz="2000" b="1" dirty="0" smtClean="0"/>
              <a:t>12. Dosáhnou-li </a:t>
            </a:r>
            <a:r>
              <a:rPr lang="cs-CZ" altLang="cs-CZ" sz="2000" b="1" dirty="0" smtClean="0">
                <a:solidFill>
                  <a:srgbClr val="7030A0"/>
                </a:solidFill>
              </a:rPr>
              <a:t>(pouze) dva </a:t>
            </a:r>
            <a:r>
              <a:rPr lang="cs-CZ" altLang="cs-CZ" sz="2000" b="1" strike="sngStrike" dirty="0" smtClean="0"/>
              <a:t>nebo více </a:t>
            </a:r>
            <a:r>
              <a:rPr lang="cs-CZ" altLang="cs-CZ" sz="2000" b="1" dirty="0" smtClean="0"/>
              <a:t>soutěžící stejného bodového součtu na kterémkoliv místě konečného pořadí soutěže, přizná se lepší umístění závodníkovi, který </a:t>
            </a:r>
          </a:p>
          <a:p>
            <a:pPr marL="0" indent="0">
              <a:buFontTx/>
              <a:buNone/>
            </a:pPr>
            <a:r>
              <a:rPr lang="cs-CZ" altLang="cs-CZ" sz="2000" b="1" dirty="0" smtClean="0"/>
              <a:t>a)  získal ve větším počtu disciplín více bodů, než ………</a:t>
            </a:r>
          </a:p>
          <a:p>
            <a:pPr marL="0" indent="0">
              <a:buFontTx/>
              <a:buNone/>
            </a:pPr>
            <a:r>
              <a:rPr lang="cs-CZ" altLang="cs-CZ" sz="2000" b="1" dirty="0" smtClean="0">
                <a:solidFill>
                  <a:srgbClr val="7030A0"/>
                </a:solidFill>
              </a:rPr>
              <a:t>Dosáhne-li více než dva soutěžící </a:t>
            </a:r>
            <a:r>
              <a:rPr lang="cs-CZ" altLang="cs-CZ" sz="2000" b="1" dirty="0" smtClean="0"/>
              <a:t>stejného bodového součtu na kterémkoliv místě konečného pořadí soutěže, nebo není-li rozhodnuto o pořadí mezi dvěma soutěžícími podle bodu 12.a); </a:t>
            </a:r>
          </a:p>
          <a:p>
            <a:pPr marL="0" indent="0">
              <a:buFontTx/>
              <a:buNone/>
            </a:pPr>
            <a:r>
              <a:rPr lang="cs-CZ" altLang="cs-CZ" sz="2000" b="1" dirty="0" smtClean="0"/>
              <a:t>b) získává lepší umístění závodník, který získal nejvyšší počet bodů v kterékoliv disciplíně; </a:t>
            </a:r>
          </a:p>
          <a:p>
            <a:pPr marL="0" indent="0">
              <a:buFontTx/>
              <a:buNone/>
            </a:pPr>
            <a:r>
              <a:rPr lang="cs-CZ" altLang="cs-CZ" sz="2000" b="1" dirty="0" smtClean="0"/>
              <a:t>c) pokud rovnost trvá i po P200.13.b), získává lepší umístění závodník, který získal nejvyšší počet bodů v další disciplíně, atd. </a:t>
            </a:r>
          </a:p>
          <a:p>
            <a:pPr marL="0" indent="0">
              <a:buFontTx/>
              <a:buNone/>
            </a:pPr>
            <a:r>
              <a:rPr lang="cs-CZ" altLang="cs-CZ" sz="2000" b="1" dirty="0" smtClean="0"/>
              <a:t>d)pokud rovnost stále trvá i po P200.13.c), rovnost umístění zůstává.</a:t>
            </a:r>
          </a:p>
        </p:txBody>
      </p:sp>
      <p:sp>
        <p:nvSpPr>
          <p:cNvPr id="121860" name="TextovéPole 1"/>
          <p:cNvSpPr txBox="1">
            <a:spLocks noChangeArrowheads="1"/>
          </p:cNvSpPr>
          <p:nvPr/>
        </p:nvSpPr>
        <p:spPr bwMode="auto">
          <a:xfrm>
            <a:off x="755650" y="620713"/>
            <a:ext cx="756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b="1" u="sng" dirty="0"/>
              <a:t>V - VÍCEBOJE</a:t>
            </a:r>
            <a:endParaRPr lang="cs-CZ" altLang="cs-CZ" dirty="0"/>
          </a:p>
        </p:txBody>
      </p:sp>
      <p:cxnSp>
        <p:nvCxnSpPr>
          <p:cNvPr id="4" name="Přímá spojnice 3"/>
          <p:cNvCxnSpPr/>
          <p:nvPr/>
        </p:nvCxnSpPr>
        <p:spPr>
          <a:xfrm flipV="1">
            <a:off x="323528" y="1204913"/>
            <a:ext cx="7632848" cy="51044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H="1" flipV="1">
            <a:off x="755650" y="912813"/>
            <a:ext cx="6768678" cy="52524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553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p:txBody>
          <a:bodyPr/>
          <a:lstStyle/>
          <a:p>
            <a:r>
              <a:rPr lang="cs-CZ" altLang="cs-CZ" sz="3200" u="sng" smtClean="0"/>
              <a:t>PRAVIDLO  </a:t>
            </a:r>
            <a:r>
              <a:rPr lang="cs-CZ" altLang="cs-CZ" sz="3200" b="1" i="1" u="sng" smtClean="0">
                <a:solidFill>
                  <a:srgbClr val="C00000"/>
                </a:solidFill>
              </a:rPr>
              <a:t>223</a:t>
            </a:r>
            <a:r>
              <a:rPr lang="cs-CZ" altLang="cs-CZ" sz="3200" u="sng" smtClean="0"/>
              <a:t> - </a:t>
            </a:r>
            <a:r>
              <a:rPr lang="cs-CZ" altLang="cs-CZ" sz="3200" b="1" u="sng" smtClean="0"/>
              <a:t>Víceboje</a:t>
            </a:r>
            <a:r>
              <a:rPr lang="cs-CZ" altLang="cs-CZ" sz="3200" smtClean="0"/>
              <a:t/>
            </a:r>
            <a:br>
              <a:rPr lang="cs-CZ" altLang="cs-CZ" sz="3200" smtClean="0"/>
            </a:br>
            <a:endParaRPr lang="cs-CZ" altLang="cs-CZ" sz="3200" smtClean="0"/>
          </a:p>
        </p:txBody>
      </p:sp>
      <p:sp>
        <p:nvSpPr>
          <p:cNvPr id="3" name="Zástupný symbol pro obsah 2"/>
          <p:cNvSpPr>
            <a:spLocks noGrp="1"/>
          </p:cNvSpPr>
          <p:nvPr>
            <p:ph idx="1"/>
          </p:nvPr>
        </p:nvSpPr>
        <p:spPr>
          <a:xfrm>
            <a:off x="251520" y="1052736"/>
            <a:ext cx="8229600" cy="5472112"/>
          </a:xfrm>
        </p:spPr>
        <p:txBody>
          <a:bodyPr/>
          <a:lstStyle/>
          <a:p>
            <a:pPr>
              <a:defRPr/>
            </a:pPr>
            <a:r>
              <a:rPr lang="cs-CZ" sz="2800" b="1" i="1" dirty="0" smtClean="0">
                <a:solidFill>
                  <a:srgbClr val="7030A0"/>
                </a:solidFill>
              </a:rPr>
              <a:t>U18 Dorostenci</a:t>
            </a:r>
            <a:r>
              <a:rPr lang="cs-CZ" sz="2800" b="1" i="1" dirty="0">
                <a:solidFill>
                  <a:srgbClr val="7030A0"/>
                </a:solidFill>
              </a:rPr>
              <a:t>, </a:t>
            </a:r>
            <a:r>
              <a:rPr lang="cs-CZ" sz="2800" b="1" i="1" dirty="0" smtClean="0">
                <a:solidFill>
                  <a:srgbClr val="7030A0"/>
                </a:solidFill>
              </a:rPr>
              <a:t>U20 junioři</a:t>
            </a:r>
            <a:r>
              <a:rPr lang="cs-CZ" sz="2800" b="1" i="1" dirty="0"/>
              <a:t>, muži (pětiboj)</a:t>
            </a:r>
            <a:endParaRPr lang="cs-CZ" sz="2800" dirty="0"/>
          </a:p>
          <a:p>
            <a:pPr marL="0" indent="0">
              <a:buFontTx/>
              <a:buNone/>
              <a:defRPr/>
            </a:pPr>
            <a:r>
              <a:rPr lang="cs-CZ" sz="2000" dirty="0"/>
              <a:t>Pětiboj sestává z pěti disciplín, které musí proběhnout během jediného dne v následujícím pořadí:</a:t>
            </a:r>
          </a:p>
          <a:p>
            <a:pPr marL="0" indent="0">
              <a:buFontTx/>
              <a:buNone/>
              <a:defRPr/>
            </a:pPr>
            <a:r>
              <a:rPr lang="cs-CZ" sz="2000" dirty="0"/>
              <a:t>60 m </a:t>
            </a:r>
            <a:r>
              <a:rPr lang="cs-CZ" sz="2000" dirty="0" err="1"/>
              <a:t>přek</a:t>
            </a:r>
            <a:r>
              <a:rPr lang="cs-CZ" sz="2000" dirty="0"/>
              <a:t>., skok do dálky, vrh koulí, skok do </a:t>
            </a:r>
            <a:r>
              <a:rPr lang="cs-CZ" sz="2000" dirty="0" smtClean="0"/>
              <a:t>výšky,1000 </a:t>
            </a:r>
            <a:r>
              <a:rPr lang="cs-CZ" sz="2000" dirty="0"/>
              <a:t>m</a:t>
            </a:r>
            <a:r>
              <a:rPr lang="cs-CZ" sz="2400" dirty="0"/>
              <a:t>.</a:t>
            </a:r>
          </a:p>
          <a:p>
            <a:pPr>
              <a:defRPr/>
            </a:pPr>
            <a:r>
              <a:rPr lang="cs-CZ" sz="2800" b="1" i="1" dirty="0">
                <a:solidFill>
                  <a:srgbClr val="7030A0"/>
                </a:solidFill>
              </a:rPr>
              <a:t>U18 Dorostenci, U20 junioři</a:t>
            </a:r>
            <a:r>
              <a:rPr lang="cs-CZ" sz="2800" b="1" i="1" dirty="0" smtClean="0"/>
              <a:t>, </a:t>
            </a:r>
            <a:r>
              <a:rPr lang="cs-CZ" sz="2800" b="1" i="1" dirty="0"/>
              <a:t>muži (sedmiboj)</a:t>
            </a:r>
            <a:endParaRPr lang="cs-CZ" sz="2800" dirty="0"/>
          </a:p>
          <a:p>
            <a:pPr marL="0" indent="0">
              <a:buFontTx/>
              <a:buNone/>
              <a:defRPr/>
            </a:pPr>
            <a:r>
              <a:rPr lang="cs-CZ" sz="2000" dirty="0"/>
              <a:t>Sedmiboj sestává ze </a:t>
            </a:r>
            <a:r>
              <a:rPr lang="cs-CZ" sz="2000" dirty="0" err="1"/>
              <a:t>edmi</a:t>
            </a:r>
            <a:r>
              <a:rPr lang="cs-CZ" sz="2000" dirty="0"/>
              <a:t> disciplín, které musí proběhnout během dvou, po sobě následujících dnů v pořadí:</a:t>
            </a:r>
          </a:p>
          <a:p>
            <a:pPr marL="0" indent="0">
              <a:buFontTx/>
              <a:buNone/>
              <a:defRPr/>
            </a:pPr>
            <a:r>
              <a:rPr lang="cs-CZ" sz="2000" dirty="0"/>
              <a:t>první den:   60 m, skok do dálky, vrh koulí, skok do výšky,</a:t>
            </a:r>
          </a:p>
          <a:p>
            <a:pPr marL="0" indent="0">
              <a:buFontTx/>
              <a:buNone/>
              <a:defRPr/>
            </a:pPr>
            <a:r>
              <a:rPr lang="cs-CZ" sz="2000" dirty="0"/>
              <a:t>druhý den:  60 m </a:t>
            </a:r>
            <a:r>
              <a:rPr lang="cs-CZ" sz="2000" dirty="0" err="1"/>
              <a:t>přek</a:t>
            </a:r>
            <a:r>
              <a:rPr lang="cs-CZ" sz="2000" dirty="0"/>
              <a:t>., skok o tyči, 1000 m.</a:t>
            </a:r>
          </a:p>
          <a:p>
            <a:pPr>
              <a:defRPr/>
            </a:pPr>
            <a:r>
              <a:rPr lang="cs-CZ" sz="2800" b="1" i="1" dirty="0" smtClean="0">
                <a:solidFill>
                  <a:srgbClr val="7030A0"/>
                </a:solidFill>
              </a:rPr>
              <a:t>U18 Dorostenky</a:t>
            </a:r>
            <a:r>
              <a:rPr lang="cs-CZ" sz="2800" b="1" i="1" dirty="0">
                <a:solidFill>
                  <a:srgbClr val="7030A0"/>
                </a:solidFill>
              </a:rPr>
              <a:t>, </a:t>
            </a:r>
            <a:r>
              <a:rPr lang="cs-CZ" sz="2800" b="1" i="1" dirty="0" smtClean="0">
                <a:solidFill>
                  <a:srgbClr val="7030A0"/>
                </a:solidFill>
              </a:rPr>
              <a:t>U 20juniorky</a:t>
            </a:r>
            <a:r>
              <a:rPr lang="cs-CZ" sz="2800" b="1" i="1" dirty="0"/>
              <a:t>,  ženy (pětiboj)</a:t>
            </a:r>
            <a:endParaRPr lang="cs-CZ" sz="2800" dirty="0"/>
          </a:p>
          <a:p>
            <a:pPr marL="0" indent="0">
              <a:buFontTx/>
              <a:buNone/>
              <a:defRPr/>
            </a:pPr>
            <a:r>
              <a:rPr lang="cs-CZ" sz="2000" dirty="0"/>
              <a:t>Pětiboj sestává z pěti disciplín, které musí proběhnout během jediného dne v následujícím </a:t>
            </a:r>
            <a:r>
              <a:rPr lang="cs-CZ" sz="2000" dirty="0" smtClean="0"/>
              <a:t>pořadí:</a:t>
            </a:r>
          </a:p>
          <a:p>
            <a:pPr marL="0" indent="0">
              <a:buFontTx/>
              <a:buNone/>
              <a:defRPr/>
            </a:pPr>
            <a:r>
              <a:rPr lang="cs-CZ" sz="2000" dirty="0" smtClean="0"/>
              <a:t>60 </a:t>
            </a:r>
            <a:r>
              <a:rPr lang="cs-CZ" sz="2000" dirty="0"/>
              <a:t>m </a:t>
            </a:r>
            <a:r>
              <a:rPr lang="cs-CZ" sz="2000" dirty="0" err="1"/>
              <a:t>přek</a:t>
            </a:r>
            <a:r>
              <a:rPr lang="cs-CZ" sz="2000" dirty="0"/>
              <a:t>., skok do výšky, vrh koulí, skok do dálky, 800 m</a:t>
            </a:r>
            <a:r>
              <a:rPr lang="cs-CZ" sz="2000" dirty="0" smtClean="0"/>
              <a:t>.</a:t>
            </a:r>
            <a:endParaRPr lang="cs-CZ" sz="2000" dirty="0"/>
          </a:p>
        </p:txBody>
      </p:sp>
    </p:spTree>
    <p:extLst>
      <p:ext uri="{BB962C8B-B14F-4D97-AF65-F5344CB8AC3E}">
        <p14:creationId xmlns:p14="http://schemas.microsoft.com/office/powerpoint/2010/main" val="2732397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500"/>
                                        <p:tgtEl>
                                          <p:spTgt spid="3">
                                            <p:txEl>
                                              <p:pRg st="7" end="7"/>
                                            </p:txEl>
                                          </p:spTgt>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a:xfrm>
            <a:off x="611188" y="2924175"/>
            <a:ext cx="8229600" cy="1143000"/>
          </a:xfrm>
        </p:spPr>
        <p:txBody>
          <a:bodyPr/>
          <a:lstStyle/>
          <a:p>
            <a:r>
              <a:rPr lang="cs-CZ" altLang="cs-CZ" u="sng" smtClean="0"/>
              <a:t>VII - CHODECKÉ SOUTĚŽE</a:t>
            </a:r>
          </a:p>
        </p:txBody>
      </p:sp>
    </p:spTree>
    <p:extLst>
      <p:ext uri="{BB962C8B-B14F-4D97-AF65-F5344CB8AC3E}">
        <p14:creationId xmlns:p14="http://schemas.microsoft.com/office/powerpoint/2010/main" val="18949480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u="sng" cap="all" dirty="0"/>
              <a:t>Pravidlo</a:t>
            </a:r>
            <a:r>
              <a:rPr lang="cs-CZ" sz="3200" u="sng" dirty="0"/>
              <a:t> 230 – </a:t>
            </a:r>
            <a:r>
              <a:rPr lang="cs-CZ" sz="3200" b="1" u="sng" dirty="0"/>
              <a:t>Závodní chůze</a:t>
            </a:r>
            <a:r>
              <a:rPr lang="cs-CZ" sz="3200" dirty="0"/>
              <a:t/>
            </a:r>
            <a:br>
              <a:rPr lang="cs-CZ" sz="3200" dirty="0"/>
            </a:br>
            <a:endParaRPr lang="cs-CZ" sz="3200" dirty="0"/>
          </a:p>
        </p:txBody>
      </p:sp>
      <p:sp>
        <p:nvSpPr>
          <p:cNvPr id="3" name="Zástupný symbol pro obsah 2"/>
          <p:cNvSpPr>
            <a:spLocks noGrp="1"/>
          </p:cNvSpPr>
          <p:nvPr>
            <p:ph idx="1"/>
          </p:nvPr>
        </p:nvSpPr>
        <p:spPr/>
        <p:txBody>
          <a:bodyPr/>
          <a:lstStyle/>
          <a:p>
            <a:pPr marL="0" indent="0">
              <a:buNone/>
            </a:pPr>
            <a:r>
              <a:rPr lang="cs-CZ" dirty="0">
                <a:solidFill>
                  <a:srgbClr val="7030A0"/>
                </a:solidFill>
              </a:rPr>
              <a:t>Vzdálenosti</a:t>
            </a:r>
          </a:p>
          <a:p>
            <a:r>
              <a:rPr lang="cs-CZ" dirty="0">
                <a:solidFill>
                  <a:srgbClr val="7030A0"/>
                </a:solidFill>
              </a:rPr>
              <a:t>1.	Standardními vzdálenostmi jsou </a:t>
            </a:r>
            <a:r>
              <a:rPr lang="cs-CZ" dirty="0" smtClean="0">
                <a:solidFill>
                  <a:srgbClr val="7030A0"/>
                </a:solidFill>
              </a:rPr>
              <a:t>                  </a:t>
            </a:r>
            <a:r>
              <a:rPr lang="cs-CZ" b="1" dirty="0" smtClean="0">
                <a:solidFill>
                  <a:srgbClr val="7030A0"/>
                </a:solidFill>
              </a:rPr>
              <a:t>v </a:t>
            </a:r>
            <a:r>
              <a:rPr lang="cs-CZ" b="1" dirty="0">
                <a:solidFill>
                  <a:srgbClr val="7030A0"/>
                </a:solidFill>
              </a:rPr>
              <a:t>hale </a:t>
            </a:r>
            <a:r>
              <a:rPr lang="cs-CZ" dirty="0">
                <a:solidFill>
                  <a:srgbClr val="7030A0"/>
                </a:solidFill>
              </a:rPr>
              <a:t>3000 m, 5000 m; </a:t>
            </a:r>
            <a:r>
              <a:rPr lang="cs-CZ" dirty="0" smtClean="0">
                <a:solidFill>
                  <a:srgbClr val="7030A0"/>
                </a:solidFill>
              </a:rPr>
              <a:t>                                         </a:t>
            </a:r>
            <a:r>
              <a:rPr lang="cs-CZ" b="1" dirty="0" smtClean="0">
                <a:solidFill>
                  <a:srgbClr val="7030A0"/>
                </a:solidFill>
              </a:rPr>
              <a:t>venku </a:t>
            </a:r>
            <a:r>
              <a:rPr lang="cs-CZ" b="1" dirty="0">
                <a:solidFill>
                  <a:srgbClr val="7030A0"/>
                </a:solidFill>
              </a:rPr>
              <a:t>na dráze </a:t>
            </a:r>
            <a:r>
              <a:rPr lang="cs-CZ" dirty="0">
                <a:solidFill>
                  <a:srgbClr val="7030A0"/>
                </a:solidFill>
              </a:rPr>
              <a:t>5000 m, 10000 m, 20000 m, 50000 m, </a:t>
            </a:r>
            <a:r>
              <a:rPr lang="cs-CZ" dirty="0" smtClean="0">
                <a:solidFill>
                  <a:srgbClr val="7030A0"/>
                </a:solidFill>
              </a:rPr>
              <a:t>                                                                     </a:t>
            </a:r>
            <a:r>
              <a:rPr lang="cs-CZ" b="1" dirty="0" smtClean="0">
                <a:solidFill>
                  <a:srgbClr val="7030A0"/>
                </a:solidFill>
              </a:rPr>
              <a:t>na </a:t>
            </a:r>
            <a:r>
              <a:rPr lang="cs-CZ" b="1" dirty="0">
                <a:solidFill>
                  <a:srgbClr val="7030A0"/>
                </a:solidFill>
              </a:rPr>
              <a:t>silnici </a:t>
            </a:r>
            <a:r>
              <a:rPr lang="cs-CZ" dirty="0">
                <a:solidFill>
                  <a:srgbClr val="7030A0"/>
                </a:solidFill>
              </a:rPr>
              <a:t>10 km, 20 km, 50 km</a:t>
            </a:r>
          </a:p>
          <a:p>
            <a:endParaRPr lang="cs-CZ" dirty="0"/>
          </a:p>
        </p:txBody>
      </p:sp>
    </p:spTree>
    <p:extLst>
      <p:ext uri="{BB962C8B-B14F-4D97-AF65-F5344CB8AC3E}">
        <p14:creationId xmlns:p14="http://schemas.microsoft.com/office/powerpoint/2010/main" val="144457914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u="sng" cap="all" dirty="0"/>
              <a:t>Pravidlo</a:t>
            </a:r>
            <a:r>
              <a:rPr lang="cs-CZ" sz="3200" u="sng" dirty="0"/>
              <a:t> 230 – </a:t>
            </a:r>
            <a:r>
              <a:rPr lang="cs-CZ" sz="3200" b="1" u="sng" dirty="0"/>
              <a:t>Závodní chůze</a:t>
            </a:r>
            <a:r>
              <a:rPr lang="cs-CZ" sz="3200" dirty="0"/>
              <a:t/>
            </a:r>
            <a:br>
              <a:rPr lang="cs-CZ" sz="3200" dirty="0"/>
            </a:br>
            <a:endParaRPr lang="cs-CZ" sz="3200" dirty="0"/>
          </a:p>
        </p:txBody>
      </p:sp>
      <p:sp>
        <p:nvSpPr>
          <p:cNvPr id="3" name="Zástupný symbol pro obsah 2"/>
          <p:cNvSpPr>
            <a:spLocks noGrp="1"/>
          </p:cNvSpPr>
          <p:nvPr>
            <p:ph idx="1"/>
          </p:nvPr>
        </p:nvSpPr>
        <p:spPr>
          <a:xfrm>
            <a:off x="457200" y="1268760"/>
            <a:ext cx="8229600" cy="4525963"/>
          </a:xfrm>
        </p:spPr>
        <p:txBody>
          <a:bodyPr>
            <a:noAutofit/>
          </a:bodyPr>
          <a:lstStyle/>
          <a:p>
            <a:r>
              <a:rPr lang="cs-CZ" sz="2400" b="1" i="1" dirty="0"/>
              <a:t>Diskvalifikace</a:t>
            </a:r>
            <a:endParaRPr lang="cs-CZ" sz="2400" dirty="0"/>
          </a:p>
          <a:p>
            <a:pPr marL="0" indent="0">
              <a:buNone/>
            </a:pPr>
            <a:r>
              <a:rPr lang="cs-CZ" sz="2400" dirty="0" smtClean="0">
                <a:solidFill>
                  <a:srgbClr val="7030A0"/>
                </a:solidFill>
              </a:rPr>
              <a:t> </a:t>
            </a:r>
            <a:r>
              <a:rPr lang="cs-CZ" sz="2400" dirty="0" smtClean="0"/>
              <a:t>… tři </a:t>
            </a:r>
            <a:r>
              <a:rPr lang="cs-CZ" sz="2400" dirty="0"/>
              <a:t>červené karty od tří různých </a:t>
            </a:r>
            <a:r>
              <a:rPr lang="cs-CZ" sz="2400" dirty="0" smtClean="0"/>
              <a:t>rozhodčích ..</a:t>
            </a:r>
          </a:p>
          <a:p>
            <a:pPr marL="0" indent="0">
              <a:buNone/>
            </a:pPr>
            <a:r>
              <a:rPr lang="cs-CZ" sz="2400" dirty="0" smtClean="0"/>
              <a:t>(nesmí být dva ze stejné země..)</a:t>
            </a:r>
          </a:p>
          <a:p>
            <a:pPr marL="0" indent="0">
              <a:buNone/>
            </a:pPr>
            <a:r>
              <a:rPr lang="cs-CZ" sz="2400" dirty="0" smtClean="0">
                <a:solidFill>
                  <a:srgbClr val="7030A0"/>
                </a:solidFill>
              </a:rPr>
              <a:t>c) Tam</a:t>
            </a:r>
            <a:r>
              <a:rPr lang="cs-CZ" sz="2400" dirty="0">
                <a:solidFill>
                  <a:srgbClr val="7030A0"/>
                </a:solidFill>
              </a:rPr>
              <a:t>, kde to nařizuje rozpis dané soutěže, se pro závod zřídí </a:t>
            </a:r>
            <a:r>
              <a:rPr lang="cs-CZ" sz="2400" b="1" u="sng" dirty="0">
                <a:solidFill>
                  <a:srgbClr val="7030A0"/>
                </a:solidFill>
              </a:rPr>
              <a:t>trestný box (Pit </a:t>
            </a:r>
            <a:r>
              <a:rPr lang="cs-CZ" sz="2400" b="1" u="sng" dirty="0" err="1">
                <a:solidFill>
                  <a:srgbClr val="7030A0"/>
                </a:solidFill>
              </a:rPr>
              <a:t>Lane</a:t>
            </a:r>
            <a:r>
              <a:rPr lang="cs-CZ" sz="2400" b="1" u="sng" dirty="0">
                <a:solidFill>
                  <a:srgbClr val="7030A0"/>
                </a:solidFill>
              </a:rPr>
              <a:t>)</a:t>
            </a:r>
            <a:r>
              <a:rPr lang="cs-CZ" sz="2400" dirty="0">
                <a:solidFill>
                  <a:srgbClr val="7030A0"/>
                </a:solidFill>
              </a:rPr>
              <a:t>. </a:t>
            </a:r>
            <a:r>
              <a:rPr lang="cs-CZ" sz="2400" b="1" u="sng" dirty="0">
                <a:solidFill>
                  <a:srgbClr val="7030A0"/>
                </a:solidFill>
              </a:rPr>
              <a:t>Závodník</a:t>
            </a:r>
            <a:r>
              <a:rPr lang="cs-CZ" sz="2400" dirty="0">
                <a:solidFill>
                  <a:srgbClr val="7030A0"/>
                </a:solidFill>
              </a:rPr>
              <a:t>, který obdrží tři červené karty, se na příkaz </a:t>
            </a:r>
            <a:r>
              <a:rPr lang="cs-CZ" sz="2400" dirty="0" err="1">
                <a:solidFill>
                  <a:srgbClr val="7030A0"/>
                </a:solidFill>
              </a:rPr>
              <a:t>vrchníka</a:t>
            </a:r>
            <a:r>
              <a:rPr lang="cs-CZ" sz="2400" dirty="0">
                <a:solidFill>
                  <a:srgbClr val="7030A0"/>
                </a:solidFill>
              </a:rPr>
              <a:t> chůze, nebo osoby vrchníkem určené, </a:t>
            </a:r>
            <a:r>
              <a:rPr lang="cs-CZ" sz="2400" b="1" u="sng" dirty="0">
                <a:solidFill>
                  <a:srgbClr val="7030A0"/>
                </a:solidFill>
              </a:rPr>
              <a:t>musí do tohoto boxu dostavit a setrvat v něm po určitou dobu </a:t>
            </a:r>
            <a:r>
              <a:rPr lang="cs-CZ" sz="2400" dirty="0">
                <a:solidFill>
                  <a:srgbClr val="7030A0"/>
                </a:solidFill>
              </a:rPr>
              <a:t>(stanovenou rozpisem soutěže nebo organizačním výborem). Pokud tento závodník kdykoliv po návratu z boxu zpět do závodu obdrží od jiného rozhodčího, než jednoho ze tří, kteří mu udělili předchozí tři červené karty,  další červenou kartu, bude diskvalifikován. Závodník, který se do boxu nedostaví, když k tomu bude vyzván nebo v boxu nesetrvá po stanovenou dobu, bude vrchníkem chůze diskvalifikován.</a:t>
            </a:r>
          </a:p>
        </p:txBody>
      </p:sp>
    </p:spTree>
    <p:extLst>
      <p:ext uri="{BB962C8B-B14F-4D97-AF65-F5344CB8AC3E}">
        <p14:creationId xmlns:p14="http://schemas.microsoft.com/office/powerpoint/2010/main" val="15911779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solidFill>
                  <a:srgbClr val="C00000"/>
                </a:solidFill>
              </a:rPr>
              <a:t>P</a:t>
            </a:r>
            <a:r>
              <a:rPr lang="cs-CZ" altLang="cs-CZ" b="1" dirty="0"/>
              <a:t>ravidlo 230 – </a:t>
            </a:r>
            <a:r>
              <a:rPr lang="cs-CZ" altLang="cs-CZ" b="1" dirty="0">
                <a:solidFill>
                  <a:schemeClr val="accent2"/>
                </a:solidFill>
              </a:rPr>
              <a:t>Závodní chůze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solidFill>
                  <a:srgbClr val="7030A0"/>
                </a:solidFill>
              </a:rPr>
              <a:t>Toto pravidlo platí</a:t>
            </a:r>
          </a:p>
          <a:p>
            <a:r>
              <a:rPr lang="cs-CZ" dirty="0" smtClean="0">
                <a:solidFill>
                  <a:srgbClr val="7030A0"/>
                </a:solidFill>
              </a:rPr>
              <a:t>Kategorie </a:t>
            </a:r>
            <a:r>
              <a:rPr lang="cs-CZ" dirty="0">
                <a:solidFill>
                  <a:srgbClr val="7030A0"/>
                </a:solidFill>
              </a:rPr>
              <a:t>pod 16 let</a:t>
            </a:r>
          </a:p>
          <a:p>
            <a:r>
              <a:rPr lang="cs-CZ" dirty="0" smtClean="0">
                <a:solidFill>
                  <a:srgbClr val="7030A0"/>
                </a:solidFill>
              </a:rPr>
              <a:t>Pro </a:t>
            </a:r>
            <a:r>
              <a:rPr lang="cs-CZ" dirty="0">
                <a:solidFill>
                  <a:srgbClr val="7030A0"/>
                </a:solidFill>
              </a:rPr>
              <a:t>tratě 5000m dráha a 10 000m dráha venku, kde bude 6 rozhodčích chůze včetně </a:t>
            </a:r>
            <a:r>
              <a:rPr lang="cs-CZ" dirty="0" err="1">
                <a:solidFill>
                  <a:srgbClr val="7030A0"/>
                </a:solidFill>
              </a:rPr>
              <a:t>vrchníka</a:t>
            </a:r>
            <a:r>
              <a:rPr lang="cs-CZ" dirty="0">
                <a:solidFill>
                  <a:srgbClr val="7030A0"/>
                </a:solidFill>
              </a:rPr>
              <a:t> chůze, z hlediska fair-play výsledků také pro tratě 5km a 10km na okruhu.</a:t>
            </a:r>
          </a:p>
          <a:p>
            <a:r>
              <a:rPr lang="cs-CZ" dirty="0" smtClean="0">
                <a:solidFill>
                  <a:srgbClr val="7030A0"/>
                </a:solidFill>
              </a:rPr>
              <a:t>Výsledky </a:t>
            </a:r>
            <a:r>
              <a:rPr lang="cs-CZ" dirty="0">
                <a:solidFill>
                  <a:srgbClr val="7030A0"/>
                </a:solidFill>
              </a:rPr>
              <a:t>závodníka, dosažené s pomocí Pit </a:t>
            </a:r>
            <a:r>
              <a:rPr lang="cs-CZ" dirty="0" err="1">
                <a:solidFill>
                  <a:srgbClr val="7030A0"/>
                </a:solidFill>
              </a:rPr>
              <a:t>Lane</a:t>
            </a:r>
            <a:r>
              <a:rPr lang="cs-CZ" dirty="0">
                <a:solidFill>
                  <a:srgbClr val="7030A0"/>
                </a:solidFill>
              </a:rPr>
              <a:t> Rule nemohu být započítány jako dosažení limitů </a:t>
            </a:r>
            <a:r>
              <a:rPr lang="cs-CZ" dirty="0" err="1">
                <a:solidFill>
                  <a:srgbClr val="7030A0"/>
                </a:solidFill>
              </a:rPr>
              <a:t>entry</a:t>
            </a:r>
            <a:r>
              <a:rPr lang="cs-CZ" dirty="0">
                <a:solidFill>
                  <a:srgbClr val="7030A0"/>
                </a:solidFill>
              </a:rPr>
              <a:t> </a:t>
            </a:r>
            <a:r>
              <a:rPr lang="cs-CZ" dirty="0" err="1">
                <a:solidFill>
                  <a:srgbClr val="7030A0"/>
                </a:solidFill>
              </a:rPr>
              <a:t>standards</a:t>
            </a:r>
            <a:r>
              <a:rPr lang="cs-CZ" dirty="0">
                <a:solidFill>
                  <a:srgbClr val="7030A0"/>
                </a:solidFill>
              </a:rPr>
              <a:t>.</a:t>
            </a:r>
          </a:p>
        </p:txBody>
      </p:sp>
    </p:spTree>
    <p:extLst>
      <p:ext uri="{BB962C8B-B14F-4D97-AF65-F5344CB8AC3E}">
        <p14:creationId xmlns:p14="http://schemas.microsoft.com/office/powerpoint/2010/main" val="4515939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solidFill>
                  <a:srgbClr val="C00000"/>
                </a:solidFill>
              </a:rPr>
              <a:t>P</a:t>
            </a:r>
            <a:r>
              <a:rPr lang="cs-CZ" altLang="cs-CZ" b="1" dirty="0"/>
              <a:t>ravidlo 230 – </a:t>
            </a:r>
            <a:r>
              <a:rPr lang="cs-CZ" altLang="cs-CZ" b="1" dirty="0">
                <a:solidFill>
                  <a:schemeClr val="accent2"/>
                </a:solidFill>
              </a:rPr>
              <a:t>Závodní chůze</a:t>
            </a:r>
            <a:endParaRPr lang="cs-CZ" dirty="0"/>
          </a:p>
        </p:txBody>
      </p:sp>
      <p:sp>
        <p:nvSpPr>
          <p:cNvPr id="3" name="Zástupný symbol pro obsah 2"/>
          <p:cNvSpPr>
            <a:spLocks noGrp="1"/>
          </p:cNvSpPr>
          <p:nvPr>
            <p:ph idx="1"/>
          </p:nvPr>
        </p:nvSpPr>
        <p:spPr/>
        <p:txBody>
          <a:bodyPr/>
          <a:lstStyle/>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484784"/>
            <a:ext cx="8784976" cy="333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165841" y="5013176"/>
            <a:ext cx="7632848" cy="707886"/>
          </a:xfrm>
          <a:prstGeom prst="rect">
            <a:avLst/>
          </a:prstGeom>
        </p:spPr>
        <p:txBody>
          <a:bodyPr wrap="square">
            <a:spAutoFit/>
          </a:bodyPr>
          <a:lstStyle/>
          <a:p>
            <a:r>
              <a:rPr lang="cs-CZ" sz="2000" b="1" dirty="0"/>
              <a:t>Trestné časy jsou: do 5000m a 5km včetně …………………….....60 vteřin </a:t>
            </a:r>
            <a:endParaRPr lang="cs-CZ" sz="2000" dirty="0"/>
          </a:p>
          <a:p>
            <a:r>
              <a:rPr lang="pt-BR" sz="2000" b="1" dirty="0"/>
              <a:t>Delší než 5000m do 10 000m a delší než 5km a do 10km ----120 vteřin </a:t>
            </a:r>
            <a:endParaRPr lang="cs-CZ" sz="2000" dirty="0"/>
          </a:p>
        </p:txBody>
      </p:sp>
    </p:spTree>
    <p:extLst>
      <p:ext uri="{BB962C8B-B14F-4D97-AF65-F5344CB8AC3E}">
        <p14:creationId xmlns:p14="http://schemas.microsoft.com/office/powerpoint/2010/main" val="5775209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solidFill>
                  <a:srgbClr val="C00000"/>
                </a:solidFill>
              </a:rPr>
              <a:t>P</a:t>
            </a:r>
            <a:r>
              <a:rPr lang="cs-CZ" altLang="cs-CZ" b="1" dirty="0"/>
              <a:t>ravidlo 230 – </a:t>
            </a:r>
            <a:r>
              <a:rPr lang="cs-CZ" altLang="cs-CZ" b="1" dirty="0">
                <a:solidFill>
                  <a:schemeClr val="accent2"/>
                </a:solidFill>
              </a:rPr>
              <a:t>Závodní chůze</a:t>
            </a:r>
            <a:endParaRPr lang="cs-CZ" dirty="0"/>
          </a:p>
        </p:txBody>
      </p:sp>
      <p:sp>
        <p:nvSpPr>
          <p:cNvPr id="3" name="Zástupný symbol pro obsah 2"/>
          <p:cNvSpPr>
            <a:spLocks noGrp="1"/>
          </p:cNvSpPr>
          <p:nvPr>
            <p:ph idx="1"/>
          </p:nvPr>
        </p:nvSpPr>
        <p:spPr/>
        <p:txBody>
          <a:bodyPr>
            <a:normAutofit fontScale="92500"/>
          </a:bodyPr>
          <a:lstStyle/>
          <a:p>
            <a:r>
              <a:rPr lang="cs-CZ" dirty="0"/>
              <a:t>Pokud závodník obdrží jakoukoli další červenou kartu od rozhodčích, kteří mu ji nedali předtím, než šel do trestné zóny, je normálním způsobem DQ, tj. červeným terčíkem od </a:t>
            </a:r>
            <a:r>
              <a:rPr lang="cs-CZ" dirty="0" err="1"/>
              <a:t>vrchníka</a:t>
            </a:r>
            <a:r>
              <a:rPr lang="cs-CZ" dirty="0"/>
              <a:t> nebo jeho asistenta, jak je to nejdříve možné.</a:t>
            </a:r>
          </a:p>
          <a:p>
            <a:r>
              <a:rPr lang="cs-CZ" dirty="0"/>
              <a:t>Pokud závodník obdrží 4 nebo více červených karet ještě předtím, než došel na pikolu a zastavil se v ní (v trestné zóně) je normálním způsobem DQ.</a:t>
            </a:r>
          </a:p>
        </p:txBody>
      </p:sp>
    </p:spTree>
    <p:extLst>
      <p:ext uri="{BB962C8B-B14F-4D97-AF65-F5344CB8AC3E}">
        <p14:creationId xmlns:p14="http://schemas.microsoft.com/office/powerpoint/2010/main" val="33977162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solidFill>
                  <a:srgbClr val="C00000"/>
                </a:solidFill>
              </a:rPr>
              <a:t>P</a:t>
            </a:r>
            <a:r>
              <a:rPr lang="cs-CZ" altLang="cs-CZ" b="1" dirty="0"/>
              <a:t>ravidlo 230 – </a:t>
            </a:r>
            <a:r>
              <a:rPr lang="cs-CZ" altLang="cs-CZ" b="1" dirty="0">
                <a:solidFill>
                  <a:schemeClr val="accent2"/>
                </a:solidFill>
              </a:rPr>
              <a:t>Závodní chůze</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Pokud závodník obdrží třetí červenou kartu na samém konci závodu a není možné mu včas oznámit trestný čas a zastavit jej v trestné zóně – pikole, závodníkovi musí být umožněno závod dokončit a k jeho oficiálnímu času bude přidán trestný čas (60 nebo 120 vteřin podle délky tratě).</a:t>
            </a:r>
          </a:p>
          <a:p>
            <a:r>
              <a:rPr lang="cs-CZ" dirty="0"/>
              <a:t>Pravomoc </a:t>
            </a:r>
            <a:r>
              <a:rPr lang="cs-CZ" dirty="0" err="1"/>
              <a:t>vrchníka</a:t>
            </a:r>
            <a:r>
              <a:rPr lang="cs-CZ" dirty="0"/>
              <a:t> diskvalifikovat závodníka na posledních 100m pokud dochází ke zjevnému a hrubému porušení P 230.1. se tímto pravidlem nemění.</a:t>
            </a:r>
          </a:p>
        </p:txBody>
      </p:sp>
    </p:spTree>
    <p:extLst>
      <p:ext uri="{BB962C8B-B14F-4D97-AF65-F5344CB8AC3E}">
        <p14:creationId xmlns:p14="http://schemas.microsoft.com/office/powerpoint/2010/main" val="397547790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174625"/>
            <a:ext cx="8229600" cy="1143000"/>
          </a:xfrm>
        </p:spPr>
        <p:txBody>
          <a:bodyPr/>
          <a:lstStyle/>
          <a:p>
            <a:pPr eaLnBrk="1" hangingPunct="1"/>
            <a:r>
              <a:rPr lang="cs-CZ" altLang="cs-CZ" sz="3200" b="1" dirty="0" smtClean="0">
                <a:solidFill>
                  <a:srgbClr val="C00000"/>
                </a:solidFill>
              </a:rPr>
              <a:t>P</a:t>
            </a:r>
            <a:r>
              <a:rPr lang="cs-CZ" altLang="cs-CZ" sz="3200" b="1" dirty="0" smtClean="0"/>
              <a:t>ravidlo 230 – </a:t>
            </a:r>
            <a:r>
              <a:rPr lang="cs-CZ" altLang="cs-CZ" sz="3200" b="1" dirty="0" smtClean="0">
                <a:solidFill>
                  <a:schemeClr val="accent2"/>
                </a:solidFill>
              </a:rPr>
              <a:t>Závodní chůze</a:t>
            </a:r>
          </a:p>
        </p:txBody>
      </p:sp>
      <p:sp>
        <p:nvSpPr>
          <p:cNvPr id="40965" name="Rectangle 5"/>
          <p:cNvSpPr>
            <a:spLocks noChangeArrowheads="1"/>
          </p:cNvSpPr>
          <p:nvPr/>
        </p:nvSpPr>
        <p:spPr bwMode="auto">
          <a:xfrm>
            <a:off x="403225" y="1125538"/>
            <a:ext cx="8272463"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200" b="1" i="1" dirty="0"/>
              <a:t>Osvěžovaní</a:t>
            </a:r>
            <a:r>
              <a:rPr lang="cs-CZ" altLang="cs-CZ" sz="2200" b="1" dirty="0"/>
              <a:t> </a:t>
            </a:r>
            <a:r>
              <a:rPr lang="cs-CZ" altLang="cs-CZ" sz="2200" b="1" i="1" dirty="0"/>
              <a:t>a</a:t>
            </a:r>
            <a:r>
              <a:rPr lang="cs-CZ" altLang="cs-CZ" sz="2200" b="1" dirty="0"/>
              <a:t> </a:t>
            </a:r>
            <a:r>
              <a:rPr lang="cs-CZ" altLang="cs-CZ" sz="2200" b="1" i="1" dirty="0"/>
              <a:t>občerstvovací</a:t>
            </a:r>
            <a:r>
              <a:rPr lang="cs-CZ" altLang="cs-CZ" sz="2200" b="1" dirty="0"/>
              <a:t> </a:t>
            </a:r>
            <a:r>
              <a:rPr lang="cs-CZ" altLang="cs-CZ" sz="2200" b="1" i="1" dirty="0"/>
              <a:t>stanice při silničních soutěžích</a:t>
            </a:r>
            <a:endParaRPr lang="cs-CZ" altLang="cs-CZ" sz="2200" b="1" dirty="0"/>
          </a:p>
          <a:p>
            <a:pPr eaLnBrk="1" hangingPunct="1">
              <a:spcBef>
                <a:spcPct val="0"/>
              </a:spcBef>
              <a:buFontTx/>
              <a:buNone/>
            </a:pPr>
            <a:r>
              <a:rPr lang="cs-CZ" altLang="cs-CZ" sz="2200" b="1" i="1" dirty="0"/>
              <a:t>9 g) </a:t>
            </a:r>
            <a:r>
              <a:rPr lang="cs-CZ" altLang="cs-CZ" sz="2200" b="1" i="1" dirty="0">
                <a:solidFill>
                  <a:srgbClr val="7030A0"/>
                </a:solidFill>
              </a:rPr>
              <a:t>Závodník </a:t>
            </a:r>
            <a:r>
              <a:rPr lang="cs-CZ" altLang="cs-CZ" sz="2200" b="1" i="1" u="sng" dirty="0">
                <a:solidFill>
                  <a:srgbClr val="7030A0"/>
                </a:solidFill>
              </a:rPr>
              <a:t>může kdykoliv nést vodu nebo občerstvení </a:t>
            </a:r>
            <a:r>
              <a:rPr lang="cs-CZ" altLang="cs-CZ" sz="2200" b="1" i="1" dirty="0">
                <a:solidFill>
                  <a:srgbClr val="7030A0"/>
                </a:solidFill>
              </a:rPr>
              <a:t>v rukou nebo je mít uchycené na těl, pokud je nese od startu nebo je převzal či obdržel na oficiální stanici</a:t>
            </a:r>
            <a:endParaRPr lang="cs-CZ" altLang="cs-CZ" sz="2200" b="1" dirty="0">
              <a:solidFill>
                <a:srgbClr val="7030A0"/>
              </a:solidFill>
            </a:endParaRPr>
          </a:p>
        </p:txBody>
      </p:sp>
      <p:sp>
        <p:nvSpPr>
          <p:cNvPr id="40966" name="Rectangle 6"/>
          <p:cNvSpPr>
            <a:spLocks noChangeArrowheads="1"/>
          </p:cNvSpPr>
          <p:nvPr/>
        </p:nvSpPr>
        <p:spPr bwMode="auto">
          <a:xfrm>
            <a:off x="393869" y="2636912"/>
            <a:ext cx="745678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2200" b="1" i="1" dirty="0"/>
              <a:t>9 h) Závodník, který přijme </a:t>
            </a:r>
            <a:r>
              <a:rPr lang="cs-CZ" sz="2200" b="1" i="1" dirty="0">
                <a:solidFill>
                  <a:srgbClr val="7030A0"/>
                </a:solidFill>
              </a:rPr>
              <a:t>nebo obdrží </a:t>
            </a:r>
            <a:r>
              <a:rPr lang="cs-CZ" sz="2200" b="1" i="1" dirty="0"/>
              <a:t>občerstvení </a:t>
            </a:r>
          </a:p>
          <a:p>
            <a:pPr>
              <a:defRPr/>
            </a:pPr>
            <a:r>
              <a:rPr lang="cs-CZ" sz="2200" b="1" i="1" dirty="0"/>
              <a:t>nebo vodu mimo oficiální občerstvovací stanici, </a:t>
            </a:r>
            <a:r>
              <a:rPr lang="cs-CZ" sz="2200" b="1" i="1" strike="sngStrike" dirty="0"/>
              <a:t>vystavuje </a:t>
            </a:r>
          </a:p>
          <a:p>
            <a:pPr>
              <a:defRPr/>
            </a:pPr>
            <a:r>
              <a:rPr lang="cs-CZ" sz="2200" b="1" i="1" strike="sngStrike" dirty="0"/>
              <a:t>se nebezpečí diskvalifikace vrchním rozhodčím</a:t>
            </a:r>
            <a:r>
              <a:rPr lang="cs-CZ" sz="2200" b="1" i="1" dirty="0"/>
              <a:t>, </a:t>
            </a:r>
            <a:r>
              <a:rPr lang="cs-CZ" sz="2200" b="1" i="1" dirty="0">
                <a:solidFill>
                  <a:srgbClr val="7030A0"/>
                </a:solidFill>
              </a:rPr>
              <a:t>pokud se </a:t>
            </a:r>
          </a:p>
          <a:p>
            <a:pPr>
              <a:defRPr/>
            </a:pPr>
            <a:r>
              <a:rPr lang="cs-CZ" sz="2200" b="1" i="1" dirty="0">
                <a:solidFill>
                  <a:srgbClr val="7030A0"/>
                </a:solidFill>
              </a:rPr>
              <a:t>nejedná o lékařské důvodu a není přijato od nebo pod </a:t>
            </a:r>
          </a:p>
          <a:p>
            <a:pPr>
              <a:defRPr/>
            </a:pPr>
            <a:r>
              <a:rPr lang="cs-CZ" sz="2200" b="1" i="1" dirty="0">
                <a:solidFill>
                  <a:srgbClr val="7030A0"/>
                </a:solidFill>
              </a:rPr>
              <a:t>dozorem rozhodčích závodu, nebo přijme občerstvení od </a:t>
            </a:r>
          </a:p>
          <a:p>
            <a:pPr>
              <a:defRPr/>
            </a:pPr>
            <a:r>
              <a:rPr lang="cs-CZ" sz="2200" b="1" i="1" dirty="0">
                <a:solidFill>
                  <a:srgbClr val="7030A0"/>
                </a:solidFill>
              </a:rPr>
              <a:t>jiného závodníka, bude při prvním provinění varován </a:t>
            </a:r>
          </a:p>
          <a:p>
            <a:pPr>
              <a:defRPr/>
            </a:pPr>
            <a:r>
              <a:rPr lang="cs-CZ" sz="2200" b="1" i="1" dirty="0">
                <a:solidFill>
                  <a:srgbClr val="7030A0"/>
                </a:solidFill>
              </a:rPr>
              <a:t>vrchním rozhodčím ukázáním žluté karty. Při druhém takovém </a:t>
            </a:r>
          </a:p>
          <a:p>
            <a:pPr>
              <a:defRPr/>
            </a:pPr>
            <a:r>
              <a:rPr lang="cs-CZ" sz="2200" b="1" i="1" dirty="0">
                <a:solidFill>
                  <a:srgbClr val="7030A0"/>
                </a:solidFill>
              </a:rPr>
              <a:t>provinění vrchní rozhodčí závodníka diskvalifikuje ukázáním </a:t>
            </a:r>
          </a:p>
          <a:p>
            <a:pPr>
              <a:defRPr/>
            </a:pPr>
            <a:r>
              <a:rPr lang="cs-CZ" sz="2200" b="1" i="1" dirty="0">
                <a:solidFill>
                  <a:srgbClr val="7030A0"/>
                </a:solidFill>
              </a:rPr>
              <a:t>červené karty. Závodník pak musí trať ihned opustit.</a:t>
            </a:r>
          </a:p>
        </p:txBody>
      </p:sp>
      <p:sp>
        <p:nvSpPr>
          <p:cNvPr id="2" name="TextovéPole 1"/>
          <p:cNvSpPr txBox="1"/>
          <p:nvPr/>
        </p:nvSpPr>
        <p:spPr>
          <a:xfrm>
            <a:off x="539552" y="5806401"/>
            <a:ext cx="8064896" cy="430887"/>
          </a:xfrm>
          <a:prstGeom prst="rect">
            <a:avLst/>
          </a:prstGeom>
          <a:noFill/>
        </p:spPr>
        <p:txBody>
          <a:bodyPr>
            <a:spAutoFit/>
          </a:bodyPr>
          <a:lstStyle/>
          <a:p>
            <a:pPr>
              <a:defRPr/>
            </a:pPr>
            <a:r>
              <a:rPr lang="cs-CZ" sz="2200" dirty="0"/>
              <a:t>Okruh musí být dlouhý nejméně 1,0 km a </a:t>
            </a:r>
            <a:r>
              <a:rPr lang="cs-CZ" sz="2200" b="1" dirty="0">
                <a:solidFill>
                  <a:srgbClr val="7030A0"/>
                </a:solidFill>
              </a:rPr>
              <a:t>nejvýše </a:t>
            </a:r>
            <a:r>
              <a:rPr lang="cs-CZ" sz="2200" b="1" strike="sngStrike" dirty="0">
                <a:solidFill>
                  <a:srgbClr val="7030A0"/>
                </a:solidFill>
              </a:rPr>
              <a:t>2,5</a:t>
            </a:r>
            <a:r>
              <a:rPr lang="cs-CZ" sz="2200" b="1" dirty="0">
                <a:solidFill>
                  <a:srgbClr val="7030A0"/>
                </a:solidFill>
              </a:rPr>
              <a:t> </a:t>
            </a:r>
            <a:r>
              <a:rPr lang="cs-CZ" sz="2200" b="1" i="1" dirty="0">
                <a:solidFill>
                  <a:srgbClr val="7030A0"/>
                </a:solidFill>
              </a:rPr>
              <a:t>2,0</a:t>
            </a:r>
            <a:r>
              <a:rPr lang="cs-CZ" sz="2200" b="1" dirty="0">
                <a:solidFill>
                  <a:srgbClr val="7030A0"/>
                </a:solidFill>
              </a:rPr>
              <a:t> km. </a:t>
            </a:r>
          </a:p>
        </p:txBody>
      </p:sp>
    </p:spTree>
    <p:extLst>
      <p:ext uri="{BB962C8B-B14F-4D97-AF65-F5344CB8AC3E}">
        <p14:creationId xmlns:p14="http://schemas.microsoft.com/office/powerpoint/2010/main" val="1259928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wipe(up)">
                                      <p:cBhvr>
                                        <p:cTn id="7" dur="10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wipe(up)">
                                      <p:cBhvr>
                                        <p:cTn id="12" dur="1000"/>
                                        <p:tgtEl>
                                          <p:spTgt spid="40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539750" y="2852738"/>
            <a:ext cx="8229600" cy="1143000"/>
          </a:xfrm>
        </p:spPr>
        <p:txBody>
          <a:bodyPr/>
          <a:lstStyle/>
          <a:p>
            <a:r>
              <a:rPr lang="cs-CZ" altLang="cs-CZ" smtClean="0"/>
              <a:t>I - ČINOVNÍCI</a:t>
            </a:r>
          </a:p>
        </p:txBody>
      </p:sp>
    </p:spTree>
    <p:extLst>
      <p:ext uri="{BB962C8B-B14F-4D97-AF65-F5344CB8AC3E}">
        <p14:creationId xmlns:p14="http://schemas.microsoft.com/office/powerpoint/2010/main" val="25030128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p:cNvSpPr>
            <a:spLocks noGrp="1"/>
          </p:cNvSpPr>
          <p:nvPr>
            <p:ph type="title"/>
          </p:nvPr>
        </p:nvSpPr>
        <p:spPr/>
        <p:txBody>
          <a:bodyPr>
            <a:normAutofit fontScale="90000"/>
          </a:bodyPr>
          <a:lstStyle/>
          <a:p>
            <a:r>
              <a:rPr lang="cs-CZ" altLang="cs-CZ" sz="3200" i="1" u="sng" dirty="0" smtClean="0"/>
              <a:t>PRAVIDLO 251 – </a:t>
            </a:r>
            <a:r>
              <a:rPr lang="cs-CZ" altLang="cs-CZ" sz="3200" b="1" i="1" u="sng" dirty="0" smtClean="0"/>
              <a:t>Závody do vrchu – Horské závody</a:t>
            </a:r>
            <a:r>
              <a:rPr lang="cs-CZ" altLang="cs-CZ" sz="3200" dirty="0" smtClean="0"/>
              <a:t/>
            </a:r>
            <a:br>
              <a:rPr lang="cs-CZ" altLang="cs-CZ" sz="3200" dirty="0" smtClean="0"/>
            </a:br>
            <a:endParaRPr lang="cs-CZ" altLang="cs-CZ" sz="3200" dirty="0" smtClean="0"/>
          </a:p>
        </p:txBody>
      </p:sp>
      <p:sp>
        <p:nvSpPr>
          <p:cNvPr id="3" name="Zástupný symbol pro obsah 2"/>
          <p:cNvSpPr>
            <a:spLocks noGrp="1"/>
          </p:cNvSpPr>
          <p:nvPr>
            <p:ph idx="1"/>
          </p:nvPr>
        </p:nvSpPr>
        <p:spPr/>
        <p:txBody>
          <a:bodyPr/>
          <a:lstStyle/>
          <a:p>
            <a:pPr>
              <a:defRPr/>
            </a:pPr>
            <a:r>
              <a:rPr lang="cs-CZ" b="1" dirty="0" smtClean="0">
                <a:solidFill>
                  <a:srgbClr val="7030A0"/>
                </a:solidFill>
              </a:rPr>
              <a:t>Kompletně nové pravidlo</a:t>
            </a:r>
          </a:p>
          <a:p>
            <a:pPr>
              <a:defRPr/>
            </a:pPr>
            <a:r>
              <a:rPr lang="cs-CZ" b="1" dirty="0">
                <a:solidFill>
                  <a:srgbClr val="7030A0"/>
                </a:solidFill>
              </a:rPr>
              <a:t>Typy horských závodů</a:t>
            </a:r>
            <a:endParaRPr lang="cs-CZ" dirty="0">
              <a:solidFill>
                <a:srgbClr val="7030A0"/>
              </a:solidFill>
            </a:endParaRPr>
          </a:p>
          <a:p>
            <a:pPr marL="0" indent="0">
              <a:buFontTx/>
              <a:buNone/>
              <a:defRPr/>
            </a:pPr>
            <a:r>
              <a:rPr lang="cs-CZ" dirty="0">
                <a:solidFill>
                  <a:srgbClr val="7030A0"/>
                </a:solidFill>
              </a:rPr>
              <a:t>a)  </a:t>
            </a:r>
            <a:r>
              <a:rPr lang="cs-CZ" i="1" dirty="0">
                <a:solidFill>
                  <a:srgbClr val="7030A0"/>
                </a:solidFill>
              </a:rPr>
              <a:t>Klasické </a:t>
            </a:r>
            <a:r>
              <a:rPr lang="cs-CZ" i="1" dirty="0" smtClean="0">
                <a:solidFill>
                  <a:srgbClr val="7030A0"/>
                </a:solidFill>
              </a:rPr>
              <a:t>běhy horské  </a:t>
            </a:r>
            <a:endParaRPr lang="cs-CZ" i="1" dirty="0">
              <a:solidFill>
                <a:srgbClr val="7030A0"/>
              </a:solidFill>
            </a:endParaRPr>
          </a:p>
          <a:p>
            <a:pPr marL="0" indent="0">
              <a:buFontTx/>
              <a:buNone/>
              <a:defRPr/>
            </a:pPr>
            <a:r>
              <a:rPr lang="cs-CZ" i="1" dirty="0" smtClean="0">
                <a:solidFill>
                  <a:srgbClr val="7030A0"/>
                </a:solidFill>
              </a:rPr>
              <a:t>b</a:t>
            </a:r>
            <a:r>
              <a:rPr lang="cs-CZ" i="1" dirty="0">
                <a:solidFill>
                  <a:srgbClr val="7030A0"/>
                </a:solidFill>
              </a:rPr>
              <a:t>)  Dálkové </a:t>
            </a:r>
            <a:r>
              <a:rPr lang="cs-CZ" i="1" dirty="0" smtClean="0">
                <a:solidFill>
                  <a:srgbClr val="7030A0"/>
                </a:solidFill>
              </a:rPr>
              <a:t>běhy horské</a:t>
            </a:r>
          </a:p>
          <a:p>
            <a:pPr marL="0" indent="0">
              <a:buFontTx/>
              <a:buNone/>
              <a:defRPr/>
            </a:pPr>
            <a:r>
              <a:rPr lang="cs-CZ" i="1" dirty="0" smtClean="0">
                <a:solidFill>
                  <a:srgbClr val="7030A0"/>
                </a:solidFill>
              </a:rPr>
              <a:t>d) Běhy horské rozestavné</a:t>
            </a:r>
          </a:p>
          <a:p>
            <a:pPr marL="0" indent="0">
              <a:buFontTx/>
              <a:buNone/>
              <a:defRPr/>
            </a:pPr>
            <a:r>
              <a:rPr lang="cs-CZ" i="1" dirty="0" smtClean="0">
                <a:solidFill>
                  <a:srgbClr val="7030A0"/>
                </a:solidFill>
              </a:rPr>
              <a:t>e) Běhy horské na </a:t>
            </a:r>
            <a:r>
              <a:rPr lang="cs-CZ" i="1" dirty="0">
                <a:solidFill>
                  <a:srgbClr val="7030A0"/>
                </a:solidFill>
              </a:rPr>
              <a:t>čas. Závodníci startují v časových intervalech a výsledek je dán dosaženými časy jednotlivých závodníků. </a:t>
            </a:r>
            <a:endParaRPr lang="cs-CZ" dirty="0">
              <a:solidFill>
                <a:srgbClr val="7030A0"/>
              </a:solidFill>
            </a:endParaRPr>
          </a:p>
          <a:p>
            <a:pPr marL="0" indent="0">
              <a:buFontTx/>
              <a:buNone/>
              <a:defRPr/>
            </a:pPr>
            <a:endParaRPr lang="cs-CZ" b="1" dirty="0">
              <a:solidFill>
                <a:srgbClr val="7030A0"/>
              </a:solidFill>
            </a:endParaRPr>
          </a:p>
        </p:txBody>
      </p:sp>
    </p:spTree>
    <p:extLst>
      <p:ext uri="{BB962C8B-B14F-4D97-AF65-F5344CB8AC3E}">
        <p14:creationId xmlns:p14="http://schemas.microsoft.com/office/powerpoint/2010/main" val="445956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Nadpis 1"/>
          <p:cNvSpPr>
            <a:spLocks noGrp="1"/>
          </p:cNvSpPr>
          <p:nvPr>
            <p:ph type="title"/>
          </p:nvPr>
        </p:nvSpPr>
        <p:spPr>
          <a:xfrm>
            <a:off x="457200" y="231775"/>
            <a:ext cx="8229600" cy="1066800"/>
          </a:xfrm>
        </p:spPr>
        <p:txBody>
          <a:bodyPr/>
          <a:lstStyle/>
          <a:p>
            <a:r>
              <a:rPr lang="cs-CZ" altLang="cs-CZ" sz="3200" smtClean="0"/>
              <a:t>Pravidlo 250 – Přespolní běhy</a:t>
            </a:r>
          </a:p>
        </p:txBody>
      </p:sp>
      <p:sp>
        <p:nvSpPr>
          <p:cNvPr id="7" name="Rectangle 4"/>
          <p:cNvSpPr>
            <a:spLocks noChangeArrowheads="1"/>
          </p:cNvSpPr>
          <p:nvPr/>
        </p:nvSpPr>
        <p:spPr bwMode="auto">
          <a:xfrm>
            <a:off x="755650" y="1566337"/>
            <a:ext cx="79930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None/>
            </a:pPr>
            <a:r>
              <a:rPr lang="cs-CZ" altLang="cs-CZ" sz="2400" b="1" i="1" dirty="0">
                <a:latin typeface="Arial Narrow" pitchFamily="34" charset="0"/>
                <a:cs typeface="Times New Roman" pitchFamily="18" charset="0"/>
              </a:rPr>
              <a:t>D</a:t>
            </a:r>
            <a:r>
              <a:rPr lang="cs-CZ" altLang="cs-CZ" sz="2400" b="1" i="1" dirty="0">
                <a:cs typeface="Times New Roman" pitchFamily="18" charset="0"/>
              </a:rPr>
              <a:t>é</a:t>
            </a:r>
            <a:r>
              <a:rPr lang="cs-CZ" altLang="cs-CZ" sz="2400" b="1" i="1" dirty="0">
                <a:latin typeface="Arial Narrow" pitchFamily="34" charset="0"/>
                <a:cs typeface="Times New Roman" pitchFamily="18" charset="0"/>
              </a:rPr>
              <a:t>lky</a:t>
            </a:r>
            <a:r>
              <a:rPr lang="cs-CZ" altLang="cs-CZ" sz="2400" b="1" dirty="0">
                <a:latin typeface="Arial Narrow" pitchFamily="34" charset="0"/>
                <a:cs typeface="Times New Roman" pitchFamily="18" charset="0"/>
              </a:rPr>
              <a:t> </a:t>
            </a:r>
            <a:r>
              <a:rPr lang="cs-CZ" altLang="cs-CZ" sz="2400" b="1" i="1" dirty="0" smtClean="0">
                <a:latin typeface="Arial Narrow" pitchFamily="34" charset="0"/>
                <a:cs typeface="Times New Roman" pitchFamily="18" charset="0"/>
              </a:rPr>
              <a:t>trat</a:t>
            </a:r>
            <a:r>
              <a:rPr lang="cs-CZ" altLang="cs-CZ" sz="2400" b="1" i="1" dirty="0" smtClean="0">
                <a:cs typeface="Times New Roman" pitchFamily="18" charset="0"/>
              </a:rPr>
              <a:t>í  </a:t>
            </a:r>
            <a:r>
              <a:rPr lang="cs-CZ" altLang="cs-CZ" sz="2400" b="1" i="1" dirty="0" smtClean="0">
                <a:solidFill>
                  <a:srgbClr val="7030A0"/>
                </a:solidFill>
                <a:cs typeface="Times New Roman" pitchFamily="18" charset="0"/>
              </a:rPr>
              <a:t>(</a:t>
            </a:r>
            <a:r>
              <a:rPr lang="cs-CZ" altLang="cs-CZ" sz="2400" b="1" i="1" dirty="0" smtClean="0">
                <a:solidFill>
                  <a:srgbClr val="7030A0"/>
                </a:solidFill>
                <a:latin typeface="Arial Narrow" pitchFamily="34" charset="0"/>
                <a:cs typeface="Times New Roman" pitchFamily="18" charset="0"/>
              </a:rPr>
              <a:t>úpravy </a:t>
            </a:r>
            <a:r>
              <a:rPr lang="cs-CZ" altLang="cs-CZ" sz="2400" b="1" i="1" dirty="0">
                <a:solidFill>
                  <a:srgbClr val="7030A0"/>
                </a:solidFill>
                <a:latin typeface="Arial Narrow" pitchFamily="34" charset="0"/>
                <a:cs typeface="Times New Roman" pitchFamily="18" charset="0"/>
              </a:rPr>
              <a:t>od </a:t>
            </a:r>
            <a:r>
              <a:rPr lang="cs-CZ" altLang="cs-CZ" sz="2400" b="1" i="1" dirty="0" smtClean="0">
                <a:solidFill>
                  <a:srgbClr val="7030A0"/>
                </a:solidFill>
                <a:latin typeface="Arial Narrow" pitchFamily="34" charset="0"/>
                <a:cs typeface="Times New Roman" pitchFamily="18" charset="0"/>
              </a:rPr>
              <a:t>2015)</a:t>
            </a:r>
            <a:endParaRPr lang="cs-CZ" altLang="cs-CZ" sz="2400" b="1" i="1" dirty="0">
              <a:solidFill>
                <a:srgbClr val="7030A0"/>
              </a:solidFill>
            </a:endParaRPr>
          </a:p>
          <a:p>
            <a:pPr algn="just">
              <a:spcBef>
                <a:spcPct val="0"/>
              </a:spcBef>
              <a:buFontTx/>
              <a:buNone/>
            </a:pPr>
            <a:endParaRPr lang="cs-CZ" altLang="cs-CZ" sz="2400" dirty="0"/>
          </a:p>
          <a:p>
            <a:pPr algn="just">
              <a:spcBef>
                <a:spcPct val="0"/>
              </a:spcBef>
              <a:buFontTx/>
              <a:buNone/>
            </a:pPr>
            <a:r>
              <a:rPr lang="cs-CZ" altLang="cs-CZ" sz="2400" dirty="0">
                <a:latin typeface="Arial Narrow" pitchFamily="34" charset="0"/>
                <a:cs typeface="Times New Roman" pitchFamily="18" charset="0"/>
              </a:rPr>
              <a:t>6.D</a:t>
            </a:r>
            <a:r>
              <a:rPr lang="cs-CZ" altLang="cs-CZ" sz="2400" dirty="0">
                <a:cs typeface="Times New Roman" pitchFamily="18" charset="0"/>
              </a:rPr>
              <a:t>é</a:t>
            </a:r>
            <a:r>
              <a:rPr lang="cs-CZ" altLang="cs-CZ" sz="2400" dirty="0">
                <a:latin typeface="Arial Narrow" pitchFamily="34" charset="0"/>
                <a:cs typeface="Times New Roman" pitchFamily="18" charset="0"/>
              </a:rPr>
              <a:t>lky trat</a:t>
            </a:r>
            <a:r>
              <a:rPr lang="cs-CZ" altLang="cs-CZ" sz="2400" dirty="0">
                <a:cs typeface="Times New Roman" pitchFamily="18" charset="0"/>
              </a:rPr>
              <a:t>í</a:t>
            </a:r>
            <a:r>
              <a:rPr lang="cs-CZ" altLang="cs-CZ" sz="2400" dirty="0">
                <a:latin typeface="Arial Narrow" pitchFamily="34" charset="0"/>
                <a:cs typeface="Times New Roman" pitchFamily="18" charset="0"/>
              </a:rPr>
              <a:t> pro mistrovstv</a:t>
            </a:r>
            <a:r>
              <a:rPr lang="cs-CZ" altLang="cs-CZ" sz="2400" dirty="0">
                <a:cs typeface="Times New Roman" pitchFamily="18" charset="0"/>
              </a:rPr>
              <a:t>í</a:t>
            </a:r>
            <a:r>
              <a:rPr lang="cs-CZ" altLang="cs-CZ" sz="2400" dirty="0">
                <a:latin typeface="Arial Narrow" pitchFamily="34" charset="0"/>
                <a:cs typeface="Times New Roman" pitchFamily="18" charset="0"/>
              </a:rPr>
              <a:t> světa v přespoln</a:t>
            </a:r>
            <a:r>
              <a:rPr lang="cs-CZ" altLang="cs-CZ" sz="2400" dirty="0">
                <a:cs typeface="Times New Roman" pitchFamily="18" charset="0"/>
              </a:rPr>
              <a:t>í</a:t>
            </a:r>
            <a:r>
              <a:rPr lang="cs-CZ" altLang="cs-CZ" sz="2400" dirty="0">
                <a:latin typeface="Arial Narrow" pitchFamily="34" charset="0"/>
                <a:cs typeface="Times New Roman" pitchFamily="18" charset="0"/>
              </a:rPr>
              <a:t>m běhu jsou přibližně n</a:t>
            </a:r>
            <a:r>
              <a:rPr lang="cs-CZ" altLang="cs-CZ" sz="2400" dirty="0">
                <a:cs typeface="Times New Roman" pitchFamily="18" charset="0"/>
              </a:rPr>
              <a:t>á</a:t>
            </a:r>
            <a:r>
              <a:rPr lang="cs-CZ" altLang="cs-CZ" sz="2400" dirty="0">
                <a:latin typeface="Arial Narrow" pitchFamily="34" charset="0"/>
                <a:cs typeface="Times New Roman" pitchFamily="18" charset="0"/>
              </a:rPr>
              <a:t>sleduj</a:t>
            </a:r>
            <a:r>
              <a:rPr lang="cs-CZ" altLang="cs-CZ" sz="2400" dirty="0">
                <a:cs typeface="Times New Roman" pitchFamily="18" charset="0"/>
              </a:rPr>
              <a:t>í</a:t>
            </a:r>
            <a:r>
              <a:rPr lang="cs-CZ" altLang="cs-CZ" sz="2400" dirty="0">
                <a:latin typeface="Arial Narrow" pitchFamily="34" charset="0"/>
                <a:cs typeface="Times New Roman" pitchFamily="18" charset="0"/>
              </a:rPr>
              <a:t>c</a:t>
            </a:r>
            <a:r>
              <a:rPr lang="cs-CZ" altLang="cs-CZ" sz="2400" dirty="0">
                <a:cs typeface="Times New Roman" pitchFamily="18" charset="0"/>
              </a:rPr>
              <a:t>í</a:t>
            </a:r>
            <a:r>
              <a:rPr lang="cs-CZ" altLang="cs-CZ" sz="2400" dirty="0">
                <a:latin typeface="Arial Narrow" pitchFamily="34" charset="0"/>
                <a:cs typeface="Times New Roman" pitchFamily="18" charset="0"/>
              </a:rPr>
              <a:t>:</a:t>
            </a:r>
            <a:endParaRPr lang="cs-CZ" altLang="cs-CZ" sz="2400" dirty="0"/>
          </a:p>
          <a:p>
            <a:pPr algn="just">
              <a:spcBef>
                <a:spcPct val="0"/>
              </a:spcBef>
            </a:pPr>
            <a:r>
              <a:rPr lang="cs-CZ" altLang="cs-CZ" sz="2400" dirty="0">
                <a:latin typeface="Arial Narrow" pitchFamily="34" charset="0"/>
                <a:cs typeface="Times New Roman" pitchFamily="18" charset="0"/>
              </a:rPr>
              <a:t>             muži   	</a:t>
            </a:r>
            <a:r>
              <a:rPr lang="cs-CZ" altLang="cs-CZ" sz="2400" dirty="0" smtClean="0">
                <a:latin typeface="Arial Narrow" pitchFamily="34" charset="0"/>
                <a:cs typeface="Times New Roman" pitchFamily="18" charset="0"/>
              </a:rPr>
              <a:t>        </a:t>
            </a:r>
            <a:r>
              <a:rPr lang="cs-CZ" altLang="cs-CZ" sz="2400" strike="sngStrike" dirty="0" smtClean="0">
                <a:solidFill>
                  <a:srgbClr val="7030A0"/>
                </a:solidFill>
                <a:latin typeface="Arial Narrow" pitchFamily="34" charset="0"/>
                <a:cs typeface="Times New Roman" pitchFamily="18" charset="0"/>
              </a:rPr>
              <a:t>12</a:t>
            </a:r>
            <a:r>
              <a:rPr lang="cs-CZ" altLang="cs-CZ" sz="2400" dirty="0" smtClean="0">
                <a:latin typeface="Arial Narrow" pitchFamily="34" charset="0"/>
                <a:cs typeface="Times New Roman" pitchFamily="18" charset="0"/>
              </a:rPr>
              <a:t> </a:t>
            </a:r>
            <a:r>
              <a:rPr lang="cs-CZ" altLang="cs-CZ" sz="2400" b="1" dirty="0" smtClean="0">
                <a:solidFill>
                  <a:srgbClr val="7030A0"/>
                </a:solidFill>
                <a:latin typeface="Arial Narrow" pitchFamily="34" charset="0"/>
                <a:cs typeface="Times New Roman" pitchFamily="18" charset="0"/>
              </a:rPr>
              <a:t>10  </a:t>
            </a:r>
            <a:r>
              <a:rPr lang="cs-CZ" altLang="cs-CZ" sz="2400" dirty="0">
                <a:latin typeface="Arial Narrow" pitchFamily="34" charset="0"/>
                <a:cs typeface="Times New Roman" pitchFamily="18" charset="0"/>
              </a:rPr>
              <a:t>km     </a:t>
            </a:r>
            <a:endParaRPr lang="cs-CZ" altLang="cs-CZ" sz="2400" dirty="0"/>
          </a:p>
          <a:p>
            <a:pPr algn="just">
              <a:spcBef>
                <a:spcPct val="0"/>
              </a:spcBef>
            </a:pPr>
            <a:r>
              <a:rPr lang="cs-CZ" altLang="cs-CZ" sz="2400" dirty="0">
                <a:latin typeface="Arial Narrow" pitchFamily="34" charset="0"/>
                <a:cs typeface="Times New Roman" pitchFamily="18" charset="0"/>
              </a:rPr>
              <a:t>             junioři             	  8 km</a:t>
            </a:r>
            <a:endParaRPr lang="cs-CZ" altLang="cs-CZ" sz="2400" dirty="0"/>
          </a:p>
          <a:p>
            <a:pPr algn="just">
              <a:spcBef>
                <a:spcPct val="0"/>
              </a:spcBef>
            </a:pPr>
            <a:r>
              <a:rPr lang="cs-CZ" altLang="cs-CZ" sz="2400" dirty="0">
                <a:solidFill>
                  <a:srgbClr val="00B050"/>
                </a:solidFill>
                <a:latin typeface="Arial Narrow" pitchFamily="34" charset="0"/>
                <a:cs typeface="Times New Roman" pitchFamily="18" charset="0"/>
              </a:rPr>
              <a:t>   </a:t>
            </a:r>
            <a:r>
              <a:rPr lang="cs-CZ" altLang="cs-CZ" sz="2400" dirty="0">
                <a:solidFill>
                  <a:srgbClr val="FF0000"/>
                </a:solidFill>
                <a:latin typeface="Arial Narrow" pitchFamily="34" charset="0"/>
                <a:cs typeface="Times New Roman" pitchFamily="18" charset="0"/>
              </a:rPr>
              <a:t>          </a:t>
            </a:r>
            <a:r>
              <a:rPr lang="cs-CZ" altLang="cs-CZ" sz="2400" b="1" dirty="0">
                <a:solidFill>
                  <a:srgbClr val="7030A0"/>
                </a:solidFill>
                <a:latin typeface="Arial Narrow" pitchFamily="34" charset="0"/>
                <a:cs typeface="Times New Roman" pitchFamily="18" charset="0"/>
              </a:rPr>
              <a:t>dorostenci	  6 km</a:t>
            </a:r>
            <a:endParaRPr lang="cs-CZ" altLang="cs-CZ" sz="2400" b="1" dirty="0">
              <a:solidFill>
                <a:srgbClr val="7030A0"/>
              </a:solidFill>
            </a:endParaRPr>
          </a:p>
          <a:p>
            <a:pPr algn="just">
              <a:spcBef>
                <a:spcPct val="0"/>
              </a:spcBef>
            </a:pPr>
            <a:r>
              <a:rPr lang="cs-CZ" altLang="cs-CZ" sz="2400" dirty="0">
                <a:latin typeface="Arial Narrow" pitchFamily="34" charset="0"/>
                <a:cs typeface="Times New Roman" pitchFamily="18" charset="0"/>
              </a:rPr>
              <a:t>             ženy   	</a:t>
            </a:r>
            <a:r>
              <a:rPr lang="cs-CZ" altLang="cs-CZ" sz="2400" dirty="0">
                <a:solidFill>
                  <a:srgbClr val="7030A0"/>
                </a:solidFill>
                <a:latin typeface="Arial Narrow" pitchFamily="34" charset="0"/>
                <a:cs typeface="Times New Roman" pitchFamily="18" charset="0"/>
              </a:rPr>
              <a:t>  </a:t>
            </a:r>
            <a:r>
              <a:rPr lang="cs-CZ" altLang="cs-CZ" sz="2400" dirty="0" smtClean="0">
                <a:solidFill>
                  <a:srgbClr val="7030A0"/>
                </a:solidFill>
                <a:latin typeface="Arial Narrow" pitchFamily="34" charset="0"/>
                <a:cs typeface="Times New Roman" pitchFamily="18" charset="0"/>
              </a:rPr>
              <a:t>         </a:t>
            </a:r>
            <a:r>
              <a:rPr lang="cs-CZ" altLang="cs-CZ" sz="2400" strike="sngStrike" dirty="0" smtClean="0">
                <a:solidFill>
                  <a:srgbClr val="7030A0"/>
                </a:solidFill>
                <a:latin typeface="Arial Narrow" pitchFamily="34" charset="0"/>
                <a:cs typeface="Times New Roman" pitchFamily="18" charset="0"/>
              </a:rPr>
              <a:t>8</a:t>
            </a:r>
            <a:r>
              <a:rPr lang="cs-CZ" altLang="cs-CZ" sz="2400" dirty="0" smtClean="0">
                <a:latin typeface="Arial Narrow" pitchFamily="34" charset="0"/>
                <a:cs typeface="Times New Roman" pitchFamily="18" charset="0"/>
              </a:rPr>
              <a:t> </a:t>
            </a:r>
            <a:r>
              <a:rPr lang="cs-CZ" altLang="cs-CZ" sz="2400" b="1" dirty="0" smtClean="0">
                <a:solidFill>
                  <a:srgbClr val="7030A0"/>
                </a:solidFill>
                <a:latin typeface="Arial Narrow" pitchFamily="34" charset="0"/>
                <a:cs typeface="Times New Roman" pitchFamily="18" charset="0"/>
              </a:rPr>
              <a:t>10</a:t>
            </a:r>
            <a:r>
              <a:rPr lang="cs-CZ" altLang="cs-CZ" sz="2400" dirty="0" smtClean="0">
                <a:latin typeface="Arial Narrow" pitchFamily="34" charset="0"/>
                <a:cs typeface="Times New Roman" pitchFamily="18" charset="0"/>
              </a:rPr>
              <a:t> </a:t>
            </a:r>
            <a:r>
              <a:rPr lang="cs-CZ" altLang="cs-CZ" sz="2400" dirty="0">
                <a:latin typeface="Arial Narrow" pitchFamily="34" charset="0"/>
                <a:cs typeface="Times New Roman" pitchFamily="18" charset="0"/>
              </a:rPr>
              <a:t>km     </a:t>
            </a:r>
            <a:endParaRPr lang="cs-CZ" altLang="cs-CZ" sz="2400" dirty="0"/>
          </a:p>
          <a:p>
            <a:pPr algn="just">
              <a:spcBef>
                <a:spcPct val="0"/>
              </a:spcBef>
            </a:pPr>
            <a:r>
              <a:rPr lang="cs-CZ" altLang="cs-CZ" sz="2400" dirty="0">
                <a:latin typeface="Arial Narrow" pitchFamily="34" charset="0"/>
                <a:cs typeface="Times New Roman" pitchFamily="18" charset="0"/>
              </a:rPr>
              <a:t>             juniorky               6 km</a:t>
            </a:r>
            <a:endParaRPr lang="cs-CZ" altLang="cs-CZ" sz="2400" dirty="0"/>
          </a:p>
          <a:p>
            <a:pPr algn="just">
              <a:spcBef>
                <a:spcPct val="0"/>
              </a:spcBef>
            </a:pPr>
            <a:r>
              <a:rPr lang="cs-CZ" altLang="cs-CZ" sz="2400" dirty="0">
                <a:solidFill>
                  <a:srgbClr val="00B050"/>
                </a:solidFill>
                <a:latin typeface="Arial Narrow" pitchFamily="34" charset="0"/>
                <a:cs typeface="Times New Roman" pitchFamily="18" charset="0"/>
              </a:rPr>
              <a:t>    </a:t>
            </a:r>
            <a:r>
              <a:rPr lang="cs-CZ" altLang="cs-CZ" sz="2400" dirty="0">
                <a:latin typeface="Arial Narrow" pitchFamily="34" charset="0"/>
                <a:cs typeface="Times New Roman" pitchFamily="18" charset="0"/>
              </a:rPr>
              <a:t>         </a:t>
            </a:r>
            <a:r>
              <a:rPr lang="cs-CZ" altLang="cs-CZ" sz="2400" b="1" dirty="0">
                <a:solidFill>
                  <a:srgbClr val="7030A0"/>
                </a:solidFill>
                <a:latin typeface="Arial Narrow" pitchFamily="34" charset="0"/>
                <a:cs typeface="Times New Roman" pitchFamily="18" charset="0"/>
              </a:rPr>
              <a:t>dorostenky        4 </a:t>
            </a:r>
            <a:r>
              <a:rPr lang="cs-CZ" altLang="cs-CZ" sz="2400" b="1" dirty="0" smtClean="0">
                <a:solidFill>
                  <a:srgbClr val="7030A0"/>
                </a:solidFill>
                <a:latin typeface="Arial Narrow" pitchFamily="34" charset="0"/>
                <a:cs typeface="Times New Roman" pitchFamily="18" charset="0"/>
              </a:rPr>
              <a:t>km</a:t>
            </a:r>
          </a:p>
        </p:txBody>
      </p:sp>
    </p:spTree>
    <p:extLst>
      <p:ext uri="{BB962C8B-B14F-4D97-AF65-F5344CB8AC3E}">
        <p14:creationId xmlns:p14="http://schemas.microsoft.com/office/powerpoint/2010/main" val="317752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b="1" dirty="0" smtClean="0"/>
              <a:t>P 100 – Všeobecně</a:t>
            </a:r>
          </a:p>
          <a:p>
            <a:pPr marL="0" indent="0">
              <a:buNone/>
            </a:pPr>
            <a:r>
              <a:rPr lang="cs-CZ" dirty="0"/>
              <a:t>………Při masových bězích mimo stadion </a:t>
            </a:r>
            <a:r>
              <a:rPr lang="cs-CZ" b="1" dirty="0">
                <a:solidFill>
                  <a:srgbClr val="7030A0"/>
                </a:solidFill>
              </a:rPr>
              <a:t>platí pravidla pouze pro </a:t>
            </a:r>
            <a:r>
              <a:rPr lang="cs-CZ" b="1" dirty="0" smtClean="0">
                <a:solidFill>
                  <a:srgbClr val="7030A0"/>
                </a:solidFill>
              </a:rPr>
              <a:t>skupinu </a:t>
            </a:r>
            <a:r>
              <a:rPr lang="cs-CZ" b="1" dirty="0">
                <a:solidFill>
                  <a:srgbClr val="7030A0"/>
                </a:solidFill>
              </a:rPr>
              <a:t>„elitních“ </a:t>
            </a:r>
            <a:r>
              <a:rPr lang="cs-CZ" b="1" dirty="0" smtClean="0">
                <a:solidFill>
                  <a:srgbClr val="7030A0"/>
                </a:solidFill>
              </a:rPr>
              <a:t>závodníků</a:t>
            </a:r>
          </a:p>
          <a:p>
            <a:pPr marL="0" indent="0">
              <a:buNone/>
            </a:pPr>
            <a:endParaRPr lang="cs-CZ" b="1" dirty="0" smtClean="0">
              <a:solidFill>
                <a:srgbClr val="7030A0"/>
              </a:solidFill>
            </a:endParaRPr>
          </a:p>
          <a:p>
            <a:pPr marL="0" indent="0">
              <a:buNone/>
            </a:pPr>
            <a:r>
              <a:rPr lang="cs-CZ" b="1" dirty="0" smtClean="0"/>
              <a:t>P 126 – Rozhodčí</a:t>
            </a:r>
          </a:p>
          <a:p>
            <a:pPr marL="0" indent="0">
              <a:buNone/>
            </a:pPr>
            <a:r>
              <a:rPr lang="cs-CZ" dirty="0" smtClean="0"/>
              <a:t>1.</a:t>
            </a:r>
          </a:p>
          <a:p>
            <a:pPr marL="0" indent="0">
              <a:buNone/>
            </a:pPr>
            <a:r>
              <a:rPr lang="cs-CZ" dirty="0"/>
              <a:t>2. </a:t>
            </a:r>
            <a:r>
              <a:rPr lang="cs-CZ" b="1" dirty="0">
                <a:solidFill>
                  <a:srgbClr val="7030A0"/>
                </a:solidFill>
              </a:rPr>
              <a:t>Rozhodčí může opravit své původní  chybné rozhodnutí </a:t>
            </a:r>
            <a:r>
              <a:rPr lang="cs-CZ" dirty="0"/>
              <a:t>(unáhlené zvednutí </a:t>
            </a:r>
            <a:r>
              <a:rPr lang="cs-CZ" dirty="0" smtClean="0"/>
              <a:t>praporků…….…)</a:t>
            </a:r>
            <a:endParaRPr lang="cs-CZ" dirty="0"/>
          </a:p>
        </p:txBody>
      </p:sp>
    </p:spTree>
    <p:extLst>
      <p:ext uri="{BB962C8B-B14F-4D97-AF65-F5344CB8AC3E}">
        <p14:creationId xmlns:p14="http://schemas.microsoft.com/office/powerpoint/2010/main" val="177148266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b="1" dirty="0" smtClean="0"/>
              <a:t>P 141 </a:t>
            </a:r>
            <a:r>
              <a:rPr lang="pl-PL" b="1" dirty="0"/>
              <a:t>Věkové skupiny, kategorie podle </a:t>
            </a:r>
            <a:r>
              <a:rPr lang="pl-PL" b="1" dirty="0" smtClean="0"/>
              <a:t>pohlaví </a:t>
            </a:r>
            <a:r>
              <a:rPr lang="cs-CZ" b="1" dirty="0" smtClean="0"/>
              <a:t>odst.3 </a:t>
            </a:r>
            <a:r>
              <a:rPr lang="cs-CZ" i="1" dirty="0" smtClean="0">
                <a:solidFill>
                  <a:srgbClr val="FF0000"/>
                </a:solidFill>
              </a:rPr>
              <a:t>(v našich pravidlech chybně odst.2)</a:t>
            </a:r>
          </a:p>
          <a:p>
            <a:pPr marL="0" indent="0">
              <a:buNone/>
            </a:pPr>
            <a:r>
              <a:rPr lang="cs-CZ" dirty="0" smtClean="0"/>
              <a:t> Soutěže </a:t>
            </a:r>
            <a:r>
              <a:rPr lang="cs-CZ" dirty="0"/>
              <a:t>podle těchto pravidel se dělí na </a:t>
            </a:r>
            <a:r>
              <a:rPr lang="cs-CZ" dirty="0" smtClean="0"/>
              <a:t>mužské, ženské soutěže a </a:t>
            </a:r>
            <a:r>
              <a:rPr lang="cs-CZ" b="1" dirty="0" err="1" smtClean="0">
                <a:solidFill>
                  <a:srgbClr val="7030A0"/>
                </a:solidFill>
              </a:rPr>
              <a:t>universání</a:t>
            </a:r>
            <a:r>
              <a:rPr lang="cs-CZ" b="1" dirty="0" smtClean="0">
                <a:solidFill>
                  <a:srgbClr val="7030A0"/>
                </a:solidFill>
              </a:rPr>
              <a:t>….</a:t>
            </a:r>
          </a:p>
          <a:p>
            <a:pPr marL="0" indent="0">
              <a:buNone/>
            </a:pPr>
            <a:r>
              <a:rPr lang="cs-CZ" b="1" dirty="0" smtClean="0">
                <a:solidFill>
                  <a:srgbClr val="7030A0"/>
                </a:solidFill>
              </a:rPr>
              <a:t>Pokud budou vydány ze soutěže universální vydávány jen výsledky jednotlivců, má to být předem oznámeno</a:t>
            </a:r>
            <a:endParaRPr lang="cs-CZ" b="1" dirty="0">
              <a:solidFill>
                <a:srgbClr val="7030A0"/>
              </a:solidFill>
            </a:endParaRPr>
          </a:p>
        </p:txBody>
      </p:sp>
    </p:spTree>
    <p:extLst>
      <p:ext uri="{BB962C8B-B14F-4D97-AF65-F5344CB8AC3E}">
        <p14:creationId xmlns:p14="http://schemas.microsoft.com/office/powerpoint/2010/main" val="7165909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457200" y="1600200"/>
            <a:ext cx="8435280" cy="4525963"/>
          </a:xfrm>
        </p:spPr>
        <p:txBody>
          <a:bodyPr/>
          <a:lstStyle/>
          <a:p>
            <a:pPr marL="0" indent="0">
              <a:buNone/>
            </a:pPr>
            <a:r>
              <a:rPr lang="cs-CZ" b="1" dirty="0"/>
              <a:t>P143 Oblečení, závodní obuv a startovní </a:t>
            </a:r>
            <a:r>
              <a:rPr lang="cs-CZ" b="1" dirty="0" smtClean="0"/>
              <a:t>označení</a:t>
            </a:r>
          </a:p>
          <a:p>
            <a:pPr marL="0" indent="0">
              <a:buNone/>
            </a:pPr>
            <a:r>
              <a:rPr lang="cs-CZ" dirty="0" smtClean="0"/>
              <a:t>Obuv</a:t>
            </a:r>
          </a:p>
          <a:p>
            <a:pPr marL="0" indent="0">
              <a:buNone/>
            </a:pPr>
            <a:r>
              <a:rPr lang="cs-CZ" dirty="0" smtClean="0"/>
              <a:t>2</a:t>
            </a:r>
            <a:r>
              <a:rPr lang="cs-CZ" dirty="0"/>
              <a:t>. …….. </a:t>
            </a:r>
            <a:r>
              <a:rPr lang="cs-CZ" strike="sngStrike" dirty="0"/>
              <a:t>Všechny typy soutěžní obuvi musí schválit IAAF</a:t>
            </a:r>
            <a:r>
              <a:rPr lang="cs-CZ" strike="sngStrike" dirty="0" smtClean="0"/>
              <a:t>.</a:t>
            </a:r>
          </a:p>
          <a:p>
            <a:pPr marL="0" indent="0">
              <a:buNone/>
            </a:pPr>
            <a:r>
              <a:rPr lang="cs-CZ" b="1" dirty="0">
                <a:solidFill>
                  <a:srgbClr val="7030A0"/>
                </a:solidFill>
              </a:rPr>
              <a:t>Jakýkoliv typ obuvi musí být obecně </a:t>
            </a:r>
            <a:r>
              <a:rPr lang="cs-CZ" b="1" dirty="0" smtClean="0">
                <a:solidFill>
                  <a:srgbClr val="7030A0"/>
                </a:solidFill>
              </a:rPr>
              <a:t>(rozumně) dostupný </a:t>
            </a:r>
            <a:r>
              <a:rPr lang="cs-CZ" b="1" dirty="0">
                <a:solidFill>
                  <a:srgbClr val="7030A0"/>
                </a:solidFill>
              </a:rPr>
              <a:t>pro všechny závodníky </a:t>
            </a:r>
            <a:r>
              <a:rPr lang="cs-CZ" b="1" i="1" dirty="0" smtClean="0">
                <a:solidFill>
                  <a:srgbClr val="7030A0"/>
                </a:solidFill>
              </a:rPr>
              <a:t>v duchu atletiky</a:t>
            </a:r>
            <a:endParaRPr lang="cs-CZ" b="1" i="1" dirty="0">
              <a:solidFill>
                <a:srgbClr val="7030A0"/>
              </a:solidFill>
            </a:endParaRPr>
          </a:p>
        </p:txBody>
      </p:sp>
    </p:spTree>
    <p:extLst>
      <p:ext uri="{BB962C8B-B14F-4D97-AF65-F5344CB8AC3E}">
        <p14:creationId xmlns:p14="http://schemas.microsoft.com/office/powerpoint/2010/main" val="7165909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b="1" dirty="0"/>
              <a:t>P143 Oblečení, závodní obuv a startovní </a:t>
            </a:r>
            <a:r>
              <a:rPr lang="cs-CZ" b="1" dirty="0" smtClean="0"/>
              <a:t>označení</a:t>
            </a:r>
          </a:p>
          <a:p>
            <a:pPr marL="0" indent="0">
              <a:buNone/>
            </a:pPr>
            <a:r>
              <a:rPr lang="cs-CZ" b="1" dirty="0" smtClean="0"/>
              <a:t>7. </a:t>
            </a:r>
            <a:r>
              <a:rPr lang="cs-CZ" dirty="0" smtClean="0"/>
              <a:t>Každý </a:t>
            </a:r>
            <a:r>
              <a:rPr lang="cs-CZ" dirty="0"/>
              <a:t>závodník musí mít dvě startovní </a:t>
            </a:r>
            <a:r>
              <a:rPr lang="cs-CZ" dirty="0" smtClean="0"/>
              <a:t>označení……</a:t>
            </a:r>
            <a:r>
              <a:rPr lang="pl-PL" dirty="0"/>
              <a:t>vyjma </a:t>
            </a:r>
            <a:r>
              <a:rPr lang="pl-PL" strike="sngStrike" dirty="0"/>
              <a:t>skoku o tyči a skoku do </a:t>
            </a:r>
            <a:r>
              <a:rPr lang="pl-PL" strike="sngStrike" dirty="0" smtClean="0"/>
              <a:t>výšky</a:t>
            </a:r>
          </a:p>
          <a:p>
            <a:pPr marL="0" indent="0">
              <a:buNone/>
            </a:pPr>
            <a:r>
              <a:rPr lang="cs-CZ" b="1" dirty="0">
                <a:solidFill>
                  <a:srgbClr val="7030A0"/>
                </a:solidFill>
              </a:rPr>
              <a:t>skokanských soutěžích</a:t>
            </a:r>
            <a:r>
              <a:rPr lang="cs-CZ" dirty="0"/>
              <a:t>, kde stačí jedno, buď </a:t>
            </a:r>
            <a:r>
              <a:rPr lang="cs-CZ" dirty="0" smtClean="0"/>
              <a:t>…… </a:t>
            </a:r>
            <a:endParaRPr lang="cs-CZ" dirty="0"/>
          </a:p>
        </p:txBody>
      </p:sp>
    </p:spTree>
    <p:extLst>
      <p:ext uri="{BB962C8B-B14F-4D97-AF65-F5344CB8AC3E}">
        <p14:creationId xmlns:p14="http://schemas.microsoft.com/office/powerpoint/2010/main" val="71659094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dirty="0"/>
              <a:t>PRAVIDLO 144 - </a:t>
            </a:r>
            <a:r>
              <a:rPr lang="cs-CZ" b="1" dirty="0"/>
              <a:t>Napomáhání závodníkům</a:t>
            </a:r>
            <a:endParaRPr lang="cs-CZ" dirty="0"/>
          </a:p>
          <a:p>
            <a:pPr marL="0" indent="0">
              <a:buNone/>
            </a:pPr>
            <a:r>
              <a:rPr lang="cs-CZ" dirty="0" smtClean="0"/>
              <a:t>3. Nedovolená dopomoc je:</a:t>
            </a:r>
          </a:p>
          <a:p>
            <a:pPr marL="0" indent="0">
              <a:buNone/>
            </a:pPr>
            <a:r>
              <a:rPr lang="cs-CZ" dirty="0" smtClean="0"/>
              <a:t>a)</a:t>
            </a:r>
          </a:p>
          <a:p>
            <a:pPr marL="0" indent="0">
              <a:buNone/>
            </a:pPr>
            <a:r>
              <a:rPr lang="cs-CZ" dirty="0" smtClean="0"/>
              <a:t>…</a:t>
            </a:r>
          </a:p>
          <a:p>
            <a:pPr marL="0" indent="0">
              <a:buNone/>
            </a:pPr>
            <a:r>
              <a:rPr lang="cs-CZ" b="1" dirty="0" smtClean="0">
                <a:solidFill>
                  <a:srgbClr val="7030A0"/>
                </a:solidFill>
              </a:rPr>
              <a:t>f</a:t>
            </a:r>
            <a:r>
              <a:rPr lang="cs-CZ" b="1" dirty="0">
                <a:solidFill>
                  <a:srgbClr val="7030A0"/>
                </a:solidFill>
              </a:rPr>
              <a:t>) Fyzická dopomoc </a:t>
            </a:r>
            <a:r>
              <a:rPr lang="cs-CZ" b="1" dirty="0" smtClean="0">
                <a:solidFill>
                  <a:srgbClr val="7030A0"/>
                </a:solidFill>
              </a:rPr>
              <a:t>jiným atletem ( </a:t>
            </a:r>
            <a:r>
              <a:rPr lang="cs-CZ" b="1" u="sng" dirty="0" smtClean="0">
                <a:solidFill>
                  <a:srgbClr val="7030A0"/>
                </a:solidFill>
              </a:rPr>
              <a:t>jiná než pomoc k opětnému se postavení</a:t>
            </a:r>
            <a:r>
              <a:rPr lang="cs-CZ" b="1" dirty="0" smtClean="0">
                <a:solidFill>
                  <a:srgbClr val="7030A0"/>
                </a:solidFill>
              </a:rPr>
              <a:t>) tak že dojde k pomoci pro </a:t>
            </a:r>
            <a:r>
              <a:rPr lang="cs-CZ" b="1" dirty="0">
                <a:solidFill>
                  <a:srgbClr val="7030A0"/>
                </a:solidFill>
              </a:rPr>
              <a:t>pohyb </a:t>
            </a:r>
            <a:r>
              <a:rPr lang="cs-CZ" b="1" dirty="0" smtClean="0">
                <a:solidFill>
                  <a:srgbClr val="7030A0"/>
                </a:solidFill>
              </a:rPr>
              <a:t>vpřed ve směru závodu</a:t>
            </a:r>
            <a:endParaRPr lang="cs-CZ" b="1" dirty="0">
              <a:solidFill>
                <a:srgbClr val="7030A0"/>
              </a:solidFill>
            </a:endParaRPr>
          </a:p>
        </p:txBody>
      </p:sp>
    </p:spTree>
    <p:extLst>
      <p:ext uri="{BB962C8B-B14F-4D97-AF65-F5344CB8AC3E}">
        <p14:creationId xmlns:p14="http://schemas.microsoft.com/office/powerpoint/2010/main" val="11217425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b="1" dirty="0" smtClean="0"/>
              <a:t>P144</a:t>
            </a:r>
            <a:r>
              <a:rPr lang="cs-CZ" dirty="0" smtClean="0"/>
              <a:t> </a:t>
            </a:r>
            <a:r>
              <a:rPr lang="cs-CZ" dirty="0"/>
              <a:t>- </a:t>
            </a:r>
            <a:r>
              <a:rPr lang="cs-CZ" b="1" dirty="0"/>
              <a:t>Napomáhání závodníkům</a:t>
            </a:r>
            <a:endParaRPr lang="cs-CZ" dirty="0"/>
          </a:p>
          <a:p>
            <a:pPr marL="0" lvl="0" indent="0">
              <a:buNone/>
            </a:pPr>
            <a:r>
              <a:rPr lang="cs-CZ" dirty="0" smtClean="0"/>
              <a:t>4. Pro </a:t>
            </a:r>
            <a:r>
              <a:rPr lang="cs-CZ" dirty="0"/>
              <a:t>účely tohoto pravidla za </a:t>
            </a:r>
            <a:r>
              <a:rPr lang="cs-CZ" u="sng" dirty="0"/>
              <a:t>napomáhání se nepovažuje</a:t>
            </a:r>
            <a:r>
              <a:rPr lang="cs-CZ" dirty="0"/>
              <a:t>, </a:t>
            </a:r>
            <a:r>
              <a:rPr lang="cs-CZ" i="1" dirty="0"/>
              <a:t>a </a:t>
            </a:r>
            <a:r>
              <a:rPr lang="cs-CZ" dirty="0"/>
              <a:t>proto je dovoleno </a:t>
            </a:r>
            <a:r>
              <a:rPr lang="cs-CZ" dirty="0" smtClean="0"/>
              <a:t>:</a:t>
            </a:r>
          </a:p>
          <a:p>
            <a:pPr marL="0" lvl="0" indent="0">
              <a:buNone/>
            </a:pPr>
            <a:r>
              <a:rPr lang="cs-CZ" dirty="0" smtClean="0"/>
              <a:t>.</a:t>
            </a:r>
          </a:p>
          <a:p>
            <a:pPr marL="0" lvl="0" indent="0">
              <a:buNone/>
            </a:pPr>
            <a:r>
              <a:rPr lang="cs-CZ" dirty="0"/>
              <a:t>.</a:t>
            </a:r>
          </a:p>
          <a:p>
            <a:pPr marL="0" indent="0">
              <a:buNone/>
            </a:pPr>
            <a:r>
              <a:rPr lang="cs-CZ" b="1" dirty="0" smtClean="0">
                <a:solidFill>
                  <a:srgbClr val="7030A0"/>
                </a:solidFill>
              </a:rPr>
              <a:t>f) Závodník </a:t>
            </a:r>
            <a:r>
              <a:rPr lang="cs-CZ" b="1" dirty="0">
                <a:solidFill>
                  <a:srgbClr val="7030A0"/>
                </a:solidFill>
              </a:rPr>
              <a:t>může přijmout na oficiálním místě – čepici, oblečení, rukavice, boty</a:t>
            </a:r>
          </a:p>
        </p:txBody>
      </p:sp>
    </p:spTree>
    <p:extLst>
      <p:ext uri="{BB962C8B-B14F-4D97-AF65-F5344CB8AC3E}">
        <p14:creationId xmlns:p14="http://schemas.microsoft.com/office/powerpoint/2010/main" val="11217425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dirty="0" smtClean="0"/>
              <a:t>P146 </a:t>
            </a:r>
            <a:r>
              <a:rPr lang="cs-CZ" dirty="0"/>
              <a:t>– Protesty a </a:t>
            </a:r>
            <a:r>
              <a:rPr lang="cs-CZ" dirty="0" smtClean="0"/>
              <a:t>odvolání</a:t>
            </a:r>
          </a:p>
          <a:p>
            <a:pPr marL="0" indent="0">
              <a:buNone/>
            </a:pPr>
            <a:r>
              <a:rPr lang="cs-CZ" dirty="0"/>
              <a:t>4 </a:t>
            </a:r>
            <a:r>
              <a:rPr lang="cs-CZ" dirty="0" smtClean="0"/>
              <a:t>.</a:t>
            </a:r>
          </a:p>
          <a:p>
            <a:pPr marL="0" indent="0">
              <a:buNone/>
            </a:pPr>
            <a:r>
              <a:rPr lang="cs-CZ" b="1" dirty="0" smtClean="0">
                <a:solidFill>
                  <a:srgbClr val="7030A0"/>
                </a:solidFill>
              </a:rPr>
              <a:t>c) Pokud </a:t>
            </a:r>
            <a:r>
              <a:rPr lang="cs-CZ" b="1" dirty="0">
                <a:solidFill>
                  <a:srgbClr val="7030A0"/>
                </a:solidFill>
              </a:rPr>
              <a:t>byl závodník neoprávněně vyloučen ze soutěže pro nezdařený start, může mu být umožněn </a:t>
            </a:r>
            <a:r>
              <a:rPr lang="cs-CZ" b="1" u="sng" dirty="0">
                <a:solidFill>
                  <a:srgbClr val="7030A0"/>
                </a:solidFill>
              </a:rPr>
              <a:t>samostatně běh na čas, nebo může být zařazen do následujících kol. Žádný závodník nesmí postoupit do dalšího kola, aniž by soutěžil ve všech kolech</a:t>
            </a:r>
          </a:p>
        </p:txBody>
      </p:sp>
    </p:spTree>
    <p:extLst>
      <p:ext uri="{BB962C8B-B14F-4D97-AF65-F5344CB8AC3E}">
        <p14:creationId xmlns:p14="http://schemas.microsoft.com/office/powerpoint/2010/main" val="112174254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dirty="0" smtClean="0"/>
              <a:t>P 160 </a:t>
            </a:r>
            <a:r>
              <a:rPr lang="cs-CZ" dirty="0"/>
              <a:t>- Běžecký ovál a </a:t>
            </a:r>
            <a:r>
              <a:rPr lang="cs-CZ" dirty="0" smtClean="0"/>
              <a:t>dráhy</a:t>
            </a:r>
          </a:p>
          <a:p>
            <a:pPr marL="514350" indent="-514350">
              <a:buAutoNum type="arabicPeriod"/>
            </a:pPr>
            <a:r>
              <a:rPr lang="cs-CZ" dirty="0" smtClean="0"/>
              <a:t>……………..</a:t>
            </a:r>
          </a:p>
          <a:p>
            <a:pPr marL="0" indent="0">
              <a:buNone/>
            </a:pPr>
            <a:r>
              <a:rPr lang="cs-CZ" b="1" dirty="0">
                <a:solidFill>
                  <a:srgbClr val="7030A0"/>
                </a:solidFill>
              </a:rPr>
              <a:t>POZN. Bod, kde se dráha steeplechase </a:t>
            </a:r>
            <a:r>
              <a:rPr lang="cs-CZ" b="1" dirty="0" smtClean="0">
                <a:solidFill>
                  <a:srgbClr val="7030A0"/>
                </a:solidFill>
              </a:rPr>
              <a:t>k vodnímu příkopu </a:t>
            </a:r>
            <a:r>
              <a:rPr lang="cs-CZ" b="1" dirty="0">
                <a:solidFill>
                  <a:srgbClr val="7030A0"/>
                </a:solidFill>
              </a:rPr>
              <a:t>mění ze zakřivené do rovné a nebo z rovné do zakřivené by mělo být vyznačeno oficiálním měřičem dráhy a během závodu by měl na něm být umístěný kužel </a:t>
            </a:r>
          </a:p>
        </p:txBody>
      </p:sp>
    </p:spTree>
    <p:extLst>
      <p:ext uri="{BB962C8B-B14F-4D97-AF65-F5344CB8AC3E}">
        <p14:creationId xmlns:p14="http://schemas.microsoft.com/office/powerpoint/2010/main" val="1121742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Změny technických pravidel atletiky  </a:t>
            </a:r>
            <a:r>
              <a:rPr lang="cs-CZ" altLang="cs-CZ" sz="3200" b="1" dirty="0" smtClean="0"/>
              <a:t>2013-2017</a:t>
            </a:r>
            <a:endParaRPr lang="cs-CZ" sz="3200" dirty="0"/>
          </a:p>
        </p:txBody>
      </p:sp>
      <p:sp>
        <p:nvSpPr>
          <p:cNvPr id="3" name="Zástupný symbol pro text 2"/>
          <p:cNvSpPr>
            <a:spLocks noGrp="1"/>
          </p:cNvSpPr>
          <p:nvPr>
            <p:ph idx="1"/>
          </p:nvPr>
        </p:nvSpPr>
        <p:spPr>
          <a:xfrm>
            <a:off x="446460" y="1412776"/>
            <a:ext cx="8229600" cy="4525963"/>
          </a:xfrm>
        </p:spPr>
        <p:txBody>
          <a:bodyPr/>
          <a:lstStyle/>
          <a:p>
            <a:pPr marL="0" indent="0">
              <a:buNone/>
            </a:pPr>
            <a:r>
              <a:rPr lang="cs-CZ" b="1" dirty="0" smtClean="0"/>
              <a:t>Pravidlo 110 – mezinárodní činovníci</a:t>
            </a:r>
          </a:p>
          <a:p>
            <a:r>
              <a:rPr lang="cs-CZ" b="1" dirty="0" smtClean="0"/>
              <a:t>Pouze </a:t>
            </a:r>
            <a:r>
              <a:rPr lang="cs-CZ" dirty="0"/>
              <a:t>ITO (</a:t>
            </a:r>
            <a:r>
              <a:rPr lang="cs-CZ" b="1" dirty="0"/>
              <a:t>I</a:t>
            </a:r>
            <a:r>
              <a:rPr lang="cs-CZ" dirty="0"/>
              <a:t>nternational </a:t>
            </a:r>
            <a:r>
              <a:rPr lang="cs-CZ" b="1" dirty="0" err="1"/>
              <a:t>T</a:t>
            </a:r>
            <a:r>
              <a:rPr lang="cs-CZ" dirty="0" err="1"/>
              <a:t>echnical</a:t>
            </a:r>
            <a:r>
              <a:rPr lang="cs-CZ" dirty="0"/>
              <a:t> </a:t>
            </a:r>
            <a:r>
              <a:rPr lang="cs-CZ" b="1" dirty="0" err="1" smtClean="0"/>
              <a:t>O</a:t>
            </a:r>
            <a:r>
              <a:rPr lang="cs-CZ" dirty="0" err="1" smtClean="0"/>
              <a:t>fficials</a:t>
            </a:r>
            <a:r>
              <a:rPr lang="cs-CZ" dirty="0"/>
              <a:t> ) pro </a:t>
            </a:r>
            <a:r>
              <a:rPr lang="cs-CZ" dirty="0" smtClean="0"/>
              <a:t>běhy přespolní</a:t>
            </a:r>
            <a:r>
              <a:rPr lang="cs-CZ" dirty="0"/>
              <a:t>, běhy na </a:t>
            </a:r>
            <a:r>
              <a:rPr lang="cs-CZ" dirty="0" smtClean="0"/>
              <a:t>silnici,              </a:t>
            </a:r>
            <a:r>
              <a:rPr lang="cs-CZ" b="1" dirty="0" smtClean="0">
                <a:solidFill>
                  <a:srgbClr val="7030A0"/>
                </a:solidFill>
              </a:rPr>
              <a:t>běhy </a:t>
            </a:r>
            <a:r>
              <a:rPr lang="cs-CZ" b="1" dirty="0">
                <a:solidFill>
                  <a:srgbClr val="7030A0"/>
                </a:solidFill>
              </a:rPr>
              <a:t>horské a pro běhy krajinou (</a:t>
            </a:r>
            <a:r>
              <a:rPr lang="cs-CZ" b="1" dirty="0" err="1">
                <a:solidFill>
                  <a:srgbClr val="7030A0"/>
                </a:solidFill>
              </a:rPr>
              <a:t>Trail</a:t>
            </a:r>
            <a:r>
              <a:rPr lang="cs-CZ" b="1" dirty="0">
                <a:solidFill>
                  <a:srgbClr val="7030A0"/>
                </a:solidFill>
              </a:rPr>
              <a:t> </a:t>
            </a:r>
            <a:r>
              <a:rPr lang="cs-CZ" b="1" dirty="0" err="1">
                <a:solidFill>
                  <a:srgbClr val="7030A0"/>
                </a:solidFill>
              </a:rPr>
              <a:t>running</a:t>
            </a:r>
            <a:r>
              <a:rPr lang="cs-CZ" b="1" dirty="0">
                <a:solidFill>
                  <a:srgbClr val="7030A0"/>
                </a:solidFill>
              </a:rPr>
              <a:t>)</a:t>
            </a:r>
            <a:r>
              <a:rPr lang="cs-CZ" dirty="0"/>
              <a:t>. </a:t>
            </a:r>
            <a:r>
              <a:rPr lang="cs-CZ" dirty="0" smtClean="0"/>
              <a:t>Byl </a:t>
            </a:r>
            <a:r>
              <a:rPr lang="cs-CZ" b="1" dirty="0" smtClean="0">
                <a:solidFill>
                  <a:srgbClr val="7030A0"/>
                </a:solidFill>
              </a:rPr>
              <a:t>zrušen ATO  </a:t>
            </a:r>
            <a:r>
              <a:rPr lang="cs-CZ" dirty="0" smtClean="0"/>
              <a:t>–upraveno                              v následujících pravidlech </a:t>
            </a:r>
            <a:r>
              <a:rPr lang="cs-CZ" b="1" dirty="0" smtClean="0">
                <a:solidFill>
                  <a:srgbClr val="7030A0"/>
                </a:solidFill>
              </a:rPr>
              <a:t>P 115</a:t>
            </a:r>
          </a:p>
        </p:txBody>
      </p:sp>
    </p:spTree>
    <p:extLst>
      <p:ext uri="{BB962C8B-B14F-4D97-AF65-F5344CB8AC3E}">
        <p14:creationId xmlns:p14="http://schemas.microsoft.com/office/powerpoint/2010/main" val="256460668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b="1" dirty="0" smtClean="0"/>
              <a:t>P 161 </a:t>
            </a:r>
            <a:r>
              <a:rPr lang="cs-CZ" dirty="0"/>
              <a:t>- </a:t>
            </a:r>
            <a:r>
              <a:rPr lang="cs-CZ" b="1" dirty="0"/>
              <a:t>Startovní bloky</a:t>
            </a:r>
            <a:endParaRPr lang="cs-CZ" dirty="0"/>
          </a:p>
          <a:p>
            <a:pPr marL="0" indent="0">
              <a:buNone/>
            </a:pPr>
            <a:r>
              <a:rPr lang="cs-CZ" dirty="0" smtClean="0"/>
              <a:t>1.  Startovní bloky……………………….. </a:t>
            </a:r>
            <a:r>
              <a:rPr lang="cs-CZ" b="1" dirty="0" smtClean="0">
                <a:solidFill>
                  <a:srgbClr val="7030A0"/>
                </a:solidFill>
              </a:rPr>
              <a:t>Zadní část konstrukce bloku může přesahovat do čáry, označující vnější dráhu</a:t>
            </a:r>
            <a:endParaRPr lang="cs-CZ" b="1" dirty="0">
              <a:solidFill>
                <a:srgbClr val="7030A0"/>
              </a:solidFill>
            </a:endParaRPr>
          </a:p>
        </p:txBody>
      </p:sp>
    </p:spTree>
    <p:extLst>
      <p:ext uri="{BB962C8B-B14F-4D97-AF65-F5344CB8AC3E}">
        <p14:creationId xmlns:p14="http://schemas.microsoft.com/office/powerpoint/2010/main" val="11217425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b="1" dirty="0" smtClean="0"/>
              <a:t>P </a:t>
            </a:r>
            <a:r>
              <a:rPr lang="cs-CZ" b="1" dirty="0"/>
              <a:t>162 – </a:t>
            </a:r>
            <a:r>
              <a:rPr lang="cs-CZ" b="1" dirty="0" smtClean="0"/>
              <a:t>Start</a:t>
            </a:r>
          </a:p>
          <a:p>
            <a:pPr marL="0" indent="0">
              <a:buNone/>
            </a:pPr>
            <a:r>
              <a:rPr lang="cs-CZ" dirty="0" smtClean="0"/>
              <a:t>Nově koncipovaný odstavec</a:t>
            </a:r>
          </a:p>
          <a:p>
            <a:pPr marL="0" indent="0">
              <a:buNone/>
            </a:pPr>
            <a:r>
              <a:rPr lang="cs-CZ" dirty="0" smtClean="0"/>
              <a:t>7</a:t>
            </a:r>
            <a:r>
              <a:rPr lang="cs-CZ" dirty="0"/>
              <a:t>. ………………. </a:t>
            </a:r>
            <a:r>
              <a:rPr lang="cs-CZ" b="1" dirty="0">
                <a:solidFill>
                  <a:srgbClr val="7030A0"/>
                </a:solidFill>
              </a:rPr>
              <a:t>pokud se jeden závodník pohne aniž by vystartoval  a tím vyprovokuje ke startu sousedícího atleta, tak je označen za </a:t>
            </a:r>
            <a:r>
              <a:rPr lang="cs-CZ" b="1" u="sng" dirty="0">
                <a:solidFill>
                  <a:srgbClr val="7030A0"/>
                </a:solidFill>
              </a:rPr>
              <a:t>viníka nezdařeného startu </a:t>
            </a:r>
            <a:r>
              <a:rPr lang="cs-CZ" b="1" u="sng" dirty="0" smtClean="0">
                <a:solidFill>
                  <a:srgbClr val="7030A0"/>
                </a:solidFill>
              </a:rPr>
              <a:t>pouze ten</a:t>
            </a:r>
            <a:r>
              <a:rPr lang="cs-CZ" b="1" u="sng" dirty="0">
                <a:solidFill>
                  <a:srgbClr val="7030A0"/>
                </a:solidFill>
              </a:rPr>
              <a:t>, co se </a:t>
            </a:r>
            <a:r>
              <a:rPr lang="cs-CZ" b="1" u="sng" dirty="0" smtClean="0">
                <a:solidFill>
                  <a:srgbClr val="7030A0"/>
                </a:solidFill>
              </a:rPr>
              <a:t>pohnul první.</a:t>
            </a:r>
            <a:r>
              <a:rPr lang="cs-CZ" dirty="0" smtClean="0"/>
              <a:t>  ………</a:t>
            </a:r>
            <a:endParaRPr lang="cs-CZ" dirty="0"/>
          </a:p>
        </p:txBody>
      </p:sp>
    </p:spTree>
    <p:extLst>
      <p:ext uri="{BB962C8B-B14F-4D97-AF65-F5344CB8AC3E}">
        <p14:creationId xmlns:p14="http://schemas.microsoft.com/office/powerpoint/2010/main" val="112174254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dirty="0"/>
              <a:t>P 162 – </a:t>
            </a:r>
            <a:r>
              <a:rPr lang="cs-CZ" dirty="0" smtClean="0"/>
              <a:t>Start</a:t>
            </a:r>
          </a:p>
          <a:p>
            <a:pPr marL="0" indent="0">
              <a:buNone/>
            </a:pPr>
            <a:r>
              <a:rPr lang="cs-CZ" dirty="0" smtClean="0"/>
              <a:t>8. ……………….. </a:t>
            </a:r>
            <a:r>
              <a:rPr lang="cs-CZ" b="1" dirty="0" smtClean="0">
                <a:solidFill>
                  <a:srgbClr val="7030A0"/>
                </a:solidFill>
              </a:rPr>
              <a:t>Použijí-li se označníky drah a atletu je při chybném startu ukázána karta  měla by se na označníku drah </a:t>
            </a:r>
            <a:r>
              <a:rPr lang="cs-CZ" b="1" dirty="0" err="1" smtClean="0">
                <a:solidFill>
                  <a:srgbClr val="7030A0"/>
                </a:solidFill>
              </a:rPr>
              <a:t>oběvit</a:t>
            </a:r>
            <a:r>
              <a:rPr lang="cs-CZ" b="1" dirty="0" smtClean="0">
                <a:solidFill>
                  <a:srgbClr val="7030A0"/>
                </a:solidFill>
              </a:rPr>
              <a:t> karta shodné barvy</a:t>
            </a:r>
            <a:r>
              <a:rPr lang="cs-CZ" dirty="0" smtClean="0"/>
              <a:t>. </a:t>
            </a:r>
            <a:endParaRPr lang="cs-CZ" dirty="0"/>
          </a:p>
          <a:p>
            <a:endParaRPr lang="cs-CZ" dirty="0"/>
          </a:p>
        </p:txBody>
      </p:sp>
      <p:sp>
        <p:nvSpPr>
          <p:cNvPr id="4" name="Pravoúhlý trojúhelník 3"/>
          <p:cNvSpPr/>
          <p:nvPr/>
        </p:nvSpPr>
        <p:spPr>
          <a:xfrm rot="10800000">
            <a:off x="7740352" y="2780928"/>
            <a:ext cx="389785" cy="463649"/>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 name="Pravoúhlý trojúhelník 4"/>
          <p:cNvSpPr/>
          <p:nvPr/>
        </p:nvSpPr>
        <p:spPr>
          <a:xfrm>
            <a:off x="7740352" y="2780928"/>
            <a:ext cx="389785" cy="463649"/>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Pravoúhlý trojúhelník 5"/>
          <p:cNvSpPr/>
          <p:nvPr/>
        </p:nvSpPr>
        <p:spPr>
          <a:xfrm>
            <a:off x="8221845" y="2780927"/>
            <a:ext cx="466725" cy="463649"/>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Pravoúhlý trojúhelník 6"/>
          <p:cNvSpPr/>
          <p:nvPr/>
        </p:nvSpPr>
        <p:spPr>
          <a:xfrm rot="10800000">
            <a:off x="8221845" y="2742876"/>
            <a:ext cx="466725" cy="5017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112174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457200" y="1600200"/>
            <a:ext cx="8229600" cy="5069160"/>
          </a:xfrm>
        </p:spPr>
        <p:txBody>
          <a:bodyPr/>
          <a:lstStyle/>
          <a:p>
            <a:pPr marL="0" indent="0">
              <a:buNone/>
            </a:pPr>
            <a:r>
              <a:rPr lang="cs-CZ" b="1" dirty="0" smtClean="0"/>
              <a:t>P166</a:t>
            </a:r>
            <a:r>
              <a:rPr lang="cs-CZ" dirty="0" smtClean="0"/>
              <a:t> </a:t>
            </a:r>
            <a:r>
              <a:rPr lang="cs-CZ" dirty="0"/>
              <a:t>– </a:t>
            </a:r>
            <a:r>
              <a:rPr lang="cs-CZ" b="1" dirty="0"/>
              <a:t>Nasazování a kvalifikace v soutěžích na dráze</a:t>
            </a:r>
            <a:endParaRPr lang="cs-CZ" dirty="0"/>
          </a:p>
          <a:p>
            <a:pPr marL="0" indent="0">
              <a:buNone/>
            </a:pPr>
            <a:r>
              <a:rPr lang="cs-CZ" dirty="0" smtClean="0"/>
              <a:t>2. </a:t>
            </a:r>
            <a:r>
              <a:rPr lang="cs-CZ" strike="sngStrike" dirty="0" smtClean="0"/>
              <a:t>Rozběhy</a:t>
            </a:r>
            <a:r>
              <a:rPr lang="cs-CZ" strike="sngStrike" dirty="0"/>
              <a:t>, meziběhy …. určeny podle následujících tabulek </a:t>
            </a:r>
            <a:r>
              <a:rPr lang="cs-CZ" dirty="0"/>
              <a:t>: </a:t>
            </a: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r>
              <a:rPr lang="cs-CZ" b="1" dirty="0" smtClean="0">
                <a:solidFill>
                  <a:srgbClr val="7030A0"/>
                </a:solidFill>
              </a:rPr>
              <a:t>V pravidlech se tabulky ruší a postupové klíče by měly být na webu IAAF</a:t>
            </a:r>
          </a:p>
          <a:p>
            <a:pPr marL="0" indent="0">
              <a:buNone/>
            </a:pPr>
            <a:endParaRPr lang="cs-CZ" dirty="0"/>
          </a:p>
        </p:txBody>
      </p:sp>
      <p:pic>
        <p:nvPicPr>
          <p:cNvPr id="51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356992"/>
            <a:ext cx="31400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flipV="1">
            <a:off x="3995936" y="3212976"/>
            <a:ext cx="3744416" cy="2183954"/>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H="1" flipV="1">
            <a:off x="4283968" y="3429000"/>
            <a:ext cx="3608784" cy="212033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7425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dirty="0" smtClean="0"/>
              <a:t>P 170 </a:t>
            </a:r>
            <a:r>
              <a:rPr lang="cs-CZ" dirty="0"/>
              <a:t>- Rozestavné </a:t>
            </a:r>
            <a:r>
              <a:rPr lang="cs-CZ" dirty="0" smtClean="0"/>
              <a:t>běhy</a:t>
            </a:r>
          </a:p>
          <a:p>
            <a:pPr marL="0" indent="0">
              <a:buNone/>
            </a:pPr>
            <a:r>
              <a:rPr lang="cs-CZ" dirty="0" smtClean="0"/>
              <a:t>3. </a:t>
            </a:r>
            <a:r>
              <a:rPr lang="cs-CZ" b="1" dirty="0" smtClean="0">
                <a:solidFill>
                  <a:srgbClr val="7030A0"/>
                </a:solidFill>
              </a:rPr>
              <a:t>Ve štafetách 4x100m a 4x200m a na prvním a druhém úseku kombinované štafety (100-200-300-400)je předávací území dlouhé 30 m, přičemž střed předávacího území je 20m od začátku předávacího území. Pro ostatní štafety je předávací území 20 m.</a:t>
            </a:r>
            <a:endParaRPr lang="cs-CZ" b="1" dirty="0">
              <a:solidFill>
                <a:srgbClr val="7030A0"/>
              </a:solidFill>
            </a:endParaRPr>
          </a:p>
        </p:txBody>
      </p:sp>
      <p:sp>
        <p:nvSpPr>
          <p:cNvPr id="4" name="Ovál 3"/>
          <p:cNvSpPr/>
          <p:nvPr/>
        </p:nvSpPr>
        <p:spPr>
          <a:xfrm>
            <a:off x="6444208" y="3133512"/>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744627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b="1" dirty="0" smtClean="0"/>
              <a:t>P </a:t>
            </a:r>
            <a:r>
              <a:rPr lang="cs-CZ" b="1" dirty="0"/>
              <a:t>180 - Všeobecná ustanovení – soutěže v poli </a:t>
            </a:r>
          </a:p>
          <a:p>
            <a:pPr marL="0" indent="0">
              <a:buNone/>
            </a:pPr>
            <a:r>
              <a:rPr lang="cs-CZ" b="1" dirty="0" smtClean="0"/>
              <a:t>Pořadí </a:t>
            </a:r>
            <a:r>
              <a:rPr lang="cs-CZ" b="1" dirty="0"/>
              <a:t>soutěžících a</a:t>
            </a:r>
            <a:r>
              <a:rPr lang="cs-CZ" dirty="0"/>
              <a:t> </a:t>
            </a:r>
            <a:r>
              <a:rPr lang="cs-CZ" b="1" i="1" dirty="0"/>
              <a:t>pokusy</a:t>
            </a:r>
            <a:endParaRPr lang="cs-CZ" dirty="0"/>
          </a:p>
          <a:p>
            <a:pPr marL="0" indent="0">
              <a:buNone/>
            </a:pPr>
            <a:r>
              <a:rPr lang="cs-CZ" dirty="0" smtClean="0"/>
              <a:t>5. Soutěžící </a:t>
            </a:r>
            <a:r>
              <a:rPr lang="cs-CZ" dirty="0"/>
              <a:t>nastupují k soutěži v pořadí stanoveném ……. </a:t>
            </a:r>
            <a:r>
              <a:rPr lang="cs-CZ" b="1" dirty="0">
                <a:solidFill>
                  <a:srgbClr val="7030A0"/>
                </a:solidFill>
              </a:rPr>
              <a:t>Pokud závodník provede o své vůli pokus mimo stanovené pořadí, bude tento pokus zaznamenán a závodník </a:t>
            </a:r>
            <a:r>
              <a:rPr lang="cs-CZ" b="1" dirty="0" smtClean="0">
                <a:solidFill>
                  <a:srgbClr val="7030A0"/>
                </a:solidFill>
              </a:rPr>
              <a:t>napomenut /</a:t>
            </a:r>
            <a:r>
              <a:rPr lang="cs-CZ" b="1" dirty="0">
                <a:solidFill>
                  <a:srgbClr val="7030A0"/>
                </a:solidFill>
              </a:rPr>
              <a:t>varován </a:t>
            </a:r>
            <a:r>
              <a:rPr lang="cs-CZ" b="1" dirty="0" smtClean="0">
                <a:solidFill>
                  <a:srgbClr val="7030A0"/>
                </a:solidFill>
              </a:rPr>
              <a:t>kartou </a:t>
            </a:r>
            <a:r>
              <a:rPr lang="cs-CZ" b="1" dirty="0">
                <a:solidFill>
                  <a:srgbClr val="7030A0"/>
                </a:solidFill>
              </a:rPr>
              <a:t>(</a:t>
            </a:r>
            <a:r>
              <a:rPr lang="cs-CZ" b="1" dirty="0" smtClean="0">
                <a:solidFill>
                  <a:srgbClr val="7030A0"/>
                </a:solidFill>
              </a:rPr>
              <a:t>pravidla 125.5 </a:t>
            </a:r>
            <a:r>
              <a:rPr lang="cs-CZ" b="1" dirty="0">
                <a:solidFill>
                  <a:srgbClr val="7030A0"/>
                </a:solidFill>
              </a:rPr>
              <a:t>and </a:t>
            </a:r>
            <a:r>
              <a:rPr lang="cs-CZ" b="1" dirty="0" smtClean="0">
                <a:solidFill>
                  <a:srgbClr val="7030A0"/>
                </a:solidFill>
              </a:rPr>
              <a:t>145.2)</a:t>
            </a:r>
            <a:endParaRPr lang="cs-CZ" b="1" dirty="0">
              <a:solidFill>
                <a:srgbClr val="7030A0"/>
              </a:solidFill>
            </a:endParaRPr>
          </a:p>
        </p:txBody>
      </p:sp>
    </p:spTree>
    <p:extLst>
      <p:ext uri="{BB962C8B-B14F-4D97-AF65-F5344CB8AC3E}">
        <p14:creationId xmlns:p14="http://schemas.microsoft.com/office/powerpoint/2010/main" val="31744627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467544" y="1340768"/>
            <a:ext cx="8229600" cy="4525963"/>
          </a:xfrm>
        </p:spPr>
        <p:txBody>
          <a:bodyPr/>
          <a:lstStyle/>
          <a:p>
            <a:pPr marL="0" indent="0">
              <a:buNone/>
            </a:pPr>
            <a:r>
              <a:rPr lang="cs-CZ" b="1" dirty="0"/>
              <a:t>P 180 - Všeobecná ustanovení – soutěže v poli </a:t>
            </a:r>
          </a:p>
          <a:p>
            <a:pPr marL="0" indent="0">
              <a:buNone/>
            </a:pPr>
            <a:r>
              <a:rPr lang="cs-CZ" dirty="0" smtClean="0"/>
              <a:t>18.</a:t>
            </a:r>
          </a:p>
          <a:p>
            <a:pPr marL="0" indent="0">
              <a:buNone/>
            </a:pPr>
            <a:endParaRPr lang="cs-CZ" dirty="0"/>
          </a:p>
        </p:txBody>
      </p:sp>
      <p:sp>
        <p:nvSpPr>
          <p:cNvPr id="4" name="TextovéPole 3"/>
          <p:cNvSpPr txBox="1"/>
          <p:nvPr/>
        </p:nvSpPr>
        <p:spPr>
          <a:xfrm>
            <a:off x="1187624" y="1916832"/>
            <a:ext cx="7776864" cy="2308324"/>
          </a:xfrm>
          <a:prstGeom prst="rect">
            <a:avLst/>
          </a:prstGeom>
          <a:solidFill>
            <a:srgbClr val="92D050"/>
          </a:solidFill>
        </p:spPr>
        <p:txBody>
          <a:bodyPr wrap="square" rtlCol="0">
            <a:spAutoFit/>
          </a:bodyPr>
          <a:lstStyle/>
          <a:p>
            <a:pPr lvl="1"/>
            <a:r>
              <a:rPr lang="cs-CZ" sz="2400" b="1" i="1" dirty="0"/>
              <a:t>Individuální soutěže</a:t>
            </a:r>
          </a:p>
          <a:p>
            <a:r>
              <a:rPr lang="cs-CZ" sz="2400" b="1" dirty="0"/>
              <a:t>počet </a:t>
            </a:r>
            <a:r>
              <a:rPr lang="cs-CZ" sz="2400" b="1" dirty="0" smtClean="0"/>
              <a:t>závodníků</a:t>
            </a:r>
            <a:r>
              <a:rPr lang="cs-CZ" sz="2400" b="1" dirty="0"/>
              <a:t>v </a:t>
            </a:r>
            <a:r>
              <a:rPr lang="cs-CZ" sz="2400" b="1" dirty="0" smtClean="0"/>
              <a:t>soutěži        výška </a:t>
            </a:r>
            <a:r>
              <a:rPr lang="cs-CZ" sz="2400" b="1" dirty="0"/>
              <a:t>	</a:t>
            </a:r>
            <a:r>
              <a:rPr lang="cs-CZ" sz="2400" b="1" dirty="0" smtClean="0"/>
              <a:t>         tyč</a:t>
            </a:r>
            <a:r>
              <a:rPr lang="cs-CZ" sz="2400" b="1" dirty="0"/>
              <a:t>	</a:t>
            </a:r>
            <a:r>
              <a:rPr lang="cs-CZ" sz="2400" b="1" dirty="0" smtClean="0"/>
              <a:t>ostatní</a:t>
            </a:r>
            <a:endParaRPr lang="cs-CZ" sz="2400" b="1" u="sng" dirty="0"/>
          </a:p>
          <a:p>
            <a:r>
              <a:rPr lang="cs-CZ" sz="2400" b="1" dirty="0" smtClean="0"/>
              <a:t>více </a:t>
            </a:r>
            <a:r>
              <a:rPr lang="cs-CZ" sz="2400" b="1" dirty="0"/>
              <a:t>než 3	</a:t>
            </a:r>
            <a:r>
              <a:rPr lang="cs-CZ" sz="2400" b="1" dirty="0" smtClean="0">
                <a:solidFill>
                  <a:srgbClr val="7030A0"/>
                </a:solidFill>
              </a:rPr>
              <a:t>                            0,5 min.     1.0 </a:t>
            </a:r>
            <a:r>
              <a:rPr lang="cs-CZ" sz="2400" b="1" dirty="0">
                <a:solidFill>
                  <a:srgbClr val="7030A0"/>
                </a:solidFill>
              </a:rPr>
              <a:t>min.	</a:t>
            </a:r>
            <a:r>
              <a:rPr lang="cs-CZ" sz="2400" b="1" dirty="0" smtClean="0">
                <a:solidFill>
                  <a:srgbClr val="7030A0"/>
                </a:solidFill>
              </a:rPr>
              <a:t>0,5 </a:t>
            </a:r>
            <a:r>
              <a:rPr lang="cs-CZ" sz="2400" b="1" dirty="0">
                <a:solidFill>
                  <a:srgbClr val="7030A0"/>
                </a:solidFill>
              </a:rPr>
              <a:t>min.</a:t>
            </a:r>
            <a:endParaRPr lang="cs-CZ" sz="2400" b="1" u="sng" dirty="0">
              <a:solidFill>
                <a:srgbClr val="7030A0"/>
              </a:solidFill>
            </a:endParaRPr>
          </a:p>
          <a:p>
            <a:r>
              <a:rPr lang="cs-CZ" sz="2400" b="1" dirty="0"/>
              <a:t>2 nebo 3	</a:t>
            </a:r>
            <a:r>
              <a:rPr lang="cs-CZ" sz="2400" b="1" dirty="0" smtClean="0"/>
              <a:t>                             1,5 min.    2 </a:t>
            </a:r>
            <a:r>
              <a:rPr lang="cs-CZ" sz="2400" b="1" dirty="0"/>
              <a:t>min.	1 min.</a:t>
            </a:r>
            <a:endParaRPr lang="cs-CZ" sz="2400" b="1" u="sng" dirty="0"/>
          </a:p>
          <a:p>
            <a:r>
              <a:rPr lang="cs-CZ" sz="2400" b="1" dirty="0"/>
              <a:t>1	</a:t>
            </a:r>
            <a:r>
              <a:rPr lang="cs-CZ" sz="2400" b="1" dirty="0" smtClean="0"/>
              <a:t>                                          3 </a:t>
            </a:r>
            <a:r>
              <a:rPr lang="cs-CZ" sz="2400" b="1" dirty="0"/>
              <a:t>min.	</a:t>
            </a:r>
            <a:r>
              <a:rPr lang="cs-CZ" sz="2400" b="1" dirty="0" smtClean="0"/>
              <a:t>        5 </a:t>
            </a:r>
            <a:r>
              <a:rPr lang="cs-CZ" sz="2400" b="1" dirty="0"/>
              <a:t>min.	     -</a:t>
            </a:r>
            <a:endParaRPr lang="cs-CZ" sz="2400" b="1" u="sng" dirty="0"/>
          </a:p>
          <a:p>
            <a:r>
              <a:rPr lang="cs-CZ" sz="2400" b="1" dirty="0"/>
              <a:t>po sobě následující pokusy 	</a:t>
            </a:r>
            <a:r>
              <a:rPr lang="cs-CZ" sz="2400" b="1" dirty="0" smtClean="0"/>
              <a:t>  2 min.        3 </a:t>
            </a:r>
            <a:r>
              <a:rPr lang="cs-CZ" sz="2400" b="1" dirty="0"/>
              <a:t>min.	2 min.</a:t>
            </a:r>
          </a:p>
        </p:txBody>
      </p:sp>
      <p:sp>
        <p:nvSpPr>
          <p:cNvPr id="6" name="TextovéPole 5"/>
          <p:cNvSpPr txBox="1"/>
          <p:nvPr/>
        </p:nvSpPr>
        <p:spPr>
          <a:xfrm>
            <a:off x="107504" y="4365104"/>
            <a:ext cx="7776864" cy="2308324"/>
          </a:xfrm>
          <a:prstGeom prst="rect">
            <a:avLst/>
          </a:prstGeom>
          <a:solidFill>
            <a:srgbClr val="FFFF00"/>
          </a:solidFill>
        </p:spPr>
        <p:txBody>
          <a:bodyPr wrap="square" rtlCol="0">
            <a:spAutoFit/>
          </a:bodyPr>
          <a:lstStyle/>
          <a:p>
            <a:pPr lvl="1"/>
            <a:r>
              <a:rPr lang="cs-CZ" sz="2400" b="1" i="1" dirty="0" smtClean="0"/>
              <a:t>víceboje</a:t>
            </a:r>
            <a:endParaRPr lang="cs-CZ" sz="2400" b="1" i="1" dirty="0"/>
          </a:p>
          <a:p>
            <a:r>
              <a:rPr lang="cs-CZ" sz="2400" b="1" dirty="0"/>
              <a:t>počet </a:t>
            </a:r>
            <a:r>
              <a:rPr lang="cs-CZ" sz="2400" b="1" dirty="0" smtClean="0"/>
              <a:t>závodníků</a:t>
            </a:r>
            <a:r>
              <a:rPr lang="cs-CZ" sz="2400" b="1" dirty="0"/>
              <a:t>v </a:t>
            </a:r>
            <a:r>
              <a:rPr lang="cs-CZ" sz="2400" b="1" dirty="0" smtClean="0"/>
              <a:t>soutěži        výška </a:t>
            </a:r>
            <a:r>
              <a:rPr lang="cs-CZ" sz="2400" b="1" dirty="0"/>
              <a:t>	</a:t>
            </a:r>
            <a:r>
              <a:rPr lang="cs-CZ" sz="2400" b="1" dirty="0" smtClean="0"/>
              <a:t>         tyč</a:t>
            </a:r>
            <a:r>
              <a:rPr lang="cs-CZ" sz="2400" b="1" dirty="0"/>
              <a:t>	</a:t>
            </a:r>
            <a:r>
              <a:rPr lang="cs-CZ" sz="2400" b="1" dirty="0" smtClean="0"/>
              <a:t>ostatní</a:t>
            </a:r>
            <a:endParaRPr lang="cs-CZ" sz="2400" b="1" u="sng" dirty="0"/>
          </a:p>
          <a:p>
            <a:r>
              <a:rPr lang="cs-CZ" sz="2400" b="1" dirty="0" smtClean="0"/>
              <a:t>více </a:t>
            </a:r>
            <a:r>
              <a:rPr lang="cs-CZ" sz="2400" b="1" dirty="0"/>
              <a:t>než 3	</a:t>
            </a:r>
            <a:r>
              <a:rPr lang="cs-CZ" sz="2400" b="1" dirty="0" smtClean="0">
                <a:solidFill>
                  <a:srgbClr val="7030A0"/>
                </a:solidFill>
              </a:rPr>
              <a:t>                            0,5 min.     </a:t>
            </a:r>
            <a:r>
              <a:rPr lang="cs-CZ" sz="2400" b="1" smtClean="0">
                <a:solidFill>
                  <a:srgbClr val="7030A0"/>
                </a:solidFill>
              </a:rPr>
              <a:t>1.0</a:t>
            </a:r>
            <a:r>
              <a:rPr lang="cs-CZ" sz="2400" b="1" dirty="0">
                <a:solidFill>
                  <a:srgbClr val="7030A0"/>
                </a:solidFill>
              </a:rPr>
              <a:t>	</a:t>
            </a:r>
            <a:r>
              <a:rPr lang="cs-CZ" sz="2400" b="1" dirty="0" smtClean="0">
                <a:solidFill>
                  <a:srgbClr val="7030A0"/>
                </a:solidFill>
              </a:rPr>
              <a:t>0,5 </a:t>
            </a:r>
            <a:r>
              <a:rPr lang="cs-CZ" sz="2400" b="1" dirty="0">
                <a:solidFill>
                  <a:srgbClr val="7030A0"/>
                </a:solidFill>
              </a:rPr>
              <a:t>min.</a:t>
            </a:r>
            <a:endParaRPr lang="cs-CZ" sz="2400" b="1" u="sng" dirty="0">
              <a:solidFill>
                <a:srgbClr val="7030A0"/>
              </a:solidFill>
            </a:endParaRPr>
          </a:p>
          <a:p>
            <a:r>
              <a:rPr lang="cs-CZ" sz="2400" b="1" dirty="0"/>
              <a:t>2 nebo 3	</a:t>
            </a:r>
            <a:r>
              <a:rPr lang="cs-CZ" sz="2400" b="1" dirty="0" smtClean="0"/>
              <a:t>                             1,5 min.    2 </a:t>
            </a:r>
            <a:r>
              <a:rPr lang="cs-CZ" sz="2400" b="1" dirty="0"/>
              <a:t>min.	1 min.</a:t>
            </a:r>
            <a:endParaRPr lang="cs-CZ" sz="2400" b="1" u="sng" dirty="0"/>
          </a:p>
          <a:p>
            <a:r>
              <a:rPr lang="cs-CZ" sz="2400" b="1" dirty="0" smtClean="0"/>
              <a:t>1 nebo</a:t>
            </a:r>
            <a:r>
              <a:rPr lang="cs-CZ" sz="2400" b="1" dirty="0"/>
              <a:t>	</a:t>
            </a:r>
            <a:r>
              <a:rPr lang="cs-CZ" sz="2400" b="1" dirty="0" smtClean="0"/>
              <a:t>                                          </a:t>
            </a:r>
            <a:r>
              <a:rPr lang="cs-CZ" sz="2400" b="1" dirty="0"/>
              <a:t>2 min.        3 min.	2 min.</a:t>
            </a:r>
          </a:p>
          <a:p>
            <a:r>
              <a:rPr lang="cs-CZ" sz="2400" b="1" dirty="0" smtClean="0"/>
              <a:t>po </a:t>
            </a:r>
            <a:r>
              <a:rPr lang="cs-CZ" sz="2400" b="1" dirty="0"/>
              <a:t>sobě následující pokusy 	</a:t>
            </a:r>
          </a:p>
        </p:txBody>
      </p:sp>
      <p:sp>
        <p:nvSpPr>
          <p:cNvPr id="5" name="Obdélník 4"/>
          <p:cNvSpPr/>
          <p:nvPr/>
        </p:nvSpPr>
        <p:spPr>
          <a:xfrm>
            <a:off x="899592" y="3140968"/>
            <a:ext cx="7776864" cy="1384995"/>
          </a:xfrm>
          <a:prstGeom prst="rect">
            <a:avLst/>
          </a:prstGeom>
          <a:solidFill>
            <a:schemeClr val="bg1">
              <a:lumMod val="85000"/>
            </a:schemeClr>
          </a:solidFill>
        </p:spPr>
        <p:txBody>
          <a:bodyPr wrap="square">
            <a:spAutoFit/>
          </a:bodyPr>
          <a:lstStyle/>
          <a:p>
            <a:pPr algn="ctr"/>
            <a:r>
              <a:rPr lang="cs-CZ" sz="2800" b="1" dirty="0"/>
              <a:t>Pokud závodník ve výšce nebo tyči již zvítězil </a:t>
            </a:r>
            <a:r>
              <a:rPr lang="cs-CZ" sz="2800" b="1" u="sng" dirty="0"/>
              <a:t>a pokouší se o světový rekord</a:t>
            </a:r>
            <a:r>
              <a:rPr lang="cs-CZ" sz="2800" b="1" dirty="0"/>
              <a:t>, pak se stanovená </a:t>
            </a:r>
            <a:r>
              <a:rPr lang="cs-CZ" sz="2800" b="1" dirty="0">
                <a:solidFill>
                  <a:srgbClr val="7030A0"/>
                </a:solidFill>
              </a:rPr>
              <a:t>doba na pokus prodlužuje o 1 minutu</a:t>
            </a:r>
          </a:p>
        </p:txBody>
      </p:sp>
    </p:spTree>
    <p:extLst>
      <p:ext uri="{BB962C8B-B14F-4D97-AF65-F5344CB8AC3E}">
        <p14:creationId xmlns:p14="http://schemas.microsoft.com/office/powerpoint/2010/main" val="31744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p:txBody>
          <a:bodyPr/>
          <a:lstStyle/>
          <a:p>
            <a:pPr marL="0" indent="0">
              <a:buNone/>
            </a:pPr>
            <a:r>
              <a:rPr lang="cs-CZ" b="1" cap="all" dirty="0" smtClean="0"/>
              <a:t>P</a:t>
            </a:r>
            <a:r>
              <a:rPr lang="cs-CZ" b="1" dirty="0" smtClean="0"/>
              <a:t> </a:t>
            </a:r>
            <a:r>
              <a:rPr lang="cs-CZ" b="1" dirty="0"/>
              <a:t>181 – Všeobecná ustanovení </a:t>
            </a:r>
            <a:endParaRPr lang="cs-CZ" b="1" dirty="0" smtClean="0"/>
          </a:p>
          <a:p>
            <a:pPr marL="0" indent="0">
              <a:buNone/>
            </a:pPr>
            <a:r>
              <a:rPr lang="cs-CZ" b="1" dirty="0" smtClean="0"/>
              <a:t>7</a:t>
            </a:r>
            <a:r>
              <a:rPr lang="cs-CZ" b="1" dirty="0"/>
              <a:t>. </a:t>
            </a:r>
            <a:r>
              <a:rPr lang="cs-CZ" b="1" dirty="0" smtClean="0"/>
              <a:t>Laťka </a:t>
            </a:r>
            <a:r>
              <a:rPr lang="cs-CZ" b="1" dirty="0"/>
              <a:t>musí být zhotovena ze sklolaminátu či……. </a:t>
            </a:r>
            <a:r>
              <a:rPr lang="cs-CZ" b="1" dirty="0">
                <a:solidFill>
                  <a:srgbClr val="7030A0"/>
                </a:solidFill>
              </a:rPr>
              <a:t>Barva laťky musí být taková, aby byla pro všechny závodníky dobře </a:t>
            </a:r>
            <a:r>
              <a:rPr lang="cs-CZ" b="1">
                <a:solidFill>
                  <a:srgbClr val="7030A0"/>
                </a:solidFill>
              </a:rPr>
              <a:t>viditelná </a:t>
            </a:r>
            <a:r>
              <a:rPr lang="cs-CZ" b="1" smtClean="0">
                <a:solidFill>
                  <a:srgbClr val="7030A0"/>
                </a:solidFill>
              </a:rPr>
              <a:t>          </a:t>
            </a:r>
            <a:r>
              <a:rPr lang="cs-CZ" i="1" smtClean="0"/>
              <a:t>(</a:t>
            </a:r>
            <a:r>
              <a:rPr lang="cs-CZ" i="1" dirty="0"/>
              <a:t>požadavek těch, co nevidí červenou barvu) </a:t>
            </a:r>
          </a:p>
        </p:txBody>
      </p:sp>
    </p:spTree>
    <p:extLst>
      <p:ext uri="{BB962C8B-B14F-4D97-AF65-F5344CB8AC3E}">
        <p14:creationId xmlns:p14="http://schemas.microsoft.com/office/powerpoint/2010/main" val="31744627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36912"/>
            <a:ext cx="4956026" cy="369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457200" y="1600200"/>
            <a:ext cx="8435280" cy="4853136"/>
          </a:xfrm>
        </p:spPr>
        <p:txBody>
          <a:bodyPr>
            <a:normAutofit lnSpcReduction="10000"/>
          </a:bodyPr>
          <a:lstStyle/>
          <a:p>
            <a:pPr marL="0" indent="0">
              <a:buNone/>
            </a:pPr>
            <a:r>
              <a:rPr lang="cs-CZ" b="1" dirty="0" smtClean="0"/>
              <a:t>P 187 </a:t>
            </a:r>
            <a:r>
              <a:rPr lang="cs-CZ" b="1" dirty="0"/>
              <a:t>– Všeobecná ustanovení </a:t>
            </a:r>
            <a:r>
              <a:rPr lang="cs-CZ" dirty="0"/>
              <a:t>- vrhačské </a:t>
            </a:r>
            <a:r>
              <a:rPr lang="cs-CZ" dirty="0" smtClean="0"/>
              <a:t>soutěže</a:t>
            </a:r>
          </a:p>
          <a:p>
            <a:pPr marL="0" indent="0">
              <a:buNone/>
            </a:pPr>
            <a:r>
              <a:rPr lang="cs-CZ" dirty="0" smtClean="0"/>
              <a:t>Pozn.: </a:t>
            </a:r>
            <a:r>
              <a:rPr lang="cs-CZ" b="1" dirty="0" smtClean="0">
                <a:solidFill>
                  <a:srgbClr val="7030A0"/>
                </a:solidFill>
              </a:rPr>
              <a:t>Nepovažuje se za chybu, pokud se závodník</a:t>
            </a:r>
          </a:p>
          <a:p>
            <a:pPr marL="0" indent="0">
              <a:buNone/>
            </a:pPr>
            <a:r>
              <a:rPr lang="cs-CZ" b="1" dirty="0" smtClean="0">
                <a:solidFill>
                  <a:srgbClr val="7030A0"/>
                </a:solidFill>
              </a:rPr>
              <a:t>během rotace dotkne </a:t>
            </a:r>
          </a:p>
          <a:p>
            <a:pPr marL="0" indent="0">
              <a:buNone/>
            </a:pPr>
            <a:r>
              <a:rPr lang="cs-CZ" b="1" dirty="0" smtClean="0">
                <a:solidFill>
                  <a:srgbClr val="7030A0"/>
                </a:solidFill>
              </a:rPr>
              <a:t>horní hrany obruče v </a:t>
            </a:r>
          </a:p>
          <a:p>
            <a:pPr marL="0" indent="0">
              <a:buNone/>
            </a:pPr>
            <a:r>
              <a:rPr lang="cs-CZ" b="1" dirty="0" smtClean="0">
                <a:solidFill>
                  <a:srgbClr val="7030A0"/>
                </a:solidFill>
              </a:rPr>
              <a:t>zadní polovině kruhu</a:t>
            </a:r>
          </a:p>
          <a:p>
            <a:pPr marL="0" indent="0">
              <a:buNone/>
            </a:pPr>
            <a:endParaRPr lang="cs-CZ" b="1" dirty="0" smtClean="0">
              <a:solidFill>
                <a:srgbClr val="7030A0"/>
              </a:solidFill>
            </a:endParaRPr>
          </a:p>
          <a:p>
            <a:pPr marL="0" indent="0">
              <a:buNone/>
            </a:pPr>
            <a:r>
              <a:rPr lang="cs-CZ" b="1" dirty="0" smtClean="0">
                <a:solidFill>
                  <a:srgbClr val="7030A0"/>
                </a:solidFill>
              </a:rPr>
              <a:t>Ruší se údaje náčiní </a:t>
            </a:r>
          </a:p>
          <a:p>
            <a:pPr marL="0" indent="0">
              <a:buNone/>
            </a:pPr>
            <a:r>
              <a:rPr lang="cs-CZ" b="1" dirty="0" smtClean="0">
                <a:solidFill>
                  <a:srgbClr val="7030A0"/>
                </a:solidFill>
              </a:rPr>
              <a:t>pro výrobce</a:t>
            </a:r>
          </a:p>
          <a:p>
            <a:pPr marL="0" indent="0">
              <a:buNone/>
            </a:pPr>
            <a:endParaRPr lang="cs-CZ" dirty="0"/>
          </a:p>
        </p:txBody>
      </p:sp>
      <p:cxnSp>
        <p:nvCxnSpPr>
          <p:cNvPr id="14" name="Přímá spojnice se šipkou 13"/>
          <p:cNvCxnSpPr/>
          <p:nvPr/>
        </p:nvCxnSpPr>
        <p:spPr>
          <a:xfrm>
            <a:off x="4366929" y="3515680"/>
            <a:ext cx="936104"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4714900" y="4906888"/>
            <a:ext cx="612626" cy="133042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7164288" y="3170312"/>
            <a:ext cx="1224136" cy="6907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a:off x="4355976" y="3429000"/>
            <a:ext cx="1296144"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6473949" y="2675874"/>
            <a:ext cx="17913" cy="988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7668344" y="3170312"/>
            <a:ext cx="720080" cy="17365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V="1">
            <a:off x="4714900" y="5877272"/>
            <a:ext cx="1225252" cy="3600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Přímá spojnice se šipkou 41"/>
          <p:cNvCxnSpPr/>
          <p:nvPr/>
        </p:nvCxnSpPr>
        <p:spPr>
          <a:xfrm flipH="1" flipV="1">
            <a:off x="7668344" y="4941168"/>
            <a:ext cx="792088" cy="86409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Přímá spojnice se šipkou 44"/>
          <p:cNvCxnSpPr/>
          <p:nvPr/>
        </p:nvCxnSpPr>
        <p:spPr>
          <a:xfrm flipH="1">
            <a:off x="7164288" y="5805264"/>
            <a:ext cx="1296146" cy="3600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Přímá spojnice se šipkou 48"/>
          <p:cNvCxnSpPr/>
          <p:nvPr/>
        </p:nvCxnSpPr>
        <p:spPr>
          <a:xfrm flipH="1" flipV="1">
            <a:off x="6491862" y="6003033"/>
            <a:ext cx="35827" cy="80070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627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858" y="2276872"/>
            <a:ext cx="2430158" cy="3954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s://eshop.jipast.cz/editor/image/eshop_products_other_pictures/14038/1372b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107391"/>
            <a:ext cx="4104456"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457200" y="1412776"/>
            <a:ext cx="8229600" cy="5328592"/>
          </a:xfrm>
        </p:spPr>
        <p:txBody>
          <a:bodyPr>
            <a:normAutofit/>
          </a:bodyPr>
          <a:lstStyle/>
          <a:p>
            <a:pPr marL="0" indent="0">
              <a:buNone/>
            </a:pPr>
            <a:r>
              <a:rPr lang="cs-CZ" b="1" dirty="0" smtClean="0"/>
              <a:t>P  </a:t>
            </a:r>
            <a:r>
              <a:rPr lang="cs-CZ" b="1" dirty="0"/>
              <a:t>190 - Klec pro hod </a:t>
            </a:r>
            <a:r>
              <a:rPr lang="cs-CZ" b="1" dirty="0" smtClean="0"/>
              <a:t>diskem</a:t>
            </a:r>
          </a:p>
          <a:p>
            <a:pPr marL="0" indent="0">
              <a:buNone/>
            </a:pPr>
            <a:endParaRPr lang="cs-CZ" b="1" dirty="0" smtClean="0"/>
          </a:p>
          <a:p>
            <a:pPr marL="0" indent="0">
              <a:buNone/>
            </a:pPr>
            <a:endParaRPr lang="cs-CZ" b="1" dirty="0"/>
          </a:p>
          <a:p>
            <a:pPr marL="0" indent="0">
              <a:buNone/>
            </a:pPr>
            <a:endParaRPr lang="cs-CZ" b="1" dirty="0" smtClean="0"/>
          </a:p>
          <a:p>
            <a:pPr marL="0" indent="0">
              <a:buNone/>
            </a:pPr>
            <a:endParaRPr lang="cs-CZ" b="1" dirty="0"/>
          </a:p>
          <a:p>
            <a:pPr marL="0" indent="0">
              <a:buNone/>
            </a:pPr>
            <a:endParaRPr lang="cs-CZ" b="1" dirty="0" smtClean="0"/>
          </a:p>
          <a:p>
            <a:pPr marL="0" indent="0">
              <a:buNone/>
            </a:pPr>
            <a:endParaRPr lang="cs-CZ" b="1" dirty="0"/>
          </a:p>
          <a:p>
            <a:pPr marL="0" indent="0">
              <a:buNone/>
            </a:pPr>
            <a:r>
              <a:rPr lang="cs-CZ" b="1" dirty="0" smtClean="0">
                <a:solidFill>
                  <a:srgbClr val="7030A0"/>
                </a:solidFill>
              </a:rPr>
              <a:t>3. Na posledních 3 m by </a:t>
            </a:r>
          </a:p>
          <a:p>
            <a:pPr marL="0" indent="0">
              <a:buNone/>
            </a:pPr>
            <a:r>
              <a:rPr lang="cs-CZ" b="1" dirty="0" smtClean="0">
                <a:solidFill>
                  <a:srgbClr val="7030A0"/>
                </a:solidFill>
              </a:rPr>
              <a:t>měla být zvýšena na 6 m</a:t>
            </a:r>
            <a:endParaRPr lang="cs-CZ" b="1" dirty="0">
              <a:solidFill>
                <a:srgbClr val="7030A0"/>
              </a:solidFill>
            </a:endParaRPr>
          </a:p>
        </p:txBody>
      </p:sp>
      <p:sp>
        <p:nvSpPr>
          <p:cNvPr id="4" name="Obousměrná vodorovná šipka 3"/>
          <p:cNvSpPr/>
          <p:nvPr/>
        </p:nvSpPr>
        <p:spPr>
          <a:xfrm rot="16200000">
            <a:off x="1656183" y="3006992"/>
            <a:ext cx="972108" cy="5400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smtClean="0"/>
              <a:t>3 m</a:t>
            </a:r>
            <a:endParaRPr lang="cs-CZ" sz="2400" b="1" dirty="0"/>
          </a:p>
        </p:txBody>
      </p:sp>
      <p:cxnSp>
        <p:nvCxnSpPr>
          <p:cNvPr id="6" name="Přímá spojnice 5"/>
          <p:cNvCxnSpPr/>
          <p:nvPr/>
        </p:nvCxnSpPr>
        <p:spPr>
          <a:xfrm flipH="1">
            <a:off x="1259632" y="2782750"/>
            <a:ext cx="1072910" cy="8217"/>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H="1">
            <a:off x="1412032" y="3763076"/>
            <a:ext cx="1072910" cy="8217"/>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
        <p:nvSpPr>
          <p:cNvPr id="12" name="Obousměrná vodorovná šipka 11"/>
          <p:cNvSpPr/>
          <p:nvPr/>
        </p:nvSpPr>
        <p:spPr>
          <a:xfrm rot="16200000">
            <a:off x="5472100" y="4257091"/>
            <a:ext cx="2196244" cy="5400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smtClean="0"/>
              <a:t>4 m</a:t>
            </a:r>
            <a:endParaRPr lang="cs-CZ" sz="2400" b="1" dirty="0"/>
          </a:p>
        </p:txBody>
      </p:sp>
      <p:sp>
        <p:nvSpPr>
          <p:cNvPr id="13" name="Obousměrná vodorovná šipka 12"/>
          <p:cNvSpPr/>
          <p:nvPr/>
        </p:nvSpPr>
        <p:spPr>
          <a:xfrm rot="16200000">
            <a:off x="6512485" y="4073339"/>
            <a:ext cx="2563747" cy="5400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smtClean="0"/>
              <a:t>6 m</a:t>
            </a:r>
            <a:endParaRPr lang="cs-CZ" sz="2400" b="1" dirty="0"/>
          </a:p>
        </p:txBody>
      </p:sp>
    </p:spTree>
    <p:extLst>
      <p:ext uri="{BB962C8B-B14F-4D97-AF65-F5344CB8AC3E}">
        <p14:creationId xmlns:p14="http://schemas.microsoft.com/office/powerpoint/2010/main" val="2501026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Změny technických pravidel atletiky  2013-2017</a:t>
            </a:r>
            <a:endParaRPr lang="cs-CZ" sz="3200" dirty="0"/>
          </a:p>
        </p:txBody>
      </p:sp>
      <p:sp>
        <p:nvSpPr>
          <p:cNvPr id="3" name="Zástupný symbol pro obsah 2"/>
          <p:cNvSpPr>
            <a:spLocks noGrp="1"/>
          </p:cNvSpPr>
          <p:nvPr>
            <p:ph idx="1"/>
          </p:nvPr>
        </p:nvSpPr>
        <p:spPr>
          <a:xfrm>
            <a:off x="457200" y="1412776"/>
            <a:ext cx="8229600" cy="3384376"/>
          </a:xfrm>
        </p:spPr>
        <p:txBody>
          <a:bodyPr>
            <a:normAutofit fontScale="92500" lnSpcReduction="10000"/>
          </a:bodyPr>
          <a:lstStyle/>
          <a:p>
            <a:pPr marL="0" indent="0">
              <a:buNone/>
            </a:pPr>
            <a:r>
              <a:rPr lang="cs-CZ" b="1" dirty="0"/>
              <a:t>Pravidlo 110 – mezinárodní činovníci</a:t>
            </a:r>
          </a:p>
          <a:p>
            <a:r>
              <a:rPr lang="cs-CZ" dirty="0" smtClean="0"/>
              <a:t>Počet </a:t>
            </a:r>
            <a:r>
              <a:rPr lang="cs-CZ" dirty="0"/>
              <a:t>činovníků pro každou funkci, jak, kdy a kým budou jmenováni musí být uvedeno v platných technických předpisech IAAF (předpisech příslušné oblastní asociace).</a:t>
            </a:r>
          </a:p>
          <a:p>
            <a:r>
              <a:rPr lang="cs-CZ" dirty="0" smtClean="0"/>
              <a:t>Pozn.1: </a:t>
            </a:r>
            <a:r>
              <a:rPr lang="cs-CZ" dirty="0"/>
              <a:t>Pro soutěže v rámci ČR je počet činovníků dán soutěžním řádem</a:t>
            </a:r>
          </a:p>
          <a:p>
            <a:endParaRPr lang="cs-CZ" dirty="0"/>
          </a:p>
        </p:txBody>
      </p:sp>
      <p:sp>
        <p:nvSpPr>
          <p:cNvPr id="4" name="Šipka dolů 3"/>
          <p:cNvSpPr/>
          <p:nvPr/>
        </p:nvSpPr>
        <p:spPr>
          <a:xfrm>
            <a:off x="3491880" y="4529859"/>
            <a:ext cx="719137"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 name="TextovéPole 4"/>
          <p:cNvSpPr txBox="1">
            <a:spLocks noChangeArrowheads="1"/>
          </p:cNvSpPr>
          <p:nvPr/>
        </p:nvSpPr>
        <p:spPr bwMode="auto">
          <a:xfrm>
            <a:off x="1259631" y="5012736"/>
            <a:ext cx="5616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000" b="1" dirty="0">
                <a:solidFill>
                  <a:srgbClr val="7030A0"/>
                </a:solidFill>
              </a:rPr>
              <a:t>Čl.9 Povinnosti pořadatele</a:t>
            </a:r>
          </a:p>
          <a:p>
            <a:pPr eaLnBrk="1" hangingPunct="1">
              <a:spcBef>
                <a:spcPct val="0"/>
              </a:spcBef>
              <a:buFontTx/>
              <a:buNone/>
            </a:pPr>
            <a:r>
              <a:rPr lang="cs-CZ" altLang="cs-CZ" sz="2000" b="1" dirty="0">
                <a:solidFill>
                  <a:srgbClr val="7030A0"/>
                </a:solidFill>
              </a:rPr>
              <a:t>b) Zajistit dostatečný počet kvalifikovaných </a:t>
            </a:r>
            <a:r>
              <a:rPr lang="cs-CZ" altLang="cs-CZ" sz="2000" b="1" dirty="0" smtClean="0">
                <a:solidFill>
                  <a:srgbClr val="7030A0"/>
                </a:solidFill>
              </a:rPr>
              <a:t>rozhodčích</a:t>
            </a:r>
          </a:p>
          <a:p>
            <a:pPr eaLnBrk="1" hangingPunct="1">
              <a:spcBef>
                <a:spcPct val="0"/>
              </a:spcBef>
              <a:buFontTx/>
              <a:buNone/>
            </a:pPr>
            <a:r>
              <a:rPr lang="cs-CZ" altLang="cs-CZ" sz="2000" b="1" dirty="0" smtClean="0">
                <a:solidFill>
                  <a:srgbClr val="7030A0"/>
                </a:solidFill>
              </a:rPr>
              <a:t>g) Zdravotní službu</a:t>
            </a:r>
            <a:endParaRPr lang="cs-CZ" altLang="cs-CZ" sz="2000" b="1" dirty="0">
              <a:solidFill>
                <a:srgbClr val="7030A0"/>
              </a:solidFill>
            </a:endParaRPr>
          </a:p>
        </p:txBody>
      </p:sp>
    </p:spTree>
    <p:extLst>
      <p:ext uri="{BB962C8B-B14F-4D97-AF65-F5344CB8AC3E}">
        <p14:creationId xmlns:p14="http://schemas.microsoft.com/office/powerpoint/2010/main" val="33725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395536" y="1600200"/>
            <a:ext cx="8568952" cy="4525963"/>
          </a:xfrm>
        </p:spPr>
        <p:txBody>
          <a:bodyPr>
            <a:normAutofit/>
          </a:bodyPr>
          <a:lstStyle/>
          <a:p>
            <a:pPr marL="0" indent="0">
              <a:buNone/>
            </a:pPr>
            <a:r>
              <a:rPr lang="cs-CZ" b="1" dirty="0" smtClean="0"/>
              <a:t>P </a:t>
            </a:r>
            <a:r>
              <a:rPr lang="cs-CZ" b="1" dirty="0"/>
              <a:t>200 – Soutěže ve vícebojích</a:t>
            </a:r>
          </a:p>
          <a:p>
            <a:pPr marL="0" indent="0">
              <a:buNone/>
            </a:pPr>
            <a:r>
              <a:rPr lang="cs-CZ" b="1" dirty="0" smtClean="0"/>
              <a:t>4. </a:t>
            </a:r>
            <a:r>
              <a:rPr lang="cs-CZ" sz="2800" dirty="0" smtClean="0"/>
              <a:t>Desetiboj žen se </a:t>
            </a:r>
            <a:r>
              <a:rPr lang="cs-CZ" sz="2800" dirty="0"/>
              <a:t>skládá z dále uvedených disciplín, které soutěžící musí absolvovat v určeném pořadí ve dvou, po sobě jdoucích </a:t>
            </a:r>
            <a:r>
              <a:rPr lang="cs-CZ" sz="2800" dirty="0" smtClean="0"/>
              <a:t>dnech </a:t>
            </a:r>
            <a:r>
              <a:rPr lang="cs-CZ" sz="2800" b="1" dirty="0" smtClean="0">
                <a:solidFill>
                  <a:srgbClr val="7030A0"/>
                </a:solidFill>
              </a:rPr>
              <a:t>v pořadí dle pravidla           P 200.2 </a:t>
            </a:r>
            <a:r>
              <a:rPr lang="cs-CZ" sz="2800" dirty="0" smtClean="0"/>
              <a:t>nebo v následujícím pořadí:</a:t>
            </a:r>
            <a:endParaRPr lang="cs-CZ" sz="2800" dirty="0"/>
          </a:p>
          <a:p>
            <a:pPr marL="0" indent="0">
              <a:buNone/>
            </a:pPr>
            <a:r>
              <a:rPr lang="cs-CZ" dirty="0"/>
              <a:t> </a:t>
            </a:r>
            <a:r>
              <a:rPr lang="cs-CZ" sz="2600" dirty="0"/>
              <a:t>1. den - 100 m, hod diskem, skok o tyči, hod oštěpem, 400 m.</a:t>
            </a:r>
          </a:p>
          <a:p>
            <a:pPr marL="0" indent="0">
              <a:buNone/>
            </a:pPr>
            <a:r>
              <a:rPr lang="cs-CZ" sz="2600" dirty="0"/>
              <a:t> 2. den – 100 m </a:t>
            </a:r>
            <a:r>
              <a:rPr lang="cs-CZ" sz="2600" dirty="0" err="1"/>
              <a:t>přek</a:t>
            </a:r>
            <a:r>
              <a:rPr lang="cs-CZ" sz="2600" dirty="0"/>
              <a:t>., skok do dálky, vrh koulí, skok do výšky, 1500 </a:t>
            </a:r>
            <a:r>
              <a:rPr lang="cs-CZ" sz="2600" dirty="0" smtClean="0"/>
              <a:t>m</a:t>
            </a:r>
          </a:p>
          <a:p>
            <a:pPr marL="0" indent="0">
              <a:buNone/>
            </a:pPr>
            <a:r>
              <a:rPr lang="cs-CZ" sz="2600" b="1" dirty="0" smtClean="0"/>
              <a:t>12. </a:t>
            </a:r>
            <a:r>
              <a:rPr lang="cs-CZ" sz="2600" b="1" dirty="0" smtClean="0">
                <a:solidFill>
                  <a:srgbClr val="7030A0"/>
                </a:solidFill>
              </a:rPr>
              <a:t>Plichta se ve vícebojích neřeší</a:t>
            </a:r>
            <a:endParaRPr lang="cs-CZ" sz="2600" b="1" dirty="0">
              <a:solidFill>
                <a:srgbClr val="7030A0"/>
              </a:solidFill>
            </a:endParaRPr>
          </a:p>
          <a:p>
            <a:pPr marL="0" indent="0">
              <a:buNone/>
            </a:pPr>
            <a:endParaRPr lang="cs-CZ" dirty="0" smtClean="0"/>
          </a:p>
          <a:p>
            <a:pPr marL="0" indent="0">
              <a:buNone/>
            </a:pPr>
            <a:endParaRPr lang="cs-CZ" dirty="0"/>
          </a:p>
        </p:txBody>
      </p:sp>
      <p:sp>
        <p:nvSpPr>
          <p:cNvPr id="4" name="Čárový popisek 2 3"/>
          <p:cNvSpPr/>
          <p:nvPr/>
        </p:nvSpPr>
        <p:spPr>
          <a:xfrm>
            <a:off x="5580112" y="1124744"/>
            <a:ext cx="3420989" cy="1054968"/>
          </a:xfrm>
          <a:prstGeom prst="borderCallout2">
            <a:avLst>
              <a:gd name="adj1" fmla="val 18750"/>
              <a:gd name="adj2" fmla="val -8333"/>
              <a:gd name="adj3" fmla="val 18750"/>
              <a:gd name="adj4" fmla="val -16667"/>
              <a:gd name="adj5" fmla="val 241177"/>
              <a:gd name="adj6" fmla="val -1160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smtClean="0"/>
              <a:t>Pořadí </a:t>
            </a:r>
            <a:r>
              <a:rPr lang="cs-CZ" sz="2800" b="1" dirty="0" err="1" smtClean="0"/>
              <a:t>disciplin</a:t>
            </a:r>
            <a:r>
              <a:rPr lang="cs-CZ" sz="2800" b="1" dirty="0" smtClean="0"/>
              <a:t> pro muže, U20 a U18</a:t>
            </a:r>
            <a:endParaRPr lang="cs-CZ" sz="2800" b="1" dirty="0"/>
          </a:p>
        </p:txBody>
      </p:sp>
    </p:spTree>
    <p:extLst>
      <p:ext uri="{BB962C8B-B14F-4D97-AF65-F5344CB8AC3E}">
        <p14:creationId xmlns:p14="http://schemas.microsoft.com/office/powerpoint/2010/main" val="250102606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457200" y="1268760"/>
            <a:ext cx="8229600" cy="5472608"/>
          </a:xfrm>
        </p:spPr>
        <p:txBody>
          <a:bodyPr>
            <a:normAutofit lnSpcReduction="10000"/>
          </a:bodyPr>
          <a:lstStyle/>
          <a:p>
            <a:pPr marL="0" indent="0">
              <a:buNone/>
            </a:pPr>
            <a:r>
              <a:rPr lang="cs-CZ" b="1" cap="all" dirty="0" smtClean="0"/>
              <a:t>P</a:t>
            </a:r>
            <a:r>
              <a:rPr lang="cs-CZ" b="1" dirty="0" smtClean="0"/>
              <a:t>230 </a:t>
            </a:r>
            <a:r>
              <a:rPr lang="cs-CZ" b="1" dirty="0"/>
              <a:t>– Závodní chůze</a:t>
            </a:r>
          </a:p>
          <a:p>
            <a:pPr marL="0" indent="0">
              <a:buNone/>
            </a:pPr>
            <a:r>
              <a:rPr lang="cs-CZ" dirty="0"/>
              <a:t>7. </a:t>
            </a:r>
            <a:r>
              <a:rPr lang="cs-CZ" dirty="0" smtClean="0"/>
              <a:t>……</a:t>
            </a:r>
            <a:r>
              <a:rPr lang="cs-CZ" sz="2400" dirty="0" smtClean="0"/>
              <a:t>se </a:t>
            </a:r>
            <a:r>
              <a:rPr lang="cs-CZ" sz="2400" dirty="0"/>
              <a:t>pro závod zřídí trestný box (Pit </a:t>
            </a:r>
            <a:r>
              <a:rPr lang="cs-CZ" sz="2400" dirty="0" err="1"/>
              <a:t>Lane</a:t>
            </a:r>
            <a:r>
              <a:rPr lang="cs-CZ" sz="2400" dirty="0"/>
              <a:t>). Závodník, který obdrží tři červené karty, se na příkaz </a:t>
            </a:r>
            <a:r>
              <a:rPr lang="cs-CZ" sz="2400" dirty="0" err="1"/>
              <a:t>vrchníka</a:t>
            </a:r>
            <a:r>
              <a:rPr lang="cs-CZ" sz="2400" dirty="0"/>
              <a:t> chůze, nebo osoby vrchníkem určené, musí do tohoto boxu dostavit a setrvat v něm po určitou dobu </a:t>
            </a:r>
            <a:r>
              <a:rPr lang="cs-CZ" sz="2400" strike="sngStrike" dirty="0"/>
              <a:t>(stanovenou rozpisem soutěže nebo organizačním výborem). </a:t>
            </a:r>
            <a:r>
              <a:rPr lang="cs-CZ" sz="2400" strike="sngStrike" dirty="0" smtClean="0"/>
              <a:t>  </a:t>
            </a:r>
          </a:p>
          <a:p>
            <a:pPr marL="0" indent="0">
              <a:buNone/>
            </a:pPr>
            <a:r>
              <a:rPr lang="cs-CZ" sz="2400" b="1" dirty="0" smtClean="0">
                <a:solidFill>
                  <a:srgbClr val="7030A0"/>
                </a:solidFill>
              </a:rPr>
              <a:t>Příslušná doba je pro délku trati :</a:t>
            </a:r>
          </a:p>
          <a:p>
            <a:pPr marL="0" indent="0">
              <a:buNone/>
            </a:pPr>
            <a:r>
              <a:rPr lang="cs-CZ" sz="2400" b="1" dirty="0" smtClean="0">
                <a:solidFill>
                  <a:srgbClr val="7030A0"/>
                </a:solidFill>
              </a:rPr>
              <a:t>do   </a:t>
            </a:r>
            <a:r>
              <a:rPr lang="en-US" sz="2400" b="1" dirty="0" smtClean="0">
                <a:solidFill>
                  <a:srgbClr val="7030A0"/>
                </a:solidFill>
              </a:rPr>
              <a:t>5km</a:t>
            </a:r>
            <a:r>
              <a:rPr lang="en-US" sz="2400" b="1" dirty="0">
                <a:solidFill>
                  <a:srgbClr val="7030A0"/>
                </a:solidFill>
              </a:rPr>
              <a:t>: 0.5 min</a:t>
            </a:r>
          </a:p>
          <a:p>
            <a:pPr marL="0" indent="0">
              <a:buNone/>
            </a:pPr>
            <a:r>
              <a:rPr lang="cs-CZ" sz="2400" b="1" dirty="0">
                <a:solidFill>
                  <a:srgbClr val="7030A0"/>
                </a:solidFill>
              </a:rPr>
              <a:t>do</a:t>
            </a:r>
            <a:r>
              <a:rPr lang="cs-CZ" sz="2400" b="1" dirty="0" smtClean="0">
                <a:solidFill>
                  <a:srgbClr val="7030A0"/>
                </a:solidFill>
              </a:rPr>
              <a:t> </a:t>
            </a:r>
            <a:r>
              <a:rPr lang="en-US" sz="2400" b="1" dirty="0" smtClean="0">
                <a:solidFill>
                  <a:srgbClr val="7030A0"/>
                </a:solidFill>
              </a:rPr>
              <a:t>10km</a:t>
            </a:r>
            <a:r>
              <a:rPr lang="en-US" sz="2400" b="1" dirty="0">
                <a:solidFill>
                  <a:srgbClr val="7030A0"/>
                </a:solidFill>
              </a:rPr>
              <a:t>: 1 min</a:t>
            </a:r>
          </a:p>
          <a:p>
            <a:pPr marL="0" indent="0">
              <a:buNone/>
            </a:pPr>
            <a:r>
              <a:rPr lang="cs-CZ" sz="2400" b="1" dirty="0">
                <a:solidFill>
                  <a:srgbClr val="7030A0"/>
                </a:solidFill>
              </a:rPr>
              <a:t>do</a:t>
            </a:r>
            <a:r>
              <a:rPr lang="cs-CZ" sz="2400" b="1" dirty="0" smtClean="0">
                <a:solidFill>
                  <a:srgbClr val="7030A0"/>
                </a:solidFill>
              </a:rPr>
              <a:t> </a:t>
            </a:r>
            <a:r>
              <a:rPr lang="en-US" sz="2400" b="1" dirty="0" smtClean="0">
                <a:solidFill>
                  <a:srgbClr val="7030A0"/>
                </a:solidFill>
              </a:rPr>
              <a:t>20km</a:t>
            </a:r>
            <a:r>
              <a:rPr lang="en-US" sz="2400" b="1" dirty="0">
                <a:solidFill>
                  <a:srgbClr val="7030A0"/>
                </a:solidFill>
              </a:rPr>
              <a:t>: 2 min</a:t>
            </a:r>
          </a:p>
          <a:p>
            <a:pPr marL="0" indent="0">
              <a:buNone/>
            </a:pPr>
            <a:r>
              <a:rPr lang="cs-CZ" sz="2400" b="1" dirty="0">
                <a:solidFill>
                  <a:srgbClr val="7030A0"/>
                </a:solidFill>
              </a:rPr>
              <a:t>do</a:t>
            </a:r>
            <a:r>
              <a:rPr lang="cs-CZ" sz="2400" b="1" dirty="0" smtClean="0">
                <a:solidFill>
                  <a:srgbClr val="7030A0"/>
                </a:solidFill>
              </a:rPr>
              <a:t> </a:t>
            </a:r>
            <a:r>
              <a:rPr lang="en-US" sz="2400" b="1" dirty="0" smtClean="0">
                <a:solidFill>
                  <a:srgbClr val="7030A0"/>
                </a:solidFill>
              </a:rPr>
              <a:t>30km</a:t>
            </a:r>
            <a:r>
              <a:rPr lang="en-US" sz="2400" b="1" dirty="0">
                <a:solidFill>
                  <a:srgbClr val="7030A0"/>
                </a:solidFill>
              </a:rPr>
              <a:t>: 3 min</a:t>
            </a:r>
          </a:p>
          <a:p>
            <a:pPr marL="0" indent="0">
              <a:buNone/>
            </a:pPr>
            <a:r>
              <a:rPr lang="cs-CZ" sz="2400" b="1" dirty="0">
                <a:solidFill>
                  <a:srgbClr val="7030A0"/>
                </a:solidFill>
              </a:rPr>
              <a:t>do</a:t>
            </a:r>
            <a:r>
              <a:rPr lang="cs-CZ" sz="2400" b="1" dirty="0" smtClean="0">
                <a:solidFill>
                  <a:srgbClr val="7030A0"/>
                </a:solidFill>
              </a:rPr>
              <a:t> </a:t>
            </a:r>
            <a:r>
              <a:rPr lang="en-US" sz="2400" b="1" dirty="0" smtClean="0">
                <a:solidFill>
                  <a:srgbClr val="7030A0"/>
                </a:solidFill>
              </a:rPr>
              <a:t>40km</a:t>
            </a:r>
            <a:r>
              <a:rPr lang="en-US" sz="2400" b="1" dirty="0">
                <a:solidFill>
                  <a:srgbClr val="7030A0"/>
                </a:solidFill>
              </a:rPr>
              <a:t>: 4 min</a:t>
            </a:r>
          </a:p>
          <a:p>
            <a:pPr marL="0" indent="0">
              <a:buNone/>
            </a:pPr>
            <a:r>
              <a:rPr lang="cs-CZ" sz="2400" b="1" dirty="0">
                <a:solidFill>
                  <a:srgbClr val="7030A0"/>
                </a:solidFill>
              </a:rPr>
              <a:t>do</a:t>
            </a:r>
            <a:r>
              <a:rPr lang="cs-CZ" sz="2400" b="1" dirty="0" smtClean="0">
                <a:solidFill>
                  <a:srgbClr val="7030A0"/>
                </a:solidFill>
              </a:rPr>
              <a:t> </a:t>
            </a:r>
            <a:r>
              <a:rPr lang="en-US" sz="2400" b="1" dirty="0" smtClean="0">
                <a:solidFill>
                  <a:srgbClr val="7030A0"/>
                </a:solidFill>
              </a:rPr>
              <a:t>50km</a:t>
            </a:r>
            <a:r>
              <a:rPr lang="en-US" sz="2400" b="1" dirty="0">
                <a:solidFill>
                  <a:srgbClr val="7030A0"/>
                </a:solidFill>
              </a:rPr>
              <a:t>: 5 min</a:t>
            </a:r>
            <a:endParaRPr lang="cs-CZ" sz="2400" b="1" dirty="0">
              <a:solidFill>
                <a:srgbClr val="7030A0"/>
              </a:solidFill>
            </a:endParaRPr>
          </a:p>
        </p:txBody>
      </p:sp>
    </p:spTree>
    <p:extLst>
      <p:ext uri="{BB962C8B-B14F-4D97-AF65-F5344CB8AC3E}">
        <p14:creationId xmlns:p14="http://schemas.microsoft.com/office/powerpoint/2010/main" val="25010260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457200" y="1268760"/>
            <a:ext cx="8229600" cy="5472608"/>
          </a:xfrm>
        </p:spPr>
        <p:txBody>
          <a:bodyPr>
            <a:normAutofit/>
          </a:bodyPr>
          <a:lstStyle/>
          <a:p>
            <a:pPr marL="0" indent="0">
              <a:buNone/>
            </a:pPr>
            <a:r>
              <a:rPr lang="cs-CZ" sz="2400" b="1" dirty="0"/>
              <a:t>230.10</a:t>
            </a:r>
            <a:r>
              <a:rPr lang="cs-CZ" sz="2400" dirty="0"/>
              <a:t> </a:t>
            </a:r>
            <a:r>
              <a:rPr lang="cs-CZ" sz="2400" b="1" dirty="0" smtClean="0"/>
              <a:t>Závodní chůze </a:t>
            </a:r>
            <a:r>
              <a:rPr lang="cs-CZ" sz="2400" dirty="0" smtClean="0"/>
              <a:t>a </a:t>
            </a:r>
            <a:r>
              <a:rPr lang="cs-CZ" sz="2400" b="1" dirty="0"/>
              <a:t>240.8</a:t>
            </a:r>
            <a:r>
              <a:rPr lang="cs-CZ" sz="2400" dirty="0"/>
              <a:t> </a:t>
            </a:r>
            <a:r>
              <a:rPr lang="cs-CZ" sz="2400" b="1" dirty="0" smtClean="0"/>
              <a:t>Běhy na silnici</a:t>
            </a:r>
          </a:p>
          <a:p>
            <a:pPr marL="0" indent="0">
              <a:buNone/>
            </a:pPr>
            <a:r>
              <a:rPr lang="cs-CZ" sz="2400" b="1" dirty="0"/>
              <a:t>h) </a:t>
            </a:r>
            <a:r>
              <a:rPr lang="cs-CZ" sz="2400" dirty="0" smtClean="0"/>
              <a:t>Závodník</a:t>
            </a:r>
            <a:r>
              <a:rPr lang="cs-CZ" sz="2400" dirty="0"/>
              <a:t>, který obdrží nebo přijme občerstvení nebo vodu mimo určenou stanici ……</a:t>
            </a:r>
            <a:r>
              <a:rPr lang="cs-CZ" sz="2400" u="sng" dirty="0"/>
              <a:t>nebo přijme občerstvení od jiného závodníka</a:t>
            </a:r>
            <a:r>
              <a:rPr lang="cs-CZ" sz="2400" dirty="0"/>
              <a:t>, bude při prvním provinění varován </a:t>
            </a:r>
            <a:r>
              <a:rPr lang="cs-CZ" sz="2400" dirty="0" smtClean="0"/>
              <a:t>……..</a:t>
            </a:r>
          </a:p>
          <a:p>
            <a:pPr marL="0" indent="0">
              <a:buNone/>
            </a:pPr>
            <a:r>
              <a:rPr lang="cs-CZ" sz="2400" b="1" dirty="0" smtClean="0">
                <a:solidFill>
                  <a:srgbClr val="7030A0"/>
                </a:solidFill>
              </a:rPr>
              <a:t>Poznámka: </a:t>
            </a:r>
          </a:p>
          <a:p>
            <a:pPr marL="0" indent="0">
              <a:buNone/>
            </a:pPr>
            <a:r>
              <a:rPr lang="cs-CZ" sz="2400" b="1" dirty="0">
                <a:solidFill>
                  <a:srgbClr val="7030A0"/>
                </a:solidFill>
              </a:rPr>
              <a:t>Z</a:t>
            </a:r>
            <a:r>
              <a:rPr lang="cs-CZ" sz="2400" b="1" dirty="0" smtClean="0">
                <a:solidFill>
                  <a:srgbClr val="7030A0"/>
                </a:solidFill>
              </a:rPr>
              <a:t>ávodník může přijmout od jiného závodníka nebo mu podat občerstvení, které nese s sebou od startu a nebo ho převezme na oficiálně určeném místě (občerstvovací stanici). Nicméně </a:t>
            </a:r>
            <a:r>
              <a:rPr lang="cs-CZ" sz="2400" b="1" u="sng" dirty="0" smtClean="0">
                <a:solidFill>
                  <a:srgbClr val="7030A0"/>
                </a:solidFill>
              </a:rPr>
              <a:t>pravidelná (kontinuální) podpora jiného atleta či více jiných atletů v takovémto případě může být posouzena jako nedovolená dopomoc</a:t>
            </a:r>
            <a:r>
              <a:rPr lang="cs-CZ" sz="2400" b="1" dirty="0" smtClean="0">
                <a:solidFill>
                  <a:srgbClr val="7030A0"/>
                </a:solidFill>
              </a:rPr>
              <a:t>  a může znamenat napomenutí nebo diskvalifikaci a vyloučení vyloučení</a:t>
            </a:r>
            <a:endParaRPr lang="cs-CZ" sz="2400" b="1" dirty="0">
              <a:solidFill>
                <a:srgbClr val="7030A0"/>
              </a:solidFill>
            </a:endParaRPr>
          </a:p>
        </p:txBody>
      </p:sp>
    </p:spTree>
    <p:extLst>
      <p:ext uri="{BB962C8B-B14F-4D97-AF65-F5344CB8AC3E}">
        <p14:creationId xmlns:p14="http://schemas.microsoft.com/office/powerpoint/2010/main" val="157452579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od 1. 11. 2017</a:t>
            </a:r>
            <a:endParaRPr lang="cs-CZ" dirty="0"/>
          </a:p>
        </p:txBody>
      </p:sp>
      <p:sp>
        <p:nvSpPr>
          <p:cNvPr id="3" name="Zástupný symbol pro obsah 2"/>
          <p:cNvSpPr>
            <a:spLocks noGrp="1"/>
          </p:cNvSpPr>
          <p:nvPr>
            <p:ph idx="1"/>
          </p:nvPr>
        </p:nvSpPr>
        <p:spPr>
          <a:xfrm>
            <a:off x="457200" y="1268760"/>
            <a:ext cx="8229600" cy="5472608"/>
          </a:xfrm>
        </p:spPr>
        <p:txBody>
          <a:bodyPr>
            <a:normAutofit/>
          </a:bodyPr>
          <a:lstStyle/>
          <a:p>
            <a:pPr marL="0" indent="0">
              <a:buNone/>
            </a:pPr>
            <a:r>
              <a:rPr lang="cs-CZ" sz="2800" b="1" dirty="0" smtClean="0"/>
              <a:t>P 240 Běhy na silnici</a:t>
            </a:r>
          </a:p>
          <a:p>
            <a:pPr marL="0" indent="0">
              <a:buNone/>
            </a:pPr>
            <a:r>
              <a:rPr lang="cs-CZ" sz="2800" b="1" dirty="0" smtClean="0">
                <a:solidFill>
                  <a:srgbClr val="7030A0"/>
                </a:solidFill>
              </a:rPr>
              <a:t>11. </a:t>
            </a:r>
            <a:r>
              <a:rPr lang="cs-CZ" sz="2800" b="1" dirty="0">
                <a:solidFill>
                  <a:srgbClr val="7030A0"/>
                </a:solidFill>
              </a:rPr>
              <a:t>Úsekoví rozhodčí při silničních závodech mají být rozmístěni v pravidelných intervalech a na klíčových místech. Ostatní se pohybují kolem trati</a:t>
            </a:r>
          </a:p>
          <a:p>
            <a:pPr marL="0" indent="0">
              <a:buNone/>
            </a:pPr>
            <a:endParaRPr lang="cs-CZ" sz="2800" b="1" dirty="0"/>
          </a:p>
        </p:txBody>
      </p:sp>
    </p:spTree>
    <p:extLst>
      <p:ext uri="{BB962C8B-B14F-4D97-AF65-F5344CB8AC3E}">
        <p14:creationId xmlns:p14="http://schemas.microsoft.com/office/powerpoint/2010/main" val="157452579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None/>
            </a:pPr>
            <a:r>
              <a:rPr lang="cs-CZ" sz="4400" dirty="0" smtClean="0"/>
              <a:t>PRAVIDLA </a:t>
            </a:r>
          </a:p>
          <a:p>
            <a:pPr marL="0" indent="0" algn="ctr">
              <a:buNone/>
            </a:pPr>
            <a:r>
              <a:rPr lang="cs-CZ" sz="4400" dirty="0" smtClean="0"/>
              <a:t>CHYBY   /  NEJASNOSTI</a:t>
            </a:r>
            <a:endParaRPr lang="cs-CZ" sz="4400" dirty="0"/>
          </a:p>
        </p:txBody>
      </p:sp>
    </p:spTree>
    <p:extLst>
      <p:ext uri="{BB962C8B-B14F-4D97-AF65-F5344CB8AC3E}">
        <p14:creationId xmlns:p14="http://schemas.microsoft.com/office/powerpoint/2010/main" val="36603036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68313" y="14288"/>
            <a:ext cx="8229600" cy="1143000"/>
          </a:xfrm>
        </p:spPr>
        <p:txBody>
          <a:bodyPr/>
          <a:lstStyle/>
          <a:p>
            <a:pPr eaLnBrk="1" hangingPunct="1"/>
            <a:r>
              <a:rPr lang="cs-CZ" altLang="cs-CZ" sz="3200" b="1" dirty="0" smtClean="0"/>
              <a:t>Nedostatky v rozhodování 2014-5</a:t>
            </a:r>
          </a:p>
        </p:txBody>
      </p:sp>
      <p:sp>
        <p:nvSpPr>
          <p:cNvPr id="90115" name="Rectangle 3"/>
          <p:cNvSpPr>
            <a:spLocks noGrp="1" noChangeArrowheads="1"/>
          </p:cNvSpPr>
          <p:nvPr>
            <p:ph type="body" idx="1"/>
          </p:nvPr>
        </p:nvSpPr>
        <p:spPr>
          <a:xfrm>
            <a:off x="359569" y="836712"/>
            <a:ext cx="8424862" cy="5824537"/>
          </a:xfrm>
        </p:spPr>
        <p:txBody>
          <a:bodyPr>
            <a:normAutofit/>
          </a:bodyPr>
          <a:lstStyle/>
          <a:p>
            <a:pPr marL="0" indent="0">
              <a:buFontTx/>
              <a:buNone/>
              <a:defRPr/>
            </a:pPr>
            <a:r>
              <a:rPr lang="cs-CZ" sz="2400" b="1" dirty="0" smtClean="0"/>
              <a:t>Obecně</a:t>
            </a:r>
          </a:p>
          <a:p>
            <a:pPr>
              <a:defRPr/>
            </a:pPr>
            <a:r>
              <a:rPr lang="cs-CZ" sz="2400" dirty="0" smtClean="0"/>
              <a:t>zapínání </a:t>
            </a:r>
            <a:r>
              <a:rPr lang="cs-CZ" sz="2400" dirty="0"/>
              <a:t>časomíry pro měření časového limitu nebylo prováděno ve správný </a:t>
            </a:r>
            <a:r>
              <a:rPr lang="cs-CZ" sz="2400" dirty="0" smtClean="0"/>
              <a:t>okamžik</a:t>
            </a:r>
          </a:p>
          <a:p>
            <a:pPr>
              <a:defRPr/>
            </a:pPr>
            <a:r>
              <a:rPr lang="cs-CZ" sz="2400" dirty="0" smtClean="0"/>
              <a:t>předčasné </a:t>
            </a:r>
            <a:r>
              <a:rPr lang="cs-CZ" sz="2400" dirty="0"/>
              <a:t>signalizování zdařenosti </a:t>
            </a:r>
            <a:r>
              <a:rPr lang="cs-CZ" sz="2400" dirty="0" smtClean="0"/>
              <a:t>pokusu</a:t>
            </a:r>
          </a:p>
          <a:p>
            <a:pPr>
              <a:defRPr/>
            </a:pPr>
            <a:r>
              <a:rPr lang="cs-CZ" sz="2400" dirty="0"/>
              <a:t>nepodařilo ve </a:t>
            </a:r>
            <a:r>
              <a:rPr lang="cs-CZ" sz="2400" dirty="0" err="1"/>
              <a:t>svolavatelně</a:t>
            </a:r>
            <a:r>
              <a:rPr lang="cs-CZ" sz="2400" dirty="0"/>
              <a:t> zabránit tomu, že si závodníci na plochu pronesli mobily, </a:t>
            </a:r>
            <a:r>
              <a:rPr lang="cs-CZ" sz="2400" dirty="0" smtClean="0"/>
              <a:t>sluchátka</a:t>
            </a:r>
          </a:p>
          <a:p>
            <a:pPr>
              <a:defRPr/>
            </a:pPr>
            <a:r>
              <a:rPr lang="cs-CZ" sz="2400" dirty="0" smtClean="0"/>
              <a:t>špatné </a:t>
            </a:r>
            <a:r>
              <a:rPr lang="cs-CZ" sz="2400" dirty="0"/>
              <a:t>určení </a:t>
            </a:r>
            <a:r>
              <a:rPr lang="cs-CZ" sz="2400" dirty="0" smtClean="0"/>
              <a:t>pořadí</a:t>
            </a:r>
          </a:p>
          <a:p>
            <a:pPr>
              <a:defRPr/>
            </a:pPr>
            <a:r>
              <a:rPr lang="cs-CZ" sz="2400" dirty="0"/>
              <a:t>neřízené </a:t>
            </a:r>
            <a:r>
              <a:rPr lang="cs-CZ" sz="2400" dirty="0" smtClean="0"/>
              <a:t>rozcvičování v sektoru </a:t>
            </a:r>
            <a:r>
              <a:rPr lang="cs-CZ" sz="2400" dirty="0"/>
              <a:t>před </a:t>
            </a:r>
            <a:r>
              <a:rPr lang="cs-CZ" sz="2400" dirty="0" smtClean="0"/>
              <a:t>soutěžemi v poli</a:t>
            </a:r>
          </a:p>
          <a:p>
            <a:pPr>
              <a:defRPr/>
            </a:pPr>
            <a:r>
              <a:rPr lang="cs-CZ" sz="2400" dirty="0"/>
              <a:t>neměřeny časové </a:t>
            </a:r>
            <a:r>
              <a:rPr lang="cs-CZ" sz="2400" dirty="0" smtClean="0"/>
              <a:t>limity pro provedení pokusu</a:t>
            </a:r>
            <a:endParaRPr lang="cs-CZ" sz="2400" dirty="0"/>
          </a:p>
          <a:p>
            <a:pPr>
              <a:defRPr/>
            </a:pPr>
            <a:r>
              <a:rPr lang="cs-CZ" sz="2400" dirty="0"/>
              <a:t>jako rozběhové značky tolerovány </a:t>
            </a:r>
            <a:r>
              <a:rPr lang="cs-CZ" sz="2400" dirty="0" smtClean="0"/>
              <a:t>boty</a:t>
            </a:r>
          </a:p>
          <a:p>
            <a:pPr>
              <a:defRPr/>
            </a:pPr>
            <a:r>
              <a:rPr lang="cs-CZ" sz="2400" dirty="0"/>
              <a:t>problémy řešení plichty v technických disciplínách </a:t>
            </a:r>
            <a:endParaRPr lang="cs-CZ" sz="2400" dirty="0" smtClean="0"/>
          </a:p>
          <a:p>
            <a:pPr>
              <a:defRPr/>
            </a:pPr>
            <a:r>
              <a:rPr lang="cs-CZ" sz="2400" dirty="0" smtClean="0"/>
              <a:t>Málo, nebo žádní úsekoví rozhodčí</a:t>
            </a:r>
          </a:p>
          <a:p>
            <a:pPr>
              <a:defRPr/>
            </a:pPr>
            <a:r>
              <a:rPr lang="cs-CZ" sz="2400" dirty="0" smtClean="0"/>
              <a:t>Nenahlášeno sražení překážky </a:t>
            </a:r>
            <a:r>
              <a:rPr lang="cs-CZ" sz="2400" dirty="0" err="1" smtClean="0"/>
              <a:t>vrchníkovi</a:t>
            </a:r>
            <a:r>
              <a:rPr lang="cs-CZ" sz="2400" dirty="0" smtClean="0"/>
              <a:t> běhů a kameře</a:t>
            </a:r>
          </a:p>
        </p:txBody>
      </p:sp>
    </p:spTree>
    <p:extLst>
      <p:ext uri="{BB962C8B-B14F-4D97-AF65-F5344CB8AC3E}">
        <p14:creationId xmlns:p14="http://schemas.microsoft.com/office/powerpoint/2010/main" val="2974292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1000"/>
                                        <p:tgtEl>
                                          <p:spTgt spid="90115">
                                            <p:txEl>
                                              <p:pRg st="0" end="0"/>
                                            </p:txEl>
                                          </p:spTgt>
                                        </p:tgtEl>
                                      </p:cBhvr>
                                    </p:animEffect>
                                    <p:anim calcmode="lin" valueType="num">
                                      <p:cBhvr>
                                        <p:cTn id="8" dur="1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0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115">
                                            <p:txEl>
                                              <p:pRg st="1" end="1"/>
                                            </p:txEl>
                                          </p:spTgt>
                                        </p:tgtEl>
                                        <p:attrNameLst>
                                          <p:attrName>style.visibility</p:attrName>
                                        </p:attrNameLst>
                                      </p:cBhvr>
                                      <p:to>
                                        <p:strVal val="visible"/>
                                      </p:to>
                                    </p:set>
                                    <p:animEffect transition="in" filter="fade">
                                      <p:cBhvr>
                                        <p:cTn id="14" dur="1000"/>
                                        <p:tgtEl>
                                          <p:spTgt spid="90115">
                                            <p:txEl>
                                              <p:pRg st="1" end="1"/>
                                            </p:txEl>
                                          </p:spTgt>
                                        </p:tgtEl>
                                      </p:cBhvr>
                                    </p:animEffect>
                                    <p:anim calcmode="lin" valueType="num">
                                      <p:cBhvr>
                                        <p:cTn id="15" dur="10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0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0115">
                                            <p:txEl>
                                              <p:pRg st="2" end="2"/>
                                            </p:txEl>
                                          </p:spTgt>
                                        </p:tgtEl>
                                        <p:attrNameLst>
                                          <p:attrName>style.visibility</p:attrName>
                                        </p:attrNameLst>
                                      </p:cBhvr>
                                      <p:to>
                                        <p:strVal val="visible"/>
                                      </p:to>
                                    </p:set>
                                    <p:animEffect transition="in" filter="fade">
                                      <p:cBhvr>
                                        <p:cTn id="21" dur="1000"/>
                                        <p:tgtEl>
                                          <p:spTgt spid="90115">
                                            <p:txEl>
                                              <p:pRg st="2" end="2"/>
                                            </p:txEl>
                                          </p:spTgt>
                                        </p:tgtEl>
                                      </p:cBhvr>
                                    </p:animEffect>
                                    <p:anim calcmode="lin" valueType="num">
                                      <p:cBhvr>
                                        <p:cTn id="22" dur="10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0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0115">
                                            <p:txEl>
                                              <p:pRg st="3" end="3"/>
                                            </p:txEl>
                                          </p:spTgt>
                                        </p:tgtEl>
                                        <p:attrNameLst>
                                          <p:attrName>style.visibility</p:attrName>
                                        </p:attrNameLst>
                                      </p:cBhvr>
                                      <p:to>
                                        <p:strVal val="visible"/>
                                      </p:to>
                                    </p:set>
                                    <p:animEffect transition="in" filter="fade">
                                      <p:cBhvr>
                                        <p:cTn id="28" dur="1000"/>
                                        <p:tgtEl>
                                          <p:spTgt spid="90115">
                                            <p:txEl>
                                              <p:pRg st="3" end="3"/>
                                            </p:txEl>
                                          </p:spTgt>
                                        </p:tgtEl>
                                      </p:cBhvr>
                                    </p:animEffect>
                                    <p:anim calcmode="lin" valueType="num">
                                      <p:cBhvr>
                                        <p:cTn id="29" dur="10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01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0115">
                                            <p:txEl>
                                              <p:pRg st="4" end="4"/>
                                            </p:txEl>
                                          </p:spTgt>
                                        </p:tgtEl>
                                        <p:attrNameLst>
                                          <p:attrName>style.visibility</p:attrName>
                                        </p:attrNameLst>
                                      </p:cBhvr>
                                      <p:to>
                                        <p:strVal val="visible"/>
                                      </p:to>
                                    </p:set>
                                    <p:animEffect transition="in" filter="fade">
                                      <p:cBhvr>
                                        <p:cTn id="35" dur="1000"/>
                                        <p:tgtEl>
                                          <p:spTgt spid="90115">
                                            <p:txEl>
                                              <p:pRg st="4" end="4"/>
                                            </p:txEl>
                                          </p:spTgt>
                                        </p:tgtEl>
                                      </p:cBhvr>
                                    </p:animEffect>
                                    <p:anim calcmode="lin" valueType="num">
                                      <p:cBhvr>
                                        <p:cTn id="36" dur="10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0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0115">
                                            <p:txEl>
                                              <p:pRg st="5" end="5"/>
                                            </p:txEl>
                                          </p:spTgt>
                                        </p:tgtEl>
                                        <p:attrNameLst>
                                          <p:attrName>style.visibility</p:attrName>
                                        </p:attrNameLst>
                                      </p:cBhvr>
                                      <p:to>
                                        <p:strVal val="visible"/>
                                      </p:to>
                                    </p:set>
                                    <p:animEffect transition="in" filter="fade">
                                      <p:cBhvr>
                                        <p:cTn id="42" dur="1000"/>
                                        <p:tgtEl>
                                          <p:spTgt spid="90115">
                                            <p:txEl>
                                              <p:pRg st="5" end="5"/>
                                            </p:txEl>
                                          </p:spTgt>
                                        </p:tgtEl>
                                      </p:cBhvr>
                                    </p:animEffect>
                                    <p:anim calcmode="lin" valueType="num">
                                      <p:cBhvr>
                                        <p:cTn id="43" dur="10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01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0115">
                                            <p:txEl>
                                              <p:pRg st="6" end="6"/>
                                            </p:txEl>
                                          </p:spTgt>
                                        </p:tgtEl>
                                        <p:attrNameLst>
                                          <p:attrName>style.visibility</p:attrName>
                                        </p:attrNameLst>
                                      </p:cBhvr>
                                      <p:to>
                                        <p:strVal val="visible"/>
                                      </p:to>
                                    </p:set>
                                    <p:animEffect transition="in" filter="fade">
                                      <p:cBhvr>
                                        <p:cTn id="49" dur="1000"/>
                                        <p:tgtEl>
                                          <p:spTgt spid="90115">
                                            <p:txEl>
                                              <p:pRg st="6" end="6"/>
                                            </p:txEl>
                                          </p:spTgt>
                                        </p:tgtEl>
                                      </p:cBhvr>
                                    </p:animEffect>
                                    <p:anim calcmode="lin" valueType="num">
                                      <p:cBhvr>
                                        <p:cTn id="50" dur="10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01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0115">
                                            <p:txEl>
                                              <p:pRg st="7" end="7"/>
                                            </p:txEl>
                                          </p:spTgt>
                                        </p:tgtEl>
                                        <p:attrNameLst>
                                          <p:attrName>style.visibility</p:attrName>
                                        </p:attrNameLst>
                                      </p:cBhvr>
                                      <p:to>
                                        <p:strVal val="visible"/>
                                      </p:to>
                                    </p:set>
                                    <p:animEffect transition="in" filter="fade">
                                      <p:cBhvr>
                                        <p:cTn id="56" dur="1000"/>
                                        <p:tgtEl>
                                          <p:spTgt spid="90115">
                                            <p:txEl>
                                              <p:pRg st="7" end="7"/>
                                            </p:txEl>
                                          </p:spTgt>
                                        </p:tgtEl>
                                      </p:cBhvr>
                                    </p:animEffect>
                                    <p:anim calcmode="lin" valueType="num">
                                      <p:cBhvr>
                                        <p:cTn id="57" dur="1000" fill="hold"/>
                                        <p:tgtEl>
                                          <p:spTgt spid="901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01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0115">
                                            <p:txEl>
                                              <p:pRg st="8" end="8"/>
                                            </p:txEl>
                                          </p:spTgt>
                                        </p:tgtEl>
                                        <p:attrNameLst>
                                          <p:attrName>style.visibility</p:attrName>
                                        </p:attrNameLst>
                                      </p:cBhvr>
                                      <p:to>
                                        <p:strVal val="visible"/>
                                      </p:to>
                                    </p:set>
                                    <p:animEffect transition="in" filter="fade">
                                      <p:cBhvr>
                                        <p:cTn id="63" dur="1000"/>
                                        <p:tgtEl>
                                          <p:spTgt spid="90115">
                                            <p:txEl>
                                              <p:pRg st="8" end="8"/>
                                            </p:txEl>
                                          </p:spTgt>
                                        </p:tgtEl>
                                      </p:cBhvr>
                                    </p:animEffect>
                                    <p:anim calcmode="lin" valueType="num">
                                      <p:cBhvr>
                                        <p:cTn id="64" dur="1000" fill="hold"/>
                                        <p:tgtEl>
                                          <p:spTgt spid="9011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9011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0115">
                                            <p:txEl>
                                              <p:pRg st="9" end="9"/>
                                            </p:txEl>
                                          </p:spTgt>
                                        </p:tgtEl>
                                        <p:attrNameLst>
                                          <p:attrName>style.visibility</p:attrName>
                                        </p:attrNameLst>
                                      </p:cBhvr>
                                      <p:to>
                                        <p:strVal val="visible"/>
                                      </p:to>
                                    </p:set>
                                    <p:animEffect transition="in" filter="fade">
                                      <p:cBhvr>
                                        <p:cTn id="70" dur="1000"/>
                                        <p:tgtEl>
                                          <p:spTgt spid="90115">
                                            <p:txEl>
                                              <p:pRg st="9" end="9"/>
                                            </p:txEl>
                                          </p:spTgt>
                                        </p:tgtEl>
                                      </p:cBhvr>
                                    </p:animEffect>
                                    <p:anim calcmode="lin" valueType="num">
                                      <p:cBhvr>
                                        <p:cTn id="71" dur="1000" fill="hold"/>
                                        <p:tgtEl>
                                          <p:spTgt spid="9011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9011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0115">
                                            <p:txEl>
                                              <p:pRg st="10" end="10"/>
                                            </p:txEl>
                                          </p:spTgt>
                                        </p:tgtEl>
                                        <p:attrNameLst>
                                          <p:attrName>style.visibility</p:attrName>
                                        </p:attrNameLst>
                                      </p:cBhvr>
                                      <p:to>
                                        <p:strVal val="visible"/>
                                      </p:to>
                                    </p:set>
                                    <p:animEffect transition="in" filter="fade">
                                      <p:cBhvr>
                                        <p:cTn id="77" dur="1000"/>
                                        <p:tgtEl>
                                          <p:spTgt spid="90115">
                                            <p:txEl>
                                              <p:pRg st="10" end="10"/>
                                            </p:txEl>
                                          </p:spTgt>
                                        </p:tgtEl>
                                      </p:cBhvr>
                                    </p:animEffect>
                                    <p:anim calcmode="lin" valueType="num">
                                      <p:cBhvr>
                                        <p:cTn id="78" dur="1000" fill="hold"/>
                                        <p:tgtEl>
                                          <p:spTgt spid="9011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9011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68313" y="14288"/>
            <a:ext cx="8229600" cy="1143000"/>
          </a:xfrm>
        </p:spPr>
        <p:txBody>
          <a:bodyPr/>
          <a:lstStyle/>
          <a:p>
            <a:pPr eaLnBrk="1" hangingPunct="1"/>
            <a:r>
              <a:rPr lang="cs-CZ" altLang="cs-CZ" sz="3200" b="1" dirty="0" smtClean="0"/>
              <a:t>Nedostatky v rozhodování 2014-5</a:t>
            </a:r>
          </a:p>
        </p:txBody>
      </p:sp>
      <p:sp>
        <p:nvSpPr>
          <p:cNvPr id="90115" name="Rectangle 3"/>
          <p:cNvSpPr>
            <a:spLocks noGrp="1" noChangeArrowheads="1"/>
          </p:cNvSpPr>
          <p:nvPr>
            <p:ph type="body" idx="1"/>
          </p:nvPr>
        </p:nvSpPr>
        <p:spPr>
          <a:xfrm>
            <a:off x="467544" y="1052737"/>
            <a:ext cx="2376264" cy="504055"/>
          </a:xfrm>
        </p:spPr>
        <p:txBody>
          <a:bodyPr>
            <a:noAutofit/>
          </a:bodyPr>
          <a:lstStyle/>
          <a:p>
            <a:pPr marL="0" indent="0">
              <a:buFontTx/>
              <a:buNone/>
              <a:defRPr/>
            </a:pPr>
            <a:r>
              <a:rPr lang="cs-CZ" sz="2400" b="1" dirty="0" smtClean="0"/>
              <a:t>Příklady  - tyčka</a:t>
            </a:r>
          </a:p>
          <a:p>
            <a:pPr marL="0" indent="0">
              <a:buFontTx/>
              <a:buNone/>
              <a:defRPr/>
            </a:pPr>
            <a:endParaRPr lang="cs-CZ" sz="2400" b="1" dirty="0" smtClean="0"/>
          </a:p>
          <a:p>
            <a:pPr marL="0" indent="0" eaLnBrk="1" hangingPunct="1">
              <a:buNone/>
              <a:defRPr/>
            </a:pPr>
            <a:r>
              <a:rPr lang="cs-CZ" sz="2400" dirty="0" smtClean="0"/>
              <a:t>                                                               </a:t>
            </a:r>
          </a:p>
        </p:txBody>
      </p:sp>
      <p:pic>
        <p:nvPicPr>
          <p:cNvPr id="1027" name="Picture 3" descr="D:\FOTO\OSTATNÍ\MČR_12_13_7.2014\WP_20140712_01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2300874"/>
            <a:ext cx="3154960" cy="42066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539552" y="1554733"/>
            <a:ext cx="3168352" cy="7440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cs-CZ" sz="2400" b="1" dirty="0" smtClean="0"/>
              <a:t>Uložení laťky na držák v rozporu s pravidly </a:t>
            </a:r>
          </a:p>
          <a:p>
            <a:pPr marL="0" indent="0">
              <a:buFontTx/>
              <a:buNone/>
              <a:defRPr/>
            </a:pPr>
            <a:endParaRPr lang="cs-CZ" sz="2400" b="1" dirty="0" smtClean="0"/>
          </a:p>
          <a:p>
            <a:pPr marL="0" indent="0">
              <a:buFont typeface="Arial" panose="020B0604020202020204" pitchFamily="34" charset="0"/>
              <a:buNone/>
              <a:defRPr/>
            </a:pPr>
            <a:r>
              <a:rPr lang="cs-CZ" sz="2400" dirty="0" smtClean="0"/>
              <a:t>                                                               </a:t>
            </a:r>
          </a:p>
        </p:txBody>
      </p:sp>
      <p:sp>
        <p:nvSpPr>
          <p:cNvPr id="9" name="Rectangle 3"/>
          <p:cNvSpPr txBox="1">
            <a:spLocks noChangeArrowheads="1"/>
          </p:cNvSpPr>
          <p:nvPr/>
        </p:nvSpPr>
        <p:spPr>
          <a:xfrm>
            <a:off x="4194377" y="1524451"/>
            <a:ext cx="3168352" cy="7440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cs-CZ" sz="2400" b="1" dirty="0" smtClean="0"/>
              <a:t>Chybí čára svislé roviny stojanů</a:t>
            </a:r>
          </a:p>
          <a:p>
            <a:pPr marL="0" indent="0">
              <a:buFontTx/>
              <a:buNone/>
              <a:defRPr/>
            </a:pPr>
            <a:endParaRPr lang="cs-CZ" sz="2400" b="1" dirty="0" smtClean="0"/>
          </a:p>
          <a:p>
            <a:pPr marL="0" indent="0">
              <a:buFont typeface="Arial" panose="020B0604020202020204" pitchFamily="34" charset="0"/>
              <a:buNone/>
              <a:defRPr/>
            </a:pPr>
            <a:r>
              <a:rPr lang="cs-CZ" sz="2400" dirty="0" smtClean="0"/>
              <a:t>                                                               </a:t>
            </a:r>
          </a:p>
        </p:txBody>
      </p:sp>
      <p:pic>
        <p:nvPicPr>
          <p:cNvPr id="1030" name="Picture 6" descr="D:\FOTO\OSTATNÍ\MČR_12_13_7.2014\WP_20140712_0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5976" y="2300874"/>
            <a:ext cx="4104456" cy="30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5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1000"/>
                                        <p:tgtEl>
                                          <p:spTgt spid="90115">
                                            <p:txEl>
                                              <p:pRg st="0" end="0"/>
                                            </p:txEl>
                                          </p:spTgt>
                                        </p:tgtEl>
                                      </p:cBhvr>
                                    </p:animEffect>
                                    <p:anim calcmode="lin" valueType="num">
                                      <p:cBhvr>
                                        <p:cTn id="8" dur="1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0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115">
                                            <p:txEl>
                                              <p:pRg st="2" end="2"/>
                                            </p:txEl>
                                          </p:spTgt>
                                        </p:tgtEl>
                                        <p:attrNameLst>
                                          <p:attrName>style.visibility</p:attrName>
                                        </p:attrNameLst>
                                      </p:cBhvr>
                                      <p:to>
                                        <p:strVal val="visible"/>
                                      </p:to>
                                    </p:set>
                                    <p:animEffect transition="in" filter="fade">
                                      <p:cBhvr>
                                        <p:cTn id="14" dur="1000"/>
                                        <p:tgtEl>
                                          <p:spTgt spid="90115">
                                            <p:txEl>
                                              <p:pRg st="2" end="2"/>
                                            </p:txEl>
                                          </p:spTgt>
                                        </p:tgtEl>
                                      </p:cBhvr>
                                    </p:animEffect>
                                    <p:anim calcmode="lin" valueType="num">
                                      <p:cBhvr>
                                        <p:cTn id="15" dur="10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0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1000"/>
                                        <p:tgtEl>
                                          <p:spTgt spid="9">
                                            <p:txEl>
                                              <p:pRg st="2" end="2"/>
                                            </p:txEl>
                                          </p:spTgt>
                                        </p:tgtEl>
                                      </p:cBhvr>
                                    </p:animEffect>
                                    <p:anim calcmode="lin" valueType="num">
                                      <p:cBhvr>
                                        <p:cTn id="4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7" grpId="0" build="p"/>
      <p:bldP spid="9"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Nedostatky v rozhodování 2014-5</a:t>
            </a:r>
            <a:endParaRPr lang="cs-CZ" sz="3200" dirty="0"/>
          </a:p>
        </p:txBody>
      </p:sp>
      <p:sp>
        <p:nvSpPr>
          <p:cNvPr id="4" name="Rectangle 3"/>
          <p:cNvSpPr txBox="1">
            <a:spLocks noChangeArrowheads="1"/>
          </p:cNvSpPr>
          <p:nvPr/>
        </p:nvSpPr>
        <p:spPr>
          <a:xfrm>
            <a:off x="488138" y="1303689"/>
            <a:ext cx="2376264"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cs-CZ" sz="2400" b="1" dirty="0" smtClean="0"/>
              <a:t>Příklady  - tyčka</a:t>
            </a:r>
          </a:p>
          <a:p>
            <a:pPr marL="0" indent="0">
              <a:buFontTx/>
              <a:buNone/>
              <a:defRPr/>
            </a:pPr>
            <a:endParaRPr lang="cs-CZ" sz="2400" b="1" dirty="0" smtClean="0"/>
          </a:p>
          <a:p>
            <a:pPr marL="0" indent="0">
              <a:buFont typeface="Arial" panose="020B0604020202020204" pitchFamily="34" charset="0"/>
              <a:buNone/>
              <a:defRPr/>
            </a:pPr>
            <a:r>
              <a:rPr lang="cs-CZ" sz="2400" dirty="0" smtClean="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4232" y="2636912"/>
            <a:ext cx="2376264" cy="352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488138" y="1707298"/>
            <a:ext cx="3168352" cy="7440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cs-CZ" sz="2400" b="1" dirty="0" smtClean="0"/>
              <a:t>Nepovolené rozběhové značky</a:t>
            </a:r>
          </a:p>
          <a:p>
            <a:pPr marL="0" indent="0">
              <a:buFontTx/>
              <a:buNone/>
              <a:defRPr/>
            </a:pPr>
            <a:endParaRPr lang="cs-CZ" sz="2400" b="1" dirty="0" smtClean="0"/>
          </a:p>
          <a:p>
            <a:pPr marL="0" indent="0">
              <a:buFont typeface="Arial" panose="020B0604020202020204" pitchFamily="34" charset="0"/>
              <a:buNone/>
              <a:defRPr/>
            </a:pPr>
            <a:r>
              <a:rPr lang="cs-CZ" sz="2400" dirty="0" smtClean="0"/>
              <a:t>                                                               </a:t>
            </a:r>
          </a:p>
        </p:txBody>
      </p:sp>
      <p:sp>
        <p:nvSpPr>
          <p:cNvPr id="7" name="Rectangle 3"/>
          <p:cNvSpPr txBox="1">
            <a:spLocks noChangeArrowheads="1"/>
          </p:cNvSpPr>
          <p:nvPr/>
        </p:nvSpPr>
        <p:spPr>
          <a:xfrm>
            <a:off x="4211960" y="1555716"/>
            <a:ext cx="3168352" cy="7440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cs-CZ" sz="2400" b="1" dirty="0" smtClean="0"/>
              <a:t>Trenéři v sektoru při soutěži</a:t>
            </a:r>
          </a:p>
          <a:p>
            <a:pPr marL="0" indent="0">
              <a:buFontTx/>
              <a:buNone/>
              <a:defRPr/>
            </a:pPr>
            <a:endParaRPr lang="cs-CZ" sz="2400" b="1" dirty="0" smtClean="0"/>
          </a:p>
          <a:p>
            <a:pPr marL="0" indent="0">
              <a:buFont typeface="Arial" panose="020B0604020202020204" pitchFamily="34" charset="0"/>
              <a:buNone/>
              <a:defRPr/>
            </a:pPr>
            <a:r>
              <a:rPr lang="cs-CZ" sz="2400" dirty="0" smtClean="0"/>
              <a:t>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399078085"/>
              </p:ext>
            </p:extLst>
          </p:nvPr>
        </p:nvGraphicFramePr>
        <p:xfrm>
          <a:off x="3806232" y="2648449"/>
          <a:ext cx="1746870" cy="2819947"/>
        </p:xfrm>
        <a:graphic>
          <a:graphicData uri="http://schemas.openxmlformats.org/presentationml/2006/ole">
            <mc:AlternateContent xmlns:mc="http://schemas.openxmlformats.org/markup-compatibility/2006">
              <mc:Choice xmlns:v="urn:schemas-microsoft-com:vml" Requires="v">
                <p:oleObj spid="_x0000_s3166" name="Rastrový obrázek" r:id="rId4" imgW="2447925" imgH="3962400" progId="Paint.Picture">
                  <p:embed/>
                </p:oleObj>
              </mc:Choice>
              <mc:Fallback>
                <p:oleObj name="Rastrový obrázek" r:id="rId4" imgW="2447925" imgH="3962400"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232" y="2648449"/>
                        <a:ext cx="1746870" cy="2819947"/>
                      </a:xfrm>
                      <a:prstGeom prst="rect">
                        <a:avLst/>
                      </a:prstGeom>
                      <a:noFill/>
                    </p:spPr>
                  </p:pic>
                </p:oleObj>
              </mc:Fallback>
            </mc:AlternateContent>
          </a:graphicData>
        </a:graphic>
      </p:graphicFrame>
      <p:pic>
        <p:nvPicPr>
          <p:cNvPr id="3077" name="Obrázek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00741" y="2636912"/>
            <a:ext cx="2859088"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8761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68313" y="14288"/>
            <a:ext cx="8229600" cy="1143000"/>
          </a:xfrm>
        </p:spPr>
        <p:txBody>
          <a:bodyPr/>
          <a:lstStyle/>
          <a:p>
            <a:pPr eaLnBrk="1" hangingPunct="1"/>
            <a:r>
              <a:rPr lang="cs-CZ" altLang="cs-CZ" sz="3200" b="1" dirty="0" smtClean="0"/>
              <a:t>Nedostatky v rozhodování 2014-5</a:t>
            </a:r>
          </a:p>
        </p:txBody>
      </p:sp>
      <p:sp>
        <p:nvSpPr>
          <p:cNvPr id="90115" name="Rectangle 3"/>
          <p:cNvSpPr>
            <a:spLocks noGrp="1" noChangeArrowheads="1"/>
          </p:cNvSpPr>
          <p:nvPr>
            <p:ph type="body" idx="1"/>
          </p:nvPr>
        </p:nvSpPr>
        <p:spPr>
          <a:xfrm>
            <a:off x="347122" y="1811604"/>
            <a:ext cx="4716487" cy="856828"/>
          </a:xfrm>
        </p:spPr>
        <p:txBody>
          <a:bodyPr>
            <a:normAutofit lnSpcReduction="10000"/>
          </a:bodyPr>
          <a:lstStyle/>
          <a:p>
            <a:pPr marL="0" indent="0" eaLnBrk="1" hangingPunct="1">
              <a:buNone/>
              <a:defRPr/>
            </a:pPr>
            <a:r>
              <a:rPr lang="cs-CZ" sz="2400" b="1" dirty="0" smtClean="0"/>
              <a:t>Nedostatečná páska </a:t>
            </a:r>
            <a:r>
              <a:rPr lang="cs-CZ" sz="2400" b="1" dirty="0"/>
              <a:t>v</a:t>
            </a:r>
            <a:r>
              <a:rPr lang="cs-CZ" sz="2400" b="1" dirty="0" smtClean="0"/>
              <a:t>ymezující </a:t>
            </a:r>
          </a:p>
          <a:p>
            <a:pPr marL="0" indent="0" eaLnBrk="1" hangingPunct="1">
              <a:buNone/>
              <a:defRPr/>
            </a:pPr>
            <a:r>
              <a:rPr lang="cs-CZ" sz="2400" b="1" dirty="0" smtClean="0"/>
              <a:t>dopad ve skoku dalekém</a:t>
            </a:r>
          </a:p>
          <a:p>
            <a:pPr marL="0" indent="0" eaLnBrk="1" hangingPunct="1">
              <a:buNone/>
              <a:defRPr/>
            </a:pPr>
            <a:endParaRPr lang="cs-CZ" sz="2400" b="1" dirty="0" smtClean="0"/>
          </a:p>
        </p:txBody>
      </p:sp>
      <p:pic>
        <p:nvPicPr>
          <p:cNvPr id="2050" name="Picture 2" descr="D:\FOTO\Atletika\MČR_hala_2015\WP_20150222_0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118" y="2780928"/>
            <a:ext cx="3954866" cy="2966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488138" y="1303688"/>
            <a:ext cx="2376264"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cs-CZ" sz="2400" b="1" dirty="0" smtClean="0"/>
              <a:t>Příklady  - dálka</a:t>
            </a:r>
            <a:r>
              <a:rPr lang="cs-CZ" sz="2400" dirty="0" smtClean="0"/>
              <a:t>                                                        </a:t>
            </a:r>
          </a:p>
        </p:txBody>
      </p:sp>
      <p:pic>
        <p:nvPicPr>
          <p:cNvPr id="6" name="Picture 4" descr="D:\FOTO\OSTATNÍ\Odložil\WP_20130610_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92192" y="2780928"/>
            <a:ext cx="3956886" cy="2966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788024" y="1303688"/>
            <a:ext cx="2376264"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cs-CZ" sz="2400" b="1" dirty="0" smtClean="0"/>
              <a:t>Příklady  - dálka</a:t>
            </a:r>
            <a:r>
              <a:rPr lang="cs-CZ" sz="2400" dirty="0" smtClean="0"/>
              <a:t>                                                        </a:t>
            </a:r>
          </a:p>
        </p:txBody>
      </p:sp>
      <p:sp>
        <p:nvSpPr>
          <p:cNvPr id="8" name="Rectangle 3"/>
          <p:cNvSpPr txBox="1">
            <a:spLocks noChangeArrowheads="1"/>
          </p:cNvSpPr>
          <p:nvPr/>
        </p:nvSpPr>
        <p:spPr>
          <a:xfrm>
            <a:off x="4783537" y="1811604"/>
            <a:ext cx="4716487" cy="8568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cs-CZ" sz="2400" b="1" dirty="0" smtClean="0"/>
              <a:t>Zarážecí břevno v rozporu </a:t>
            </a:r>
          </a:p>
          <a:p>
            <a:pPr marL="0" indent="0">
              <a:buFont typeface="Arial" panose="020B0604020202020204" pitchFamily="34" charset="0"/>
              <a:buNone/>
              <a:defRPr/>
            </a:pPr>
            <a:r>
              <a:rPr lang="cs-CZ" sz="2400" b="1" dirty="0" smtClean="0"/>
              <a:t>s pravidly</a:t>
            </a:r>
          </a:p>
          <a:p>
            <a:pPr marL="0" indent="0">
              <a:buFont typeface="Arial" panose="020B0604020202020204" pitchFamily="34" charset="0"/>
              <a:buNone/>
              <a:defRPr/>
            </a:pPr>
            <a:endParaRPr lang="cs-CZ" sz="2400" b="1" dirty="0" smtClean="0"/>
          </a:p>
        </p:txBody>
      </p:sp>
    </p:spTree>
    <p:extLst>
      <p:ext uri="{BB962C8B-B14F-4D97-AF65-F5344CB8AC3E}">
        <p14:creationId xmlns:p14="http://schemas.microsoft.com/office/powerpoint/2010/main" val="127565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1000"/>
                                        <p:tgtEl>
                                          <p:spTgt spid="90115">
                                            <p:txEl>
                                              <p:pRg st="0" end="0"/>
                                            </p:txEl>
                                          </p:spTgt>
                                        </p:tgtEl>
                                      </p:cBhvr>
                                    </p:animEffect>
                                    <p:anim calcmode="lin" valueType="num">
                                      <p:cBhvr>
                                        <p:cTn id="8" dur="1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0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115">
                                            <p:txEl>
                                              <p:pRg st="1" end="1"/>
                                            </p:txEl>
                                          </p:spTgt>
                                        </p:tgtEl>
                                        <p:attrNameLst>
                                          <p:attrName>style.visibility</p:attrName>
                                        </p:attrNameLst>
                                      </p:cBhvr>
                                      <p:to>
                                        <p:strVal val="visible"/>
                                      </p:to>
                                    </p:set>
                                    <p:animEffect transition="in" filter="fade">
                                      <p:cBhvr>
                                        <p:cTn id="14" dur="1000"/>
                                        <p:tgtEl>
                                          <p:spTgt spid="90115">
                                            <p:txEl>
                                              <p:pRg st="1" end="1"/>
                                            </p:txEl>
                                          </p:spTgt>
                                        </p:tgtEl>
                                      </p:cBhvr>
                                    </p:animEffect>
                                    <p:anim calcmode="lin" valueType="num">
                                      <p:cBhvr>
                                        <p:cTn id="15" dur="10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0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8"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NEJASNOSTI</a:t>
            </a:r>
            <a:endParaRPr lang="cs-CZ" dirty="0"/>
          </a:p>
        </p:txBody>
      </p:sp>
      <p:sp>
        <p:nvSpPr>
          <p:cNvPr id="3" name="Zástupný symbol pro obsah 2"/>
          <p:cNvSpPr>
            <a:spLocks noGrp="1"/>
          </p:cNvSpPr>
          <p:nvPr>
            <p:ph idx="1"/>
          </p:nvPr>
        </p:nvSpPr>
        <p:spPr/>
        <p:txBody>
          <a:bodyPr/>
          <a:lstStyle/>
          <a:p>
            <a:pPr marL="0" indent="0">
              <a:buNone/>
            </a:pPr>
            <a:r>
              <a:rPr lang="cs-CZ" dirty="0" smtClean="0"/>
              <a:t>Překážkový běh na 2 000 m</a:t>
            </a:r>
          </a:p>
          <a:p>
            <a:pPr marL="0" indent="0">
              <a:buNone/>
            </a:pPr>
            <a:r>
              <a:rPr lang="cs-CZ" dirty="0"/>
              <a:t>Při závodě na 2000 m překážek, pokud je vodní příkop uvnitř běžeckého oválu, </a:t>
            </a:r>
            <a:r>
              <a:rPr lang="cs-CZ" b="1" dirty="0"/>
              <a:t>je třeba překonat cílovou čáru dvakrát, než závodníci vběhnou do prvního kola s pěti překážkami.</a:t>
            </a:r>
          </a:p>
          <a:p>
            <a:pPr marL="0" indent="0">
              <a:buNone/>
            </a:pPr>
            <a:r>
              <a:rPr lang="cs-CZ" sz="4000" b="1" dirty="0" smtClean="0">
                <a:solidFill>
                  <a:srgbClr val="7030A0"/>
                </a:solidFill>
              </a:rPr>
              <a:t>Znamená to, že závodníci překonají vodní příkop pouze 4x ?</a:t>
            </a:r>
          </a:p>
          <a:p>
            <a:endParaRPr lang="cs-CZ" dirty="0"/>
          </a:p>
        </p:txBody>
      </p:sp>
    </p:spTree>
    <p:extLst>
      <p:ext uri="{BB962C8B-B14F-4D97-AF65-F5344CB8AC3E}">
        <p14:creationId xmlns:p14="http://schemas.microsoft.com/office/powerpoint/2010/main" val="1870379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476672"/>
            <a:ext cx="7845425" cy="792162"/>
          </a:xfrm>
        </p:spPr>
        <p:txBody>
          <a:bodyPr>
            <a:normAutofit/>
          </a:bodyPr>
          <a:lstStyle/>
          <a:p>
            <a:pPr algn="l"/>
            <a:r>
              <a:rPr lang="cs-CZ" altLang="cs-CZ" sz="2400" b="1" dirty="0"/>
              <a:t>Změny technických pravidel atletiky  2013-2017</a:t>
            </a:r>
            <a:endParaRPr lang="cs-CZ" altLang="cs-CZ" sz="2400" b="1" dirty="0" smtClean="0">
              <a:solidFill>
                <a:srgbClr val="00B050"/>
              </a:solidFill>
            </a:endParaRPr>
          </a:p>
        </p:txBody>
      </p:sp>
      <p:sp>
        <p:nvSpPr>
          <p:cNvPr id="8198" name="Rectangle 6"/>
          <p:cNvSpPr>
            <a:spLocks noGrp="1" noChangeArrowheads="1"/>
          </p:cNvSpPr>
          <p:nvPr>
            <p:ph type="body" idx="1"/>
          </p:nvPr>
        </p:nvSpPr>
        <p:spPr>
          <a:xfrm>
            <a:off x="395536" y="1628800"/>
            <a:ext cx="8229600" cy="4536603"/>
          </a:xfrm>
        </p:spPr>
        <p:txBody>
          <a:bodyPr>
            <a:normAutofit fontScale="92500" lnSpcReduction="10000"/>
          </a:bodyPr>
          <a:lstStyle/>
          <a:p>
            <a:pPr>
              <a:buNone/>
              <a:defRPr/>
            </a:pPr>
            <a:r>
              <a:rPr lang="cs-CZ" altLang="cs-CZ" sz="2000" b="1" dirty="0">
                <a:solidFill>
                  <a:srgbClr val="00B050"/>
                </a:solidFill>
              </a:rPr>
              <a:t>Pravidlo 112 –Techničtí delegáti</a:t>
            </a:r>
          </a:p>
          <a:p>
            <a:pPr eaLnBrk="1" hangingPunct="1">
              <a:buFontTx/>
              <a:buNone/>
              <a:defRPr/>
            </a:pPr>
            <a:r>
              <a:rPr lang="cs-CZ" sz="2000" b="1" dirty="0" smtClean="0"/>
              <a:t>Techničtí </a:t>
            </a:r>
            <a:r>
              <a:rPr lang="cs-CZ" sz="2000" b="1" dirty="0"/>
              <a:t>delegáti spolu </a:t>
            </a:r>
            <a:r>
              <a:rPr lang="cs-CZ" sz="2000" dirty="0"/>
              <a:t>s organizačním výborem, který jim musí poskytnout veškerou pomoc, jsou odpovědni za </a:t>
            </a:r>
            <a:r>
              <a:rPr lang="cs-CZ" sz="2000" dirty="0" smtClean="0"/>
              <a:t>to …..</a:t>
            </a:r>
          </a:p>
          <a:p>
            <a:pPr marL="0" indent="0">
              <a:buFontTx/>
              <a:buNone/>
              <a:defRPr/>
            </a:pPr>
            <a:r>
              <a:rPr lang="cs-CZ" sz="2000" i="1" dirty="0">
                <a:solidFill>
                  <a:srgbClr val="00B050"/>
                </a:solidFill>
              </a:rPr>
              <a:t>Techničtí delegáti rovněž  </a:t>
            </a:r>
            <a:endParaRPr lang="cs-CZ" sz="2000" dirty="0">
              <a:solidFill>
                <a:srgbClr val="00B050"/>
              </a:solidFill>
            </a:endParaRPr>
          </a:p>
          <a:p>
            <a:pPr>
              <a:defRPr/>
            </a:pPr>
            <a:r>
              <a:rPr lang="cs-CZ" sz="2000" b="1" i="1" dirty="0" smtClean="0">
                <a:solidFill>
                  <a:srgbClr val="7030A0"/>
                </a:solidFill>
              </a:rPr>
              <a:t>Zajistí schválení </a:t>
            </a:r>
            <a:r>
              <a:rPr lang="cs-CZ" sz="2000" b="1" i="1" dirty="0" smtClean="0">
                <a:solidFill>
                  <a:srgbClr val="00B050"/>
                </a:solidFill>
              </a:rPr>
              <a:t>časového </a:t>
            </a:r>
            <a:r>
              <a:rPr lang="cs-CZ" sz="2000" b="1" i="1" dirty="0">
                <a:solidFill>
                  <a:srgbClr val="00B050"/>
                </a:solidFill>
              </a:rPr>
              <a:t>pořadu </a:t>
            </a:r>
            <a:r>
              <a:rPr lang="cs-CZ" sz="2000" b="1" i="1" dirty="0" smtClean="0">
                <a:solidFill>
                  <a:srgbClr val="00B050"/>
                </a:solidFill>
              </a:rPr>
              <a:t>a limitů</a:t>
            </a:r>
          </a:p>
          <a:p>
            <a:pPr>
              <a:defRPr/>
            </a:pPr>
            <a:r>
              <a:rPr lang="cs-CZ" sz="2000" b="1" i="1" dirty="0" smtClean="0">
                <a:solidFill>
                  <a:srgbClr val="7030A0"/>
                </a:solidFill>
              </a:rPr>
              <a:t>schválí </a:t>
            </a:r>
            <a:r>
              <a:rPr lang="cs-CZ" sz="2000" b="1" i="1" dirty="0">
                <a:solidFill>
                  <a:srgbClr val="00B050"/>
                </a:solidFill>
              </a:rPr>
              <a:t>náčiní</a:t>
            </a:r>
            <a:r>
              <a:rPr lang="cs-CZ" sz="2000" i="1" dirty="0">
                <a:solidFill>
                  <a:srgbClr val="00B050"/>
                </a:solidFill>
              </a:rPr>
              <a:t>, </a:t>
            </a:r>
            <a:endParaRPr lang="cs-CZ" sz="2000" i="1" dirty="0" smtClean="0">
              <a:solidFill>
                <a:srgbClr val="00B050"/>
              </a:solidFill>
            </a:endParaRPr>
          </a:p>
          <a:p>
            <a:pPr>
              <a:defRPr/>
            </a:pPr>
            <a:r>
              <a:rPr lang="cs-CZ" sz="2000" b="1" i="1" dirty="0" smtClean="0">
                <a:solidFill>
                  <a:srgbClr val="00B050"/>
                </a:solidFill>
              </a:rPr>
              <a:t>Zajistí</a:t>
            </a:r>
            <a:r>
              <a:rPr lang="cs-CZ" sz="2000" b="1" i="1" dirty="0">
                <a:solidFill>
                  <a:srgbClr val="00B050"/>
                </a:solidFill>
              </a:rPr>
              <a:t>, že technické předpisy jsou doručeny všem účastnícím se členům </a:t>
            </a:r>
            <a:endParaRPr lang="cs-CZ" sz="2000" b="1" i="1" dirty="0" smtClean="0">
              <a:solidFill>
                <a:srgbClr val="00B050"/>
              </a:solidFill>
            </a:endParaRPr>
          </a:p>
          <a:p>
            <a:pPr>
              <a:defRPr/>
            </a:pPr>
            <a:r>
              <a:rPr lang="cs-CZ" sz="2000" b="1" i="1" dirty="0" smtClean="0">
                <a:solidFill>
                  <a:srgbClr val="00B050"/>
                </a:solidFill>
              </a:rPr>
              <a:t>Zodpovídají </a:t>
            </a:r>
            <a:r>
              <a:rPr lang="cs-CZ" sz="2000" b="1" i="1" dirty="0">
                <a:solidFill>
                  <a:srgbClr val="00B050"/>
                </a:solidFill>
              </a:rPr>
              <a:t>za všechny technické </a:t>
            </a:r>
            <a:r>
              <a:rPr lang="cs-CZ" sz="2000" b="1" i="1" dirty="0" smtClean="0">
                <a:solidFill>
                  <a:srgbClr val="00B050"/>
                </a:solidFill>
              </a:rPr>
              <a:t>přípravy</a:t>
            </a:r>
            <a:endParaRPr lang="cs-CZ" sz="2000" dirty="0">
              <a:solidFill>
                <a:srgbClr val="00B050"/>
              </a:solidFill>
            </a:endParaRPr>
          </a:p>
          <a:p>
            <a:pPr>
              <a:defRPr/>
            </a:pPr>
            <a:r>
              <a:rPr lang="cs-CZ" sz="2000" b="1" i="1" dirty="0">
                <a:solidFill>
                  <a:srgbClr val="00B050"/>
                </a:solidFill>
              </a:rPr>
              <a:t>Kontrolují přihlášky </a:t>
            </a:r>
            <a:r>
              <a:rPr lang="cs-CZ" sz="2000" i="1" dirty="0">
                <a:solidFill>
                  <a:srgbClr val="00B050"/>
                </a:solidFill>
              </a:rPr>
              <a:t>a mají právo je odmítnout pro technické důvody </a:t>
            </a:r>
            <a:endParaRPr lang="cs-CZ" sz="2000" i="1" dirty="0" smtClean="0">
              <a:solidFill>
                <a:srgbClr val="00B050"/>
              </a:solidFill>
            </a:endParaRPr>
          </a:p>
          <a:p>
            <a:pPr>
              <a:defRPr/>
            </a:pPr>
            <a:r>
              <a:rPr lang="cs-CZ" sz="2000" b="1" i="1" dirty="0" smtClean="0">
                <a:solidFill>
                  <a:srgbClr val="00B050"/>
                </a:solidFill>
              </a:rPr>
              <a:t>Určí </a:t>
            </a:r>
            <a:r>
              <a:rPr lang="cs-CZ" sz="2000" b="1" i="1" dirty="0">
                <a:solidFill>
                  <a:srgbClr val="00B050"/>
                </a:solidFill>
              </a:rPr>
              <a:t>kvalifikační limity </a:t>
            </a:r>
            <a:r>
              <a:rPr lang="cs-CZ" sz="2000" i="1" dirty="0">
                <a:solidFill>
                  <a:srgbClr val="00B050"/>
                </a:solidFill>
              </a:rPr>
              <a:t>pro soutěže </a:t>
            </a:r>
            <a:r>
              <a:rPr lang="cs-CZ" sz="2000" i="1" dirty="0" smtClean="0">
                <a:solidFill>
                  <a:srgbClr val="00B050"/>
                </a:solidFill>
              </a:rPr>
              <a:t>a postupu v</a:t>
            </a:r>
            <a:r>
              <a:rPr lang="cs-CZ" sz="2000" i="1" dirty="0">
                <a:solidFill>
                  <a:srgbClr val="00B050"/>
                </a:solidFill>
              </a:rPr>
              <a:t> běžeckých soutěžích.</a:t>
            </a:r>
            <a:endParaRPr lang="cs-CZ" sz="2000" dirty="0">
              <a:solidFill>
                <a:srgbClr val="00B050"/>
              </a:solidFill>
            </a:endParaRPr>
          </a:p>
          <a:p>
            <a:pPr>
              <a:defRPr/>
            </a:pPr>
            <a:r>
              <a:rPr lang="cs-CZ" sz="2000" b="1" i="1" dirty="0" smtClean="0">
                <a:solidFill>
                  <a:srgbClr val="7030A0"/>
                </a:solidFill>
              </a:rPr>
              <a:t>Dohlížejí na nasazování a losování všech soutěží</a:t>
            </a:r>
            <a:endParaRPr lang="cs-CZ" sz="2000" dirty="0">
              <a:solidFill>
                <a:srgbClr val="7030A0"/>
              </a:solidFill>
            </a:endParaRPr>
          </a:p>
          <a:p>
            <a:pPr>
              <a:defRPr/>
            </a:pPr>
            <a:r>
              <a:rPr lang="cs-CZ" sz="2000" i="1" dirty="0" smtClean="0">
                <a:solidFill>
                  <a:srgbClr val="7030A0"/>
                </a:solidFill>
              </a:rPr>
              <a:t>Je-li třeba </a:t>
            </a:r>
            <a:r>
              <a:rPr lang="cs-CZ" sz="2000" b="1" i="1" dirty="0" smtClean="0">
                <a:solidFill>
                  <a:srgbClr val="00B050"/>
                </a:solidFill>
              </a:rPr>
              <a:t>předsedají </a:t>
            </a:r>
            <a:r>
              <a:rPr lang="cs-CZ" sz="2000" b="1" i="1" dirty="0">
                <a:solidFill>
                  <a:srgbClr val="00B050"/>
                </a:solidFill>
              </a:rPr>
              <a:t>Technické poradě </a:t>
            </a:r>
            <a:r>
              <a:rPr lang="cs-CZ" sz="2000" i="1" dirty="0">
                <a:solidFill>
                  <a:srgbClr val="00B050"/>
                </a:solidFill>
              </a:rPr>
              <a:t>a uvedou Technické činovníky (ITO ATO). </a:t>
            </a:r>
            <a:endParaRPr lang="cs-CZ" sz="2000" i="1" dirty="0" smtClean="0">
              <a:solidFill>
                <a:srgbClr val="00B050"/>
              </a:solidFill>
            </a:endParaRPr>
          </a:p>
          <a:p>
            <a:pPr>
              <a:defRPr/>
            </a:pPr>
            <a:r>
              <a:rPr lang="cs-CZ" sz="2000" i="1" dirty="0" smtClean="0">
                <a:solidFill>
                  <a:srgbClr val="7030A0"/>
                </a:solidFill>
              </a:rPr>
              <a:t>Podávají písemné zprávy……</a:t>
            </a:r>
            <a:endParaRPr lang="cs-CZ" sz="2000" dirty="0">
              <a:solidFill>
                <a:srgbClr val="7030A0"/>
              </a:solidFill>
            </a:endParaRPr>
          </a:p>
          <a:p>
            <a:pPr eaLnBrk="1" hangingPunct="1">
              <a:buFontTx/>
              <a:buNone/>
              <a:defRPr/>
            </a:pPr>
            <a:endParaRPr lang="cs-CZ" sz="2000" dirty="0" smtClean="0">
              <a:solidFill>
                <a:srgbClr val="FF3300"/>
              </a:solidFill>
            </a:endParaRPr>
          </a:p>
        </p:txBody>
      </p:sp>
    </p:spTree>
    <p:extLst>
      <p:ext uri="{BB962C8B-B14F-4D97-AF65-F5344CB8AC3E}">
        <p14:creationId xmlns:p14="http://schemas.microsoft.com/office/powerpoint/2010/main" val="1144555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wipe(up)">
                                      <p:cBhvr>
                                        <p:cTn id="7" dur="500"/>
                                        <p:tgtEl>
                                          <p:spTgt spid="8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8">
                                            <p:txEl>
                                              <p:pRg st="1" end="1"/>
                                            </p:txEl>
                                          </p:spTgt>
                                        </p:tgtEl>
                                        <p:attrNameLst>
                                          <p:attrName>style.visibility</p:attrName>
                                        </p:attrNameLst>
                                      </p:cBhvr>
                                      <p:to>
                                        <p:strVal val="visible"/>
                                      </p:to>
                                    </p:set>
                                    <p:animEffect transition="in" filter="wipe(up)">
                                      <p:cBhvr>
                                        <p:cTn id="12" dur="500"/>
                                        <p:tgtEl>
                                          <p:spTgt spid="81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8">
                                            <p:txEl>
                                              <p:pRg st="2" end="2"/>
                                            </p:txEl>
                                          </p:spTgt>
                                        </p:tgtEl>
                                        <p:attrNameLst>
                                          <p:attrName>style.visibility</p:attrName>
                                        </p:attrNameLst>
                                      </p:cBhvr>
                                      <p:to>
                                        <p:strVal val="visible"/>
                                      </p:to>
                                    </p:set>
                                    <p:animEffect transition="in" filter="wipe(up)">
                                      <p:cBhvr>
                                        <p:cTn id="17" dur="500"/>
                                        <p:tgtEl>
                                          <p:spTgt spid="81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198">
                                            <p:txEl>
                                              <p:pRg st="3" end="3"/>
                                            </p:txEl>
                                          </p:spTgt>
                                        </p:tgtEl>
                                        <p:attrNameLst>
                                          <p:attrName>style.visibility</p:attrName>
                                        </p:attrNameLst>
                                      </p:cBhvr>
                                      <p:to>
                                        <p:strVal val="visible"/>
                                      </p:to>
                                    </p:set>
                                    <p:animEffect transition="in" filter="wipe(up)">
                                      <p:cBhvr>
                                        <p:cTn id="22" dur="500"/>
                                        <p:tgtEl>
                                          <p:spTgt spid="81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198">
                                            <p:txEl>
                                              <p:pRg st="4" end="4"/>
                                            </p:txEl>
                                          </p:spTgt>
                                        </p:tgtEl>
                                        <p:attrNameLst>
                                          <p:attrName>style.visibility</p:attrName>
                                        </p:attrNameLst>
                                      </p:cBhvr>
                                      <p:to>
                                        <p:strVal val="visible"/>
                                      </p:to>
                                    </p:set>
                                    <p:animEffect transition="in" filter="wipe(up)">
                                      <p:cBhvr>
                                        <p:cTn id="27" dur="500"/>
                                        <p:tgtEl>
                                          <p:spTgt spid="81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198">
                                            <p:txEl>
                                              <p:pRg st="5" end="5"/>
                                            </p:txEl>
                                          </p:spTgt>
                                        </p:tgtEl>
                                        <p:attrNameLst>
                                          <p:attrName>style.visibility</p:attrName>
                                        </p:attrNameLst>
                                      </p:cBhvr>
                                      <p:to>
                                        <p:strVal val="visible"/>
                                      </p:to>
                                    </p:set>
                                    <p:animEffect transition="in" filter="wipe(up)">
                                      <p:cBhvr>
                                        <p:cTn id="32" dur="500"/>
                                        <p:tgtEl>
                                          <p:spTgt spid="81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198">
                                            <p:txEl>
                                              <p:pRg st="6" end="6"/>
                                            </p:txEl>
                                          </p:spTgt>
                                        </p:tgtEl>
                                        <p:attrNameLst>
                                          <p:attrName>style.visibility</p:attrName>
                                        </p:attrNameLst>
                                      </p:cBhvr>
                                      <p:to>
                                        <p:strVal val="visible"/>
                                      </p:to>
                                    </p:set>
                                    <p:animEffect transition="in" filter="wipe(up)">
                                      <p:cBhvr>
                                        <p:cTn id="37" dur="500"/>
                                        <p:tgtEl>
                                          <p:spTgt spid="819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198">
                                            <p:txEl>
                                              <p:pRg st="7" end="7"/>
                                            </p:txEl>
                                          </p:spTgt>
                                        </p:tgtEl>
                                        <p:attrNameLst>
                                          <p:attrName>style.visibility</p:attrName>
                                        </p:attrNameLst>
                                      </p:cBhvr>
                                      <p:to>
                                        <p:strVal val="visible"/>
                                      </p:to>
                                    </p:set>
                                    <p:animEffect transition="in" filter="wipe(up)">
                                      <p:cBhvr>
                                        <p:cTn id="42" dur="500"/>
                                        <p:tgtEl>
                                          <p:spTgt spid="81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198">
                                            <p:txEl>
                                              <p:pRg st="8" end="8"/>
                                            </p:txEl>
                                          </p:spTgt>
                                        </p:tgtEl>
                                        <p:attrNameLst>
                                          <p:attrName>style.visibility</p:attrName>
                                        </p:attrNameLst>
                                      </p:cBhvr>
                                      <p:to>
                                        <p:strVal val="visible"/>
                                      </p:to>
                                    </p:set>
                                    <p:animEffect transition="in" filter="wipe(up)">
                                      <p:cBhvr>
                                        <p:cTn id="47" dur="500"/>
                                        <p:tgtEl>
                                          <p:spTgt spid="819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198">
                                            <p:txEl>
                                              <p:pRg st="9" end="9"/>
                                            </p:txEl>
                                          </p:spTgt>
                                        </p:tgtEl>
                                        <p:attrNameLst>
                                          <p:attrName>style.visibility</p:attrName>
                                        </p:attrNameLst>
                                      </p:cBhvr>
                                      <p:to>
                                        <p:strVal val="visible"/>
                                      </p:to>
                                    </p:set>
                                    <p:animEffect transition="in" filter="wipe(up)">
                                      <p:cBhvr>
                                        <p:cTn id="52" dur="500"/>
                                        <p:tgtEl>
                                          <p:spTgt spid="819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198">
                                            <p:txEl>
                                              <p:pRg st="10" end="10"/>
                                            </p:txEl>
                                          </p:spTgt>
                                        </p:tgtEl>
                                        <p:attrNameLst>
                                          <p:attrName>style.visibility</p:attrName>
                                        </p:attrNameLst>
                                      </p:cBhvr>
                                      <p:to>
                                        <p:strVal val="visible"/>
                                      </p:to>
                                    </p:set>
                                    <p:animEffect transition="in" filter="wipe(up)">
                                      <p:cBhvr>
                                        <p:cTn id="57" dur="500"/>
                                        <p:tgtEl>
                                          <p:spTgt spid="819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198">
                                            <p:txEl>
                                              <p:pRg st="11" end="11"/>
                                            </p:txEl>
                                          </p:spTgt>
                                        </p:tgtEl>
                                        <p:attrNameLst>
                                          <p:attrName>style.visibility</p:attrName>
                                        </p:attrNameLst>
                                      </p:cBhvr>
                                      <p:to>
                                        <p:strVal val="visible"/>
                                      </p:to>
                                    </p:set>
                                    <p:animEffect transition="in" filter="wipe(up)">
                                      <p:cBhvr>
                                        <p:cTn id="62" dur="500"/>
                                        <p:tgtEl>
                                          <p:spTgt spid="819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NEJASNOSTI</a:t>
            </a: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1426060"/>
            <a:ext cx="8568952" cy="437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louk 3"/>
          <p:cNvSpPr/>
          <p:nvPr/>
        </p:nvSpPr>
        <p:spPr>
          <a:xfrm rot="10647382">
            <a:off x="5401330" y="4880867"/>
            <a:ext cx="283281" cy="899061"/>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6" name="Přímá spojnice 5"/>
          <p:cNvCxnSpPr/>
          <p:nvPr/>
        </p:nvCxnSpPr>
        <p:spPr>
          <a:xfrm>
            <a:off x="7308304" y="5013176"/>
            <a:ext cx="144016" cy="14401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3635896" y="5330397"/>
            <a:ext cx="0" cy="25884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3347864" y="1628800"/>
            <a:ext cx="0" cy="32403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6948264" y="1844824"/>
            <a:ext cx="144016" cy="21602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4876330" y="5754256"/>
            <a:ext cx="828092" cy="461665"/>
          </a:xfrm>
          <a:prstGeom prst="rect">
            <a:avLst/>
          </a:prstGeom>
          <a:noFill/>
        </p:spPr>
        <p:txBody>
          <a:bodyPr wrap="square" rtlCol="0">
            <a:spAutoFit/>
          </a:bodyPr>
          <a:lstStyle/>
          <a:p>
            <a:r>
              <a:rPr lang="cs-CZ" sz="2400" b="1" dirty="0" smtClean="0"/>
              <a:t>start</a:t>
            </a:r>
            <a:endParaRPr lang="cs-CZ" sz="2400" b="1" dirty="0"/>
          </a:p>
        </p:txBody>
      </p:sp>
      <p:sp>
        <p:nvSpPr>
          <p:cNvPr id="22" name="TextovéPole 21"/>
          <p:cNvSpPr txBox="1"/>
          <p:nvPr/>
        </p:nvSpPr>
        <p:spPr>
          <a:xfrm>
            <a:off x="1115616" y="3615445"/>
            <a:ext cx="1296144" cy="461665"/>
          </a:xfrm>
          <a:prstGeom prst="rect">
            <a:avLst/>
          </a:prstGeom>
          <a:noFill/>
        </p:spPr>
        <p:txBody>
          <a:bodyPr wrap="square" rtlCol="0">
            <a:spAutoFit/>
          </a:bodyPr>
          <a:lstStyle/>
          <a:p>
            <a:r>
              <a:rPr lang="cs-CZ" sz="2400" b="1" dirty="0" smtClean="0"/>
              <a:t>příkop</a:t>
            </a:r>
            <a:endParaRPr lang="cs-CZ" sz="2400" b="1" dirty="0"/>
          </a:p>
        </p:txBody>
      </p:sp>
      <p:sp>
        <p:nvSpPr>
          <p:cNvPr id="23" name="TextovéPole 22"/>
          <p:cNvSpPr txBox="1"/>
          <p:nvPr/>
        </p:nvSpPr>
        <p:spPr>
          <a:xfrm>
            <a:off x="7452320" y="5228985"/>
            <a:ext cx="414046" cy="461665"/>
          </a:xfrm>
          <a:prstGeom prst="rect">
            <a:avLst/>
          </a:prstGeom>
          <a:noFill/>
        </p:spPr>
        <p:txBody>
          <a:bodyPr wrap="square" rtlCol="0">
            <a:spAutoFit/>
          </a:bodyPr>
          <a:lstStyle/>
          <a:p>
            <a:r>
              <a:rPr lang="cs-CZ" sz="2400" b="1" dirty="0" smtClean="0"/>
              <a:t>1</a:t>
            </a:r>
            <a:endParaRPr lang="cs-CZ" sz="2400" b="1" dirty="0"/>
          </a:p>
        </p:txBody>
      </p:sp>
      <p:sp>
        <p:nvSpPr>
          <p:cNvPr id="24" name="TextovéPole 23"/>
          <p:cNvSpPr txBox="1"/>
          <p:nvPr/>
        </p:nvSpPr>
        <p:spPr>
          <a:xfrm>
            <a:off x="3485164" y="5686411"/>
            <a:ext cx="414046" cy="461665"/>
          </a:xfrm>
          <a:prstGeom prst="rect">
            <a:avLst/>
          </a:prstGeom>
          <a:noFill/>
        </p:spPr>
        <p:txBody>
          <a:bodyPr wrap="square" rtlCol="0">
            <a:spAutoFit/>
          </a:bodyPr>
          <a:lstStyle/>
          <a:p>
            <a:r>
              <a:rPr lang="cs-CZ" sz="2400" b="1" dirty="0" smtClean="0"/>
              <a:t>4</a:t>
            </a:r>
            <a:endParaRPr lang="cs-CZ" sz="2400" b="1" dirty="0"/>
          </a:p>
        </p:txBody>
      </p:sp>
      <p:sp>
        <p:nvSpPr>
          <p:cNvPr id="25" name="TextovéPole 24"/>
          <p:cNvSpPr txBox="1"/>
          <p:nvPr/>
        </p:nvSpPr>
        <p:spPr>
          <a:xfrm>
            <a:off x="3140841" y="1082437"/>
            <a:ext cx="414046" cy="461665"/>
          </a:xfrm>
          <a:prstGeom prst="rect">
            <a:avLst/>
          </a:prstGeom>
          <a:noFill/>
        </p:spPr>
        <p:txBody>
          <a:bodyPr wrap="square" rtlCol="0">
            <a:spAutoFit/>
          </a:bodyPr>
          <a:lstStyle/>
          <a:p>
            <a:r>
              <a:rPr lang="cs-CZ" sz="2400" b="1" dirty="0" smtClean="0"/>
              <a:t>3</a:t>
            </a:r>
            <a:endParaRPr lang="cs-CZ" sz="2400" b="1" dirty="0"/>
          </a:p>
        </p:txBody>
      </p:sp>
      <p:sp>
        <p:nvSpPr>
          <p:cNvPr id="26" name="TextovéPole 25"/>
          <p:cNvSpPr txBox="1"/>
          <p:nvPr/>
        </p:nvSpPr>
        <p:spPr>
          <a:xfrm>
            <a:off x="7190674" y="1313270"/>
            <a:ext cx="414046" cy="461665"/>
          </a:xfrm>
          <a:prstGeom prst="rect">
            <a:avLst/>
          </a:prstGeom>
          <a:noFill/>
        </p:spPr>
        <p:txBody>
          <a:bodyPr wrap="square" rtlCol="0">
            <a:spAutoFit/>
          </a:bodyPr>
          <a:lstStyle/>
          <a:p>
            <a:r>
              <a:rPr lang="cs-CZ" sz="2400" b="1" dirty="0" smtClean="0"/>
              <a:t>2</a:t>
            </a:r>
            <a:endParaRPr lang="cs-CZ" sz="2400" b="1" dirty="0"/>
          </a:p>
        </p:txBody>
      </p:sp>
      <p:cxnSp>
        <p:nvCxnSpPr>
          <p:cNvPr id="27" name="Přímá spojnice 26"/>
          <p:cNvCxnSpPr/>
          <p:nvPr/>
        </p:nvCxnSpPr>
        <p:spPr>
          <a:xfrm>
            <a:off x="6300192" y="5330395"/>
            <a:ext cx="0" cy="45537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6084168" y="5758937"/>
            <a:ext cx="702078" cy="461665"/>
          </a:xfrm>
          <a:prstGeom prst="rect">
            <a:avLst/>
          </a:prstGeom>
          <a:noFill/>
        </p:spPr>
        <p:txBody>
          <a:bodyPr wrap="square" rtlCol="0">
            <a:spAutoFit/>
          </a:bodyPr>
          <a:lstStyle/>
          <a:p>
            <a:r>
              <a:rPr lang="cs-CZ" sz="2400" b="1" dirty="0" smtClean="0"/>
              <a:t>cíl</a:t>
            </a:r>
            <a:endParaRPr lang="cs-CZ" sz="2400" b="1" dirty="0"/>
          </a:p>
        </p:txBody>
      </p:sp>
      <p:sp>
        <p:nvSpPr>
          <p:cNvPr id="30" name="TextovéPole 29"/>
          <p:cNvSpPr txBox="1"/>
          <p:nvPr/>
        </p:nvSpPr>
        <p:spPr>
          <a:xfrm>
            <a:off x="539552" y="6091397"/>
            <a:ext cx="6246694" cy="461665"/>
          </a:xfrm>
          <a:prstGeom prst="rect">
            <a:avLst/>
          </a:prstGeom>
          <a:noFill/>
        </p:spPr>
        <p:txBody>
          <a:bodyPr wrap="square" rtlCol="0">
            <a:spAutoFit/>
          </a:bodyPr>
          <a:lstStyle/>
          <a:p>
            <a:r>
              <a:rPr lang="cs-CZ" sz="2400" b="1" dirty="0" smtClean="0"/>
              <a:t>2 000 m př. – 18 překážek, 5 vodních příkopů </a:t>
            </a:r>
            <a:endParaRPr lang="cs-CZ" sz="2400" b="1" dirty="0"/>
          </a:p>
        </p:txBody>
      </p:sp>
    </p:spTree>
    <p:extLst>
      <p:ext uri="{BB962C8B-B14F-4D97-AF65-F5344CB8AC3E}">
        <p14:creationId xmlns:p14="http://schemas.microsoft.com/office/powerpoint/2010/main" val="41270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NEJASNOSTI</a:t>
            </a:r>
            <a:endParaRPr lang="cs-CZ" dirty="0"/>
          </a:p>
        </p:txBody>
      </p:sp>
      <p:sp>
        <p:nvSpPr>
          <p:cNvPr id="3" name="Zástupný symbol pro obsah 2"/>
          <p:cNvSpPr>
            <a:spLocks noGrp="1"/>
          </p:cNvSpPr>
          <p:nvPr>
            <p:ph idx="1"/>
          </p:nvPr>
        </p:nvSpPr>
        <p:spPr>
          <a:xfrm>
            <a:off x="457200" y="1412776"/>
            <a:ext cx="8229600" cy="4525963"/>
          </a:xfrm>
        </p:spPr>
        <p:txBody>
          <a:bodyPr>
            <a:normAutofit fontScale="85000" lnSpcReduction="20000"/>
          </a:bodyPr>
          <a:lstStyle/>
          <a:p>
            <a:r>
              <a:rPr lang="cs-CZ" dirty="0"/>
              <a:t>V soutěži trojskokanek startovalo  deset  závodnic.  Tři z nich měly první tři pokusy </a:t>
            </a:r>
            <a:r>
              <a:rPr lang="cs-CZ" b="1" u="sng" dirty="0"/>
              <a:t>platné a nezdařené (nedoskočily</a:t>
            </a:r>
            <a:r>
              <a:rPr lang="cs-CZ" dirty="0"/>
              <a:t>).  Zapisovatel </a:t>
            </a:r>
            <a:r>
              <a:rPr lang="cs-CZ" dirty="0" smtClean="0"/>
              <a:t>a </a:t>
            </a:r>
            <a:r>
              <a:rPr lang="cs-CZ" dirty="0"/>
              <a:t>vrchník </a:t>
            </a:r>
            <a:r>
              <a:rPr lang="cs-CZ" dirty="0" smtClean="0"/>
              <a:t>je  </a:t>
            </a:r>
            <a:r>
              <a:rPr lang="cs-CZ" dirty="0"/>
              <a:t>bez  porady  s vedoucím soutěže  či  HR  nechali pokračovat. </a:t>
            </a:r>
            <a:endParaRPr lang="cs-CZ" dirty="0" smtClean="0"/>
          </a:p>
          <a:p>
            <a:r>
              <a:rPr lang="cs-CZ" dirty="0" smtClean="0"/>
              <a:t>Jedna z těchto závodnic následně uspěla a posunula se na 7. místo</a:t>
            </a:r>
            <a:endParaRPr lang="cs-CZ" dirty="0"/>
          </a:p>
          <a:p>
            <a:r>
              <a:rPr lang="cs-CZ" dirty="0" smtClean="0"/>
              <a:t>Vedoucí soutěže následně upravil pouze bodování (vyřadil z bodované pozice závodnici, která neměla pokračovat v soutěži a nenahlásil úpravu výsledků</a:t>
            </a:r>
          </a:p>
          <a:p>
            <a:pPr marL="0" indent="0">
              <a:buNone/>
            </a:pPr>
            <a:r>
              <a:rPr lang="cs-CZ" sz="3300" b="1" dirty="0" smtClean="0"/>
              <a:t> Byl postup rozhodčích a vedoucího soutěže správný?</a:t>
            </a:r>
          </a:p>
          <a:p>
            <a:pPr marL="0" indent="0">
              <a:buNone/>
            </a:pPr>
            <a:r>
              <a:rPr lang="cs-CZ" sz="3300" b="1" i="1" dirty="0" smtClean="0">
                <a:solidFill>
                  <a:srgbClr val="7030A0"/>
                </a:solidFill>
              </a:rPr>
              <a:t>(protest nebyl podán)</a:t>
            </a:r>
            <a:endParaRPr lang="cs-CZ" sz="3300" b="1" i="1" dirty="0">
              <a:solidFill>
                <a:srgbClr val="7030A0"/>
              </a:solidFill>
            </a:endParaRPr>
          </a:p>
        </p:txBody>
      </p:sp>
    </p:spTree>
    <p:extLst>
      <p:ext uri="{BB962C8B-B14F-4D97-AF65-F5344CB8AC3E}">
        <p14:creationId xmlns:p14="http://schemas.microsoft.com/office/powerpoint/2010/main" val="2895849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NEJASNOSTI</a:t>
            </a:r>
            <a:endParaRPr lang="cs-CZ" dirty="0"/>
          </a:p>
        </p:txBody>
      </p:sp>
      <p:sp>
        <p:nvSpPr>
          <p:cNvPr id="3" name="Zástupný symbol pro obsah 2"/>
          <p:cNvSpPr>
            <a:spLocks noGrp="1"/>
          </p:cNvSpPr>
          <p:nvPr>
            <p:ph idx="1"/>
          </p:nvPr>
        </p:nvSpPr>
        <p:spPr>
          <a:xfrm>
            <a:off x="457200" y="1268760"/>
            <a:ext cx="8229600" cy="5040560"/>
          </a:xfrm>
        </p:spPr>
        <p:txBody>
          <a:bodyPr>
            <a:normAutofit fontScale="92500"/>
          </a:bodyPr>
          <a:lstStyle/>
          <a:p>
            <a:r>
              <a:rPr lang="cs-CZ" sz="3300" b="1" dirty="0" smtClean="0"/>
              <a:t>P 180, </a:t>
            </a:r>
          </a:p>
          <a:p>
            <a:pPr marL="0" indent="0">
              <a:buNone/>
            </a:pPr>
            <a:r>
              <a:rPr lang="cs-CZ" sz="3300" b="1" dirty="0"/>
              <a:t>6. Startuje-li v soutěži ve skoku dalekém či trojskoku nebo ve vrhu koulí nebo hodu diskem, kladivem či oštěpem, více než osm účastníků, musí být každému z nich povoleny tři pokusy a osmi závodníkům s nejlepšími </a:t>
            </a:r>
            <a:r>
              <a:rPr lang="cs-CZ" sz="3300" b="1" u="sng" dirty="0">
                <a:solidFill>
                  <a:srgbClr val="7030A0"/>
                </a:solidFill>
              </a:rPr>
              <a:t>zdařenými pokusy </a:t>
            </a:r>
            <a:r>
              <a:rPr lang="cs-CZ" sz="3300" b="1" dirty="0"/>
              <a:t>musí být povoleny další tři pokusy</a:t>
            </a:r>
            <a:r>
              <a:rPr lang="cs-CZ" sz="3300" b="1" dirty="0" smtClean="0"/>
              <a:t>.</a:t>
            </a:r>
          </a:p>
          <a:p>
            <a:pPr marL="0" indent="0">
              <a:buNone/>
            </a:pPr>
            <a:r>
              <a:rPr lang="cs-CZ" sz="3300" b="1" i="1" dirty="0" smtClean="0">
                <a:solidFill>
                  <a:srgbClr val="7030A0"/>
                </a:solidFill>
              </a:rPr>
              <a:t>Rozhodčí tedy umožnili třem závodnicím bez zdařeného pokusu pokračovat v soutěži proti pravidlům - tedy chybně.</a:t>
            </a:r>
            <a:endParaRPr lang="cs-CZ" sz="3300" b="1" i="1" dirty="0">
              <a:solidFill>
                <a:srgbClr val="7030A0"/>
              </a:solidFill>
            </a:endParaRPr>
          </a:p>
        </p:txBody>
      </p:sp>
    </p:spTree>
    <p:extLst>
      <p:ext uri="{BB962C8B-B14F-4D97-AF65-F5344CB8AC3E}">
        <p14:creationId xmlns:p14="http://schemas.microsoft.com/office/powerpoint/2010/main" val="6157257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NEJASNOSTI</a:t>
            </a:r>
            <a:endParaRPr lang="cs-CZ" dirty="0"/>
          </a:p>
        </p:txBody>
      </p:sp>
      <p:sp>
        <p:nvSpPr>
          <p:cNvPr id="3" name="Zástupný symbol pro obsah 2"/>
          <p:cNvSpPr>
            <a:spLocks noGrp="1"/>
          </p:cNvSpPr>
          <p:nvPr>
            <p:ph idx="1"/>
          </p:nvPr>
        </p:nvSpPr>
        <p:spPr>
          <a:xfrm>
            <a:off x="457200" y="1268760"/>
            <a:ext cx="8229600" cy="5040560"/>
          </a:xfrm>
        </p:spPr>
        <p:txBody>
          <a:bodyPr>
            <a:normAutofit/>
          </a:bodyPr>
          <a:lstStyle/>
          <a:p>
            <a:r>
              <a:rPr lang="cs-CZ" sz="3300" b="1" dirty="0" smtClean="0"/>
              <a:t>Nikdo ze zúčastněných nevznesl protest u </a:t>
            </a:r>
            <a:r>
              <a:rPr lang="cs-CZ" sz="3300" b="1" dirty="0" err="1" smtClean="0"/>
              <a:t>vrchníka</a:t>
            </a:r>
            <a:endParaRPr lang="cs-CZ" sz="3300" b="1" dirty="0" smtClean="0"/>
          </a:p>
          <a:p>
            <a:r>
              <a:rPr lang="cs-CZ" sz="3300" b="1" dirty="0" smtClean="0"/>
              <a:t>Ani po vyhlášení výsledků nikdo protest nevznesl u jury.</a:t>
            </a:r>
          </a:p>
          <a:p>
            <a:pPr marL="0" indent="0">
              <a:buNone/>
            </a:pPr>
            <a:r>
              <a:rPr lang="cs-CZ" sz="3300" b="1" i="1" dirty="0" smtClean="0">
                <a:solidFill>
                  <a:srgbClr val="7030A0"/>
                </a:solidFill>
              </a:rPr>
              <a:t>Výsledky měly tedy zůstat v platnosti v původní byť nespravedlivé podobě</a:t>
            </a:r>
          </a:p>
          <a:p>
            <a:r>
              <a:rPr lang="cs-CZ" sz="3300" b="1" dirty="0" smtClean="0"/>
              <a:t>Vedoucí soutěže si pouze upravil bodování, aniž by cokoliv komu řekl</a:t>
            </a:r>
          </a:p>
          <a:p>
            <a:pPr marL="0" indent="0">
              <a:buNone/>
            </a:pPr>
            <a:r>
              <a:rPr lang="cs-CZ" sz="3300" b="1" i="1" dirty="0" smtClean="0">
                <a:solidFill>
                  <a:srgbClr val="7030A0"/>
                </a:solidFill>
              </a:rPr>
              <a:t>Postup všech zúčastněných byl chybný</a:t>
            </a:r>
            <a:endParaRPr lang="cs-CZ" sz="3300" b="1" i="1" dirty="0">
              <a:solidFill>
                <a:srgbClr val="7030A0"/>
              </a:solidFill>
            </a:endParaRPr>
          </a:p>
        </p:txBody>
      </p:sp>
    </p:spTree>
    <p:extLst>
      <p:ext uri="{BB962C8B-B14F-4D97-AF65-F5344CB8AC3E}">
        <p14:creationId xmlns:p14="http://schemas.microsoft.com/office/powerpoint/2010/main" val="30416211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NEJASNOSTI</a:t>
            </a:r>
            <a:endParaRPr lang="cs-CZ" dirty="0"/>
          </a:p>
        </p:txBody>
      </p:sp>
      <p:sp>
        <p:nvSpPr>
          <p:cNvPr id="3" name="Zástupný symbol pro obsah 2"/>
          <p:cNvSpPr>
            <a:spLocks noGrp="1"/>
          </p:cNvSpPr>
          <p:nvPr>
            <p:ph idx="1"/>
          </p:nvPr>
        </p:nvSpPr>
        <p:spPr>
          <a:xfrm>
            <a:off x="457200" y="1268760"/>
            <a:ext cx="8229600" cy="5040560"/>
          </a:xfrm>
        </p:spPr>
        <p:txBody>
          <a:bodyPr>
            <a:normAutofit fontScale="92500"/>
          </a:bodyPr>
          <a:lstStyle/>
          <a:p>
            <a:r>
              <a:rPr lang="cs-CZ" sz="3300" b="1" dirty="0" smtClean="0"/>
              <a:t>Rozhodčí, určený pro měření časového limitu pro provedení pokusu, oznámil </a:t>
            </a:r>
            <a:r>
              <a:rPr lang="cs-CZ" sz="3300" b="1" dirty="0" err="1" smtClean="0"/>
              <a:t>závodíkům</a:t>
            </a:r>
            <a:r>
              <a:rPr lang="cs-CZ" sz="3300" b="1" dirty="0" smtClean="0"/>
              <a:t>, že bude 15 s před uplynutím limitu signalizovat tento údaj žlutým praporkem.</a:t>
            </a:r>
          </a:p>
          <a:p>
            <a:pPr marL="0" indent="0">
              <a:buNone/>
            </a:pPr>
            <a:r>
              <a:rPr lang="cs-CZ" sz="3300" b="1" dirty="0" smtClean="0"/>
              <a:t>Jeden z favoritů soutěže tvrdil, že ho to nezajímá, protože má dle pravidel právo na to, aby viděl na  hodiny ukazující ubíhající čas. Protože na ně nevidí, neplatí pro něj pravidlo pro provedení pokusu v určeném časovém limitu .</a:t>
            </a:r>
          </a:p>
          <a:p>
            <a:pPr marL="0" indent="0">
              <a:buNone/>
            </a:pPr>
            <a:r>
              <a:rPr lang="cs-CZ" sz="3300" b="1" dirty="0" smtClean="0">
                <a:solidFill>
                  <a:srgbClr val="7030A0"/>
                </a:solidFill>
              </a:rPr>
              <a:t>                     Měl závodník pravdu?</a:t>
            </a:r>
            <a:endParaRPr lang="cs-CZ" sz="3300" b="1" dirty="0">
              <a:solidFill>
                <a:srgbClr val="7030A0"/>
              </a:solidFill>
            </a:endParaRPr>
          </a:p>
        </p:txBody>
      </p:sp>
    </p:spTree>
    <p:extLst>
      <p:ext uri="{BB962C8B-B14F-4D97-AF65-F5344CB8AC3E}">
        <p14:creationId xmlns:p14="http://schemas.microsoft.com/office/powerpoint/2010/main" val="348147513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NEJASNOSTI</a:t>
            </a:r>
            <a:endParaRPr lang="cs-CZ" dirty="0"/>
          </a:p>
        </p:txBody>
      </p:sp>
      <p:sp>
        <p:nvSpPr>
          <p:cNvPr id="3" name="Zástupný symbol pro obsah 2"/>
          <p:cNvSpPr>
            <a:spLocks noGrp="1"/>
          </p:cNvSpPr>
          <p:nvPr>
            <p:ph idx="1"/>
          </p:nvPr>
        </p:nvSpPr>
        <p:spPr>
          <a:xfrm>
            <a:off x="457200" y="1268760"/>
            <a:ext cx="8229600" cy="5040560"/>
          </a:xfrm>
        </p:spPr>
        <p:txBody>
          <a:bodyPr>
            <a:normAutofit/>
          </a:bodyPr>
          <a:lstStyle/>
          <a:p>
            <a:r>
              <a:rPr lang="cs-CZ" sz="3300" b="1" dirty="0"/>
              <a:t>POZN. 1 : Hodiny ukazující zbývající čas mají </a:t>
            </a:r>
            <a:r>
              <a:rPr lang="cs-CZ" sz="3300" b="1" u="sng" dirty="0"/>
              <a:t>být pro závodníka viditelné</a:t>
            </a:r>
            <a:r>
              <a:rPr lang="cs-CZ" sz="3300" b="1" dirty="0"/>
              <a:t>. Navíc musí rozhodčí zvednout žlutý praporek nebo jinak signalizovat, že zbývá posledních 15 sekund povoleného časového limitu, pokud závodník pokus ještě nezahájil. </a:t>
            </a:r>
            <a:endParaRPr lang="cs-CZ" sz="3300" b="1" dirty="0" smtClean="0"/>
          </a:p>
          <a:p>
            <a:r>
              <a:rPr lang="cs-CZ" sz="3300" b="1" dirty="0" smtClean="0"/>
              <a:t>Poznámka však nemůže rušit základní pravidlo P 180, 18.</a:t>
            </a:r>
            <a:endParaRPr lang="cs-CZ" sz="3300" b="1" dirty="0"/>
          </a:p>
        </p:txBody>
      </p:sp>
    </p:spTree>
    <p:extLst>
      <p:ext uri="{BB962C8B-B14F-4D97-AF65-F5344CB8AC3E}">
        <p14:creationId xmlns:p14="http://schemas.microsoft.com/office/powerpoint/2010/main" val="237341501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NEJASNOSTI</a:t>
            </a:r>
            <a:endParaRPr lang="cs-CZ" dirty="0"/>
          </a:p>
        </p:txBody>
      </p:sp>
      <p:sp>
        <p:nvSpPr>
          <p:cNvPr id="3" name="Zástupný symbol pro obsah 2"/>
          <p:cNvSpPr>
            <a:spLocks noGrp="1"/>
          </p:cNvSpPr>
          <p:nvPr>
            <p:ph idx="1"/>
          </p:nvPr>
        </p:nvSpPr>
        <p:spPr>
          <a:xfrm>
            <a:off x="539552" y="1268760"/>
            <a:ext cx="8229600" cy="5040560"/>
          </a:xfrm>
        </p:spPr>
        <p:txBody>
          <a:bodyPr>
            <a:normAutofit fontScale="85000" lnSpcReduction="10000"/>
          </a:bodyPr>
          <a:lstStyle/>
          <a:p>
            <a:pPr marL="0" indent="0">
              <a:buNone/>
            </a:pPr>
            <a:r>
              <a:rPr lang="cs-CZ" sz="3300" b="1" dirty="0" smtClean="0"/>
              <a:t>Pravidlo P 180,</a:t>
            </a:r>
          </a:p>
          <a:p>
            <a:pPr marL="0" indent="0">
              <a:buNone/>
            </a:pPr>
            <a:r>
              <a:rPr lang="cs-CZ" sz="3300" b="1" dirty="0"/>
              <a:t>Odstavec 18. 18.	Jestliže závodník při soutěži v poli bez příčiny otálí </a:t>
            </a:r>
            <a:r>
              <a:rPr lang="cs-CZ" sz="3300" b="1" dirty="0" smtClean="0"/>
              <a:t>…., </a:t>
            </a:r>
            <a:r>
              <a:rPr lang="cs-CZ" sz="3300" b="1" dirty="0"/>
              <a:t>vystavuje se nebezpečí, že mu pokus nebude uznán a bude zaznamenán jako nezdařený. Je věcí vrchního rozhodčího po zvážení všech okolností </a:t>
            </a:r>
            <a:r>
              <a:rPr lang="cs-CZ" sz="3300" b="1" dirty="0" smtClean="0"/>
              <a:t>rozhodnout…..</a:t>
            </a:r>
            <a:endParaRPr lang="cs-CZ" sz="3300" b="1" dirty="0"/>
          </a:p>
          <a:p>
            <a:pPr marL="0" indent="0">
              <a:buNone/>
            </a:pPr>
            <a:r>
              <a:rPr lang="cs-CZ" sz="3300" b="1" dirty="0"/>
              <a:t>Odpovědný rozhodčí dá závodníkovi najevo, že je vše připraveno k zahájení pokusu a tímto okamžikem běží doba, kterou má závodník pro pokus vymezen. </a:t>
            </a:r>
            <a:r>
              <a:rPr lang="cs-CZ" sz="3300" b="1" dirty="0">
                <a:solidFill>
                  <a:srgbClr val="7030A0"/>
                </a:solidFill>
              </a:rPr>
              <a:t>Pokud se následně atlet rozhodne pokus neabsolvovat, bude tento pokus považován za nezdařený, jakmile uplyne doba pro něj vyměřená.</a:t>
            </a:r>
          </a:p>
          <a:p>
            <a:pPr marL="0" indent="0">
              <a:buNone/>
            </a:pPr>
            <a:endParaRPr lang="cs-CZ" sz="3300" b="1" dirty="0"/>
          </a:p>
        </p:txBody>
      </p:sp>
    </p:spTree>
    <p:extLst>
      <p:ext uri="{BB962C8B-B14F-4D97-AF65-F5344CB8AC3E}">
        <p14:creationId xmlns:p14="http://schemas.microsoft.com/office/powerpoint/2010/main" val="172609351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NEJASNOSTI</a:t>
            </a:r>
          </a:p>
        </p:txBody>
      </p:sp>
      <p:sp>
        <p:nvSpPr>
          <p:cNvPr id="3" name="Zástupný symbol pro obsah 2"/>
          <p:cNvSpPr>
            <a:spLocks noGrp="1"/>
          </p:cNvSpPr>
          <p:nvPr>
            <p:ph idx="1"/>
          </p:nvPr>
        </p:nvSpPr>
        <p:spPr>
          <a:xfrm>
            <a:off x="457200" y="1412776"/>
            <a:ext cx="8229600" cy="4525963"/>
          </a:xfrm>
        </p:spPr>
        <p:txBody>
          <a:bodyPr>
            <a:normAutofit fontScale="92500"/>
          </a:bodyPr>
          <a:lstStyle/>
          <a:p>
            <a:r>
              <a:rPr lang="cs-CZ" dirty="0" smtClean="0"/>
              <a:t>Vrchník chůze před závodem mužů na 3 000 m na stadionu informoval i prakticky závodníky o dvou základních pravidlech chůze (kontakt, koleno)</a:t>
            </a:r>
          </a:p>
          <a:p>
            <a:r>
              <a:rPr lang="cs-CZ" dirty="0" smtClean="0"/>
              <a:t>Dále jim oznámil, že pokud půjdou během závodu tempo pomalejší než 7:30 minut na 1 km, není to závodní chůze a budou jím i bez předchozích varování či návrzích na vyloučení vyloučeni pro nesoutěžení s dostatečným úsilím bona – fide.</a:t>
            </a:r>
          </a:p>
          <a:p>
            <a:pPr marL="0" indent="0">
              <a:buNone/>
            </a:pPr>
            <a:r>
              <a:rPr lang="cs-CZ" dirty="0" smtClean="0"/>
              <a:t>           </a:t>
            </a:r>
            <a:r>
              <a:rPr lang="cs-CZ" b="1" dirty="0" smtClean="0">
                <a:solidFill>
                  <a:srgbClr val="7030A0"/>
                </a:solidFill>
              </a:rPr>
              <a:t>Postupoval vrchník chůze správně?</a:t>
            </a:r>
          </a:p>
          <a:p>
            <a:pPr marL="0" indent="0">
              <a:buNone/>
            </a:pPr>
            <a:endParaRPr lang="cs-CZ" b="1" dirty="0">
              <a:solidFill>
                <a:srgbClr val="7030A0"/>
              </a:solidFill>
            </a:endParaRPr>
          </a:p>
        </p:txBody>
      </p:sp>
    </p:spTree>
    <p:extLst>
      <p:ext uri="{BB962C8B-B14F-4D97-AF65-F5344CB8AC3E}">
        <p14:creationId xmlns:p14="http://schemas.microsoft.com/office/powerpoint/2010/main" val="324086315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NEJASNOSTI</a:t>
            </a:r>
          </a:p>
        </p:txBody>
      </p:sp>
      <p:sp>
        <p:nvSpPr>
          <p:cNvPr id="3" name="Zástupný symbol pro obsah 2"/>
          <p:cNvSpPr>
            <a:spLocks noGrp="1"/>
          </p:cNvSpPr>
          <p:nvPr>
            <p:ph idx="1"/>
          </p:nvPr>
        </p:nvSpPr>
        <p:spPr/>
        <p:txBody>
          <a:bodyPr/>
          <a:lstStyle/>
          <a:p>
            <a:endParaRPr lang="cs-CZ" dirty="0"/>
          </a:p>
        </p:txBody>
      </p:sp>
      <p:sp>
        <p:nvSpPr>
          <p:cNvPr id="4" name="TextovéPole 3"/>
          <p:cNvSpPr txBox="1"/>
          <p:nvPr/>
        </p:nvSpPr>
        <p:spPr>
          <a:xfrm>
            <a:off x="467544" y="1628800"/>
            <a:ext cx="8352928" cy="4524315"/>
          </a:xfrm>
          <a:prstGeom prst="rect">
            <a:avLst/>
          </a:prstGeom>
          <a:solidFill>
            <a:srgbClr val="7030A0"/>
          </a:solidFill>
        </p:spPr>
        <p:txBody>
          <a:bodyPr wrap="square" rtlCol="0">
            <a:spAutoFit/>
          </a:bodyPr>
          <a:lstStyle/>
          <a:p>
            <a:pPr algn="ctr"/>
            <a:r>
              <a:rPr lang="cs-CZ" sz="3200" dirty="0" smtClean="0">
                <a:solidFill>
                  <a:schemeClr val="bg1"/>
                </a:solidFill>
              </a:rPr>
              <a:t>Má </a:t>
            </a:r>
            <a:r>
              <a:rPr lang="cs-CZ" sz="3200" dirty="0" err="1" smtClean="0">
                <a:solidFill>
                  <a:schemeClr val="bg1"/>
                </a:solidFill>
              </a:rPr>
              <a:t>vrchík</a:t>
            </a:r>
            <a:r>
              <a:rPr lang="cs-CZ" sz="3200" dirty="0" smtClean="0">
                <a:solidFill>
                  <a:schemeClr val="bg1"/>
                </a:solidFill>
              </a:rPr>
              <a:t> právo rozhodovat v  situacích, která nejsou popsána pravidly? </a:t>
            </a:r>
          </a:p>
          <a:p>
            <a:pPr algn="ctr"/>
            <a:r>
              <a:rPr lang="cs-CZ" sz="3200" dirty="0" smtClean="0">
                <a:solidFill>
                  <a:schemeClr val="bg1"/>
                </a:solidFill>
              </a:rPr>
              <a:t>MÁ</a:t>
            </a:r>
          </a:p>
          <a:p>
            <a:pPr algn="ctr"/>
            <a:endParaRPr lang="cs-CZ" sz="3200" dirty="0" smtClean="0">
              <a:solidFill>
                <a:schemeClr val="bg1"/>
              </a:solidFill>
            </a:endParaRPr>
          </a:p>
          <a:p>
            <a:pPr algn="ctr"/>
            <a:r>
              <a:rPr lang="cs-CZ" sz="3200" dirty="0" smtClean="0">
                <a:solidFill>
                  <a:schemeClr val="bg1"/>
                </a:solidFill>
              </a:rPr>
              <a:t>Lze definovat úsilí bona – fide nějakým časovým limitem? </a:t>
            </a:r>
          </a:p>
          <a:p>
            <a:pPr algn="ctr"/>
            <a:r>
              <a:rPr lang="cs-CZ" sz="3200" dirty="0" smtClean="0">
                <a:solidFill>
                  <a:schemeClr val="bg1"/>
                </a:solidFill>
              </a:rPr>
              <a:t>Těžko, každý má limit výkonnosti jinde.</a:t>
            </a:r>
          </a:p>
          <a:p>
            <a:pPr algn="ctr"/>
            <a:endParaRPr lang="cs-CZ" sz="3200" dirty="0">
              <a:solidFill>
                <a:schemeClr val="bg1"/>
              </a:solidFill>
            </a:endParaRPr>
          </a:p>
          <a:p>
            <a:pPr algn="ctr"/>
            <a:r>
              <a:rPr lang="cs-CZ" sz="3200" dirty="0" smtClean="0">
                <a:solidFill>
                  <a:schemeClr val="bg1"/>
                </a:solidFill>
              </a:rPr>
              <a:t>(</a:t>
            </a:r>
            <a:r>
              <a:rPr lang="cs-CZ" sz="3200" i="1" dirty="0" smtClean="0">
                <a:solidFill>
                  <a:schemeClr val="bg1"/>
                </a:solidFill>
              </a:rPr>
              <a:t>já osobně bych takto nepostupoval – V. Veselý</a:t>
            </a:r>
            <a:r>
              <a:rPr lang="cs-CZ" sz="3200" dirty="0" smtClean="0">
                <a:solidFill>
                  <a:schemeClr val="bg1"/>
                </a:solidFill>
              </a:rPr>
              <a:t>)</a:t>
            </a:r>
            <a:endParaRPr lang="cs-CZ" sz="3200" dirty="0">
              <a:solidFill>
                <a:schemeClr val="bg1"/>
              </a:solidFill>
            </a:endParaRPr>
          </a:p>
        </p:txBody>
      </p:sp>
    </p:spTree>
    <p:extLst>
      <p:ext uri="{BB962C8B-B14F-4D97-AF65-F5344CB8AC3E}">
        <p14:creationId xmlns:p14="http://schemas.microsoft.com/office/powerpoint/2010/main" val="392070943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NEJASNOSTI</a:t>
            </a:r>
          </a:p>
        </p:txBody>
      </p:sp>
      <p:sp>
        <p:nvSpPr>
          <p:cNvPr id="3" name="Zástupný symbol pro obsah 2"/>
          <p:cNvSpPr>
            <a:spLocks noGrp="1"/>
          </p:cNvSpPr>
          <p:nvPr>
            <p:ph idx="1"/>
          </p:nvPr>
        </p:nvSpPr>
        <p:spPr/>
        <p:txBody>
          <a:bodyPr/>
          <a:lstStyle/>
          <a:p>
            <a:pPr marL="0" indent="0">
              <a:buNone/>
            </a:pPr>
            <a:r>
              <a:rPr lang="cs-CZ" dirty="0" smtClean="0"/>
              <a:t>Po rozcvičení a zkušebních pokusech </a:t>
            </a:r>
            <a:r>
              <a:rPr lang="cs-CZ" dirty="0"/>
              <a:t>v chladném počasí </a:t>
            </a:r>
            <a:r>
              <a:rPr lang="cs-CZ" dirty="0" smtClean="0"/>
              <a:t>začala soutěž v </a:t>
            </a:r>
            <a:r>
              <a:rPr lang="cs-CZ" dirty="0"/>
              <a:t>hodu diskem. Jeden ze závodníků neměl oddílový dres a po jeho pokusu</a:t>
            </a:r>
          </a:p>
          <a:p>
            <a:pPr marL="0" indent="0">
              <a:buNone/>
            </a:pPr>
            <a:r>
              <a:rPr lang="cs-CZ" dirty="0"/>
              <a:t>přišel k sektoru vedoucí jiného závodníka a důrazně žádal diskvalifikaci </a:t>
            </a:r>
            <a:r>
              <a:rPr lang="cs-CZ" dirty="0" smtClean="0"/>
              <a:t>jmenovaného.</a:t>
            </a:r>
          </a:p>
          <a:p>
            <a:pPr marL="0" indent="0">
              <a:buNone/>
            </a:pPr>
            <a:r>
              <a:rPr lang="cs-CZ" dirty="0" smtClean="0"/>
              <a:t>Vrchník nechal závodníka dokončit soutěž.</a:t>
            </a:r>
          </a:p>
          <a:p>
            <a:pPr marL="0" indent="0" algn="ctr">
              <a:buNone/>
            </a:pPr>
            <a:r>
              <a:rPr lang="cs-CZ" dirty="0" smtClean="0"/>
              <a:t>Postupoval  správně?</a:t>
            </a:r>
            <a:endParaRPr lang="cs-CZ" dirty="0"/>
          </a:p>
        </p:txBody>
      </p:sp>
    </p:spTree>
    <p:extLst>
      <p:ext uri="{BB962C8B-B14F-4D97-AF65-F5344CB8AC3E}">
        <p14:creationId xmlns:p14="http://schemas.microsoft.com/office/powerpoint/2010/main" val="1524188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Změny technických pravidel atletiky  2013-2017</a:t>
            </a:r>
            <a:endParaRPr lang="cs-CZ" sz="3200" dirty="0"/>
          </a:p>
        </p:txBody>
      </p:sp>
      <p:sp>
        <p:nvSpPr>
          <p:cNvPr id="3" name="Zástupný symbol pro text 2"/>
          <p:cNvSpPr>
            <a:spLocks noGrp="1"/>
          </p:cNvSpPr>
          <p:nvPr>
            <p:ph idx="1"/>
          </p:nvPr>
        </p:nvSpPr>
        <p:spPr/>
        <p:txBody>
          <a:bodyPr/>
          <a:lstStyle/>
          <a:p>
            <a:pPr marL="0" indent="0">
              <a:buNone/>
            </a:pPr>
            <a:r>
              <a:rPr lang="cs-CZ" b="1" dirty="0"/>
              <a:t>P </a:t>
            </a:r>
            <a:r>
              <a:rPr lang="cs-CZ" b="1" dirty="0" smtClean="0"/>
              <a:t>113 – Lékařský delegát</a:t>
            </a:r>
          </a:p>
          <a:p>
            <a:pPr marL="0" indent="0">
              <a:buNone/>
            </a:pPr>
            <a:r>
              <a:rPr lang="cs-CZ" altLang="cs-CZ" dirty="0" smtClean="0"/>
              <a:t>………Zajistí</a:t>
            </a:r>
            <a:r>
              <a:rPr lang="cs-CZ" altLang="cs-CZ" dirty="0"/>
              <a:t>, aby v místě konání soutěží bylo k dispozici přiměřené vybavení pro lékařská vyšetření, ošetření a pohotovostní lékařskou službu a v místě ubytování atletů byla zajištěna lékařská péče. </a:t>
            </a:r>
            <a:r>
              <a:rPr lang="cs-CZ" altLang="cs-CZ" b="1" strike="sngStrike" dirty="0">
                <a:solidFill>
                  <a:srgbClr val="7030A0"/>
                </a:solidFill>
              </a:rPr>
              <a:t>Je oprávněn zorganizovat provedení testu pohlaví závodnice, pokud to uzná za nezbytné.</a:t>
            </a:r>
            <a:endParaRPr lang="cs-CZ" altLang="cs-CZ" b="1" strike="sngStrike" dirty="0" smtClean="0">
              <a:solidFill>
                <a:srgbClr val="7030A0"/>
              </a:solidFill>
            </a:endParaRPr>
          </a:p>
        </p:txBody>
      </p:sp>
    </p:spTree>
    <p:extLst>
      <p:ext uri="{BB962C8B-B14F-4D97-AF65-F5344CB8AC3E}">
        <p14:creationId xmlns:p14="http://schemas.microsoft.com/office/powerpoint/2010/main" val="379160873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NEJASNOSTI</a:t>
            </a:r>
            <a:endParaRPr lang="cs-CZ" dirty="0"/>
          </a:p>
        </p:txBody>
      </p:sp>
      <p:sp>
        <p:nvSpPr>
          <p:cNvPr id="4" name="Zástupný symbol pro obsah 3"/>
          <p:cNvSpPr>
            <a:spLocks noGrp="1"/>
          </p:cNvSpPr>
          <p:nvPr>
            <p:ph sz="half" idx="1"/>
          </p:nvPr>
        </p:nvSpPr>
        <p:spPr/>
        <p:txBody>
          <a:bodyPr>
            <a:normAutofit fontScale="92500" lnSpcReduction="20000"/>
          </a:bodyPr>
          <a:lstStyle/>
          <a:p>
            <a:r>
              <a:rPr lang="cs-CZ" dirty="0" smtClean="0"/>
              <a:t>PRAVIDLA</a:t>
            </a:r>
          </a:p>
          <a:p>
            <a:pPr marL="0" indent="0">
              <a:buNone/>
            </a:pPr>
            <a:r>
              <a:rPr lang="cs-CZ" dirty="0" smtClean="0"/>
              <a:t>P 143</a:t>
            </a:r>
          </a:p>
          <a:p>
            <a:pPr marL="0" indent="0">
              <a:buNone/>
            </a:pPr>
            <a:r>
              <a:rPr lang="cs-CZ" dirty="0"/>
              <a:t>.. Při všech </a:t>
            </a:r>
            <a:r>
              <a:rPr lang="cs-CZ" dirty="0" smtClean="0"/>
              <a:t>..musí </a:t>
            </a:r>
            <a:r>
              <a:rPr lang="cs-CZ" dirty="0"/>
              <a:t>soutěžící startovat v jednotném oblečení, úředně schváleném </a:t>
            </a:r>
            <a:r>
              <a:rPr lang="cs-CZ" dirty="0" smtClean="0"/>
              <a:t>…</a:t>
            </a:r>
          </a:p>
          <a:p>
            <a:pPr marL="0" lvl="1" indent="0">
              <a:buNone/>
            </a:pPr>
            <a:r>
              <a:rPr lang="cs-CZ" b="1" dirty="0" smtClean="0">
                <a:solidFill>
                  <a:srgbClr val="00B050"/>
                </a:solidFill>
              </a:rPr>
              <a:t>31. Pokud </a:t>
            </a:r>
            <a:r>
              <a:rPr lang="cs-CZ" b="1" dirty="0">
                <a:solidFill>
                  <a:srgbClr val="00B050"/>
                </a:solidFill>
              </a:rPr>
              <a:t>rozhodčí </a:t>
            </a:r>
            <a:r>
              <a:rPr lang="cs-CZ" b="1" dirty="0" smtClean="0">
                <a:solidFill>
                  <a:srgbClr val="00B050"/>
                </a:solidFill>
              </a:rPr>
              <a:t>…..připustí </a:t>
            </a:r>
            <a:r>
              <a:rPr lang="cs-CZ" b="1" dirty="0">
                <a:solidFill>
                  <a:srgbClr val="00B050"/>
                </a:solidFill>
              </a:rPr>
              <a:t>účast závodníka v soutěži </a:t>
            </a:r>
            <a:r>
              <a:rPr lang="cs-CZ" b="1" dirty="0" smtClean="0">
                <a:solidFill>
                  <a:srgbClr val="00B050"/>
                </a:solidFill>
              </a:rPr>
              <a:t>………. </a:t>
            </a:r>
            <a:r>
              <a:rPr lang="cs-CZ" b="1" u="sng" dirty="0" smtClean="0">
                <a:solidFill>
                  <a:srgbClr val="00B050"/>
                </a:solidFill>
              </a:rPr>
              <a:t>či </a:t>
            </a:r>
            <a:r>
              <a:rPr lang="cs-CZ" b="1" u="sng" dirty="0">
                <a:solidFill>
                  <a:srgbClr val="00B050"/>
                </a:solidFill>
              </a:rPr>
              <a:t>v jiném než oddílovém dresu</a:t>
            </a:r>
            <a:r>
              <a:rPr lang="cs-CZ" b="1" dirty="0">
                <a:solidFill>
                  <a:srgbClr val="00B050"/>
                </a:solidFill>
              </a:rPr>
              <a:t>, </a:t>
            </a:r>
            <a:r>
              <a:rPr lang="cs-CZ" b="1" u="sng" dirty="0">
                <a:solidFill>
                  <a:srgbClr val="00B050"/>
                </a:solidFill>
              </a:rPr>
              <a:t>není to důvod k diskvalifikaci </a:t>
            </a:r>
            <a:r>
              <a:rPr lang="cs-CZ" b="1" dirty="0">
                <a:solidFill>
                  <a:srgbClr val="00B050"/>
                </a:solidFill>
              </a:rPr>
              <a:t>a výsledek závodníkem dosažený je platný.</a:t>
            </a:r>
          </a:p>
          <a:p>
            <a:pPr marL="0" indent="0">
              <a:buNone/>
            </a:pPr>
            <a:endParaRPr lang="cs-CZ" dirty="0"/>
          </a:p>
        </p:txBody>
      </p:sp>
      <p:sp>
        <p:nvSpPr>
          <p:cNvPr id="5" name="Zástupný symbol pro obsah 4"/>
          <p:cNvSpPr>
            <a:spLocks noGrp="1"/>
          </p:cNvSpPr>
          <p:nvPr>
            <p:ph sz="half" idx="2"/>
          </p:nvPr>
        </p:nvSpPr>
        <p:spPr/>
        <p:txBody>
          <a:bodyPr>
            <a:normAutofit fontScale="92500" lnSpcReduction="20000"/>
          </a:bodyPr>
          <a:lstStyle/>
          <a:p>
            <a:r>
              <a:rPr lang="cs-CZ" dirty="0" smtClean="0"/>
              <a:t>SOUTĚŽNÍ ŘÁD</a:t>
            </a:r>
          </a:p>
          <a:p>
            <a:pPr marL="0" indent="0">
              <a:buNone/>
            </a:pPr>
            <a:r>
              <a:rPr lang="cs-CZ" b="1" dirty="0"/>
              <a:t>Technická ustanovení</a:t>
            </a:r>
          </a:p>
          <a:p>
            <a:pPr marL="0" indent="0">
              <a:buNone/>
            </a:pPr>
            <a:r>
              <a:rPr lang="cs-CZ" dirty="0" smtClean="0"/>
              <a:t>a)Závodníci.. mohou </a:t>
            </a:r>
            <a:r>
              <a:rPr lang="cs-CZ" dirty="0"/>
              <a:t>startovat buď v oddílovém dresu </a:t>
            </a:r>
            <a:r>
              <a:rPr lang="cs-CZ" dirty="0" smtClean="0"/>
              <a:t>.. </a:t>
            </a:r>
            <a:r>
              <a:rPr lang="cs-CZ" dirty="0"/>
              <a:t>nebo v oddílové kombinéze.</a:t>
            </a:r>
          </a:p>
          <a:p>
            <a:pPr marL="0" indent="0">
              <a:buNone/>
            </a:pPr>
            <a:r>
              <a:rPr lang="cs-CZ" b="1" dirty="0">
                <a:solidFill>
                  <a:srgbClr val="FF0000"/>
                </a:solidFill>
              </a:rPr>
              <a:t>Start v jiném dresu nebo v jiné kombinéze není přípustný</a:t>
            </a:r>
            <a:r>
              <a:rPr lang="cs-CZ" dirty="0"/>
              <a:t>, za jiný dres, resp. jinou kombinézu, </a:t>
            </a:r>
            <a:r>
              <a:rPr lang="cs-CZ" dirty="0" smtClean="0"/>
              <a:t>se </a:t>
            </a:r>
            <a:r>
              <a:rPr lang="cs-CZ" dirty="0"/>
              <a:t>považuje i reprezentační dres, resp. reprezentační kombinéza.</a:t>
            </a:r>
          </a:p>
          <a:p>
            <a:pPr marL="0" indent="0">
              <a:buNone/>
            </a:pPr>
            <a:endParaRPr lang="cs-CZ" dirty="0"/>
          </a:p>
        </p:txBody>
      </p:sp>
      <p:sp>
        <p:nvSpPr>
          <p:cNvPr id="6" name="Obousměrná vodorovná šipka 5"/>
          <p:cNvSpPr/>
          <p:nvPr/>
        </p:nvSpPr>
        <p:spPr>
          <a:xfrm>
            <a:off x="4177274" y="3933056"/>
            <a:ext cx="57606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6517717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857500"/>
            <a:ext cx="8229600" cy="1143000"/>
          </a:xfrm>
        </p:spPr>
        <p:txBody>
          <a:bodyPr/>
          <a:lstStyle/>
          <a:p>
            <a:r>
              <a:rPr lang="cs-CZ" dirty="0" smtClean="0"/>
              <a:t>PŘEDPISY</a:t>
            </a:r>
            <a:endParaRPr lang="cs-CZ" dirty="0"/>
          </a:p>
        </p:txBody>
      </p:sp>
    </p:spTree>
    <p:extLst>
      <p:ext uri="{BB962C8B-B14F-4D97-AF65-F5344CB8AC3E}">
        <p14:creationId xmlns:p14="http://schemas.microsoft.com/office/powerpoint/2010/main" val="400960572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Předpisy - kde je najdeme?</a:t>
            </a:r>
            <a:endParaRPr lang="cs-CZ" dirty="0"/>
          </a:p>
        </p:txBody>
      </p:sp>
      <p:sp>
        <p:nvSpPr>
          <p:cNvPr id="4" name="Zástupný symbol pro obsah 3"/>
          <p:cNvSpPr>
            <a:spLocks noGrp="1"/>
          </p:cNvSpPr>
          <p:nvPr>
            <p:ph idx="1"/>
          </p:nvPr>
        </p:nvSpPr>
        <p:spPr>
          <a:xfrm>
            <a:off x="457200" y="1340768"/>
            <a:ext cx="8229600" cy="4525963"/>
          </a:xfrm>
        </p:spPr>
        <p:txBody>
          <a:bodyPr>
            <a:normAutofit fontScale="92500" lnSpcReduction="10000"/>
          </a:bodyPr>
          <a:lstStyle/>
          <a:p>
            <a:r>
              <a:rPr lang="cs-CZ" dirty="0">
                <a:hlinkClick r:id="rId2"/>
              </a:rPr>
              <a:t>http://www.atletika.cz/o-nas/predpisy</a:t>
            </a:r>
            <a:r>
              <a:rPr lang="cs-CZ" dirty="0" smtClean="0">
                <a:hlinkClick r:id="rId2"/>
              </a:rPr>
              <a:t>/</a:t>
            </a:r>
            <a:r>
              <a:rPr lang="cs-CZ" dirty="0" smtClean="0"/>
              <a:t> </a:t>
            </a:r>
          </a:p>
          <a:p>
            <a:pPr marL="0" indent="0">
              <a:buNone/>
            </a:pPr>
            <a:r>
              <a:rPr lang="cs-CZ" dirty="0" smtClean="0"/>
              <a:t>Co je pro rozhodčí důležité</a:t>
            </a:r>
          </a:p>
          <a:p>
            <a:r>
              <a:rPr lang="cs-CZ" b="1" dirty="0" smtClean="0">
                <a:solidFill>
                  <a:srgbClr val="7030A0"/>
                </a:solidFill>
              </a:rPr>
              <a:t>STANOVY ČESKÉHO </a:t>
            </a:r>
            <a:r>
              <a:rPr lang="cs-CZ" b="1" dirty="0">
                <a:solidFill>
                  <a:srgbClr val="7030A0"/>
                </a:solidFill>
              </a:rPr>
              <a:t>ATLETICKÉHO </a:t>
            </a:r>
            <a:r>
              <a:rPr lang="cs-CZ" b="1" dirty="0" smtClean="0">
                <a:solidFill>
                  <a:srgbClr val="7030A0"/>
                </a:solidFill>
              </a:rPr>
              <a:t>SVAZU            </a:t>
            </a:r>
            <a:r>
              <a:rPr lang="cs-CZ" dirty="0" smtClean="0"/>
              <a:t>(platnost 26.4.2015)</a:t>
            </a:r>
          </a:p>
          <a:p>
            <a:r>
              <a:rPr lang="cs-CZ" b="1" dirty="0">
                <a:solidFill>
                  <a:srgbClr val="7030A0"/>
                </a:solidFill>
              </a:rPr>
              <a:t>Směrnice ČAS o </a:t>
            </a:r>
            <a:r>
              <a:rPr lang="cs-CZ" b="1" dirty="0" smtClean="0">
                <a:solidFill>
                  <a:srgbClr val="7030A0"/>
                </a:solidFill>
              </a:rPr>
              <a:t>rozhodčích </a:t>
            </a:r>
            <a:r>
              <a:rPr lang="cs-CZ" dirty="0" smtClean="0">
                <a:solidFill>
                  <a:srgbClr val="7030A0"/>
                </a:solidFill>
              </a:rPr>
              <a:t>(č.7/2015)</a:t>
            </a:r>
          </a:p>
          <a:p>
            <a:r>
              <a:rPr lang="cs-CZ" b="1" dirty="0">
                <a:solidFill>
                  <a:srgbClr val="7030A0"/>
                </a:solidFill>
              </a:rPr>
              <a:t>Směrnice ČAS o poplatcích a odměnách v </a:t>
            </a:r>
            <a:r>
              <a:rPr lang="cs-CZ" b="1" dirty="0" smtClean="0">
                <a:solidFill>
                  <a:srgbClr val="7030A0"/>
                </a:solidFill>
              </a:rPr>
              <a:t>ČAS</a:t>
            </a:r>
            <a:r>
              <a:rPr lang="cs-CZ" dirty="0" smtClean="0"/>
              <a:t> </a:t>
            </a:r>
            <a:r>
              <a:rPr lang="cs-CZ" dirty="0" smtClean="0">
                <a:solidFill>
                  <a:srgbClr val="7030A0"/>
                </a:solidFill>
              </a:rPr>
              <a:t>(č.5/2016</a:t>
            </a:r>
            <a:r>
              <a:rPr lang="cs-CZ" dirty="0" smtClean="0"/>
              <a:t>)</a:t>
            </a:r>
          </a:p>
          <a:p>
            <a:r>
              <a:rPr lang="cs-CZ" b="1" dirty="0">
                <a:solidFill>
                  <a:srgbClr val="7030A0"/>
                </a:solidFill>
              </a:rPr>
              <a:t>Směrnice ČAS o ochraně osobních údajů</a:t>
            </a:r>
            <a:r>
              <a:rPr lang="cs-CZ" dirty="0"/>
              <a:t> </a:t>
            </a:r>
            <a:r>
              <a:rPr lang="cs-CZ" dirty="0">
                <a:solidFill>
                  <a:srgbClr val="7030A0"/>
                </a:solidFill>
              </a:rPr>
              <a:t>(</a:t>
            </a:r>
            <a:r>
              <a:rPr lang="cs-CZ" dirty="0" smtClean="0">
                <a:solidFill>
                  <a:srgbClr val="7030A0"/>
                </a:solidFill>
              </a:rPr>
              <a:t>6/2011)</a:t>
            </a:r>
            <a:r>
              <a:rPr lang="cs-CZ" dirty="0"/>
              <a:t>	</a:t>
            </a:r>
          </a:p>
        </p:txBody>
      </p:sp>
    </p:spTree>
    <p:extLst>
      <p:ext uri="{BB962C8B-B14F-4D97-AF65-F5344CB8AC3E}">
        <p14:creationId xmlns:p14="http://schemas.microsoft.com/office/powerpoint/2010/main" val="323158180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ChangeArrowheads="1"/>
          </p:cNvSpPr>
          <p:nvPr/>
        </p:nvSpPr>
        <p:spPr bwMode="auto">
          <a:xfrm>
            <a:off x="582613" y="1628775"/>
            <a:ext cx="8208962" cy="4524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cs-CZ" altLang="cs-CZ" sz="2400" b="1" dirty="0"/>
              <a:t>Čl. 1</a:t>
            </a:r>
          </a:p>
          <a:p>
            <a:pPr eaLnBrk="1" hangingPunct="1">
              <a:spcBef>
                <a:spcPct val="50000"/>
              </a:spcBef>
              <a:buFontTx/>
              <a:buNone/>
            </a:pPr>
            <a:r>
              <a:rPr lang="cs-CZ" altLang="cs-CZ" sz="2400" dirty="0"/>
              <a:t>(1) Při závodech pořádaných ČAS, krajskými atletickými svazy a Pražským atletickým svazem (dále jen „KAS“), atletickými oddíly a kluby - členy ČAS (dále jen „oddíly“) smí rozhodovat jen rozhodčí, kteří splňují podmínky stanovené touto směrnicí.</a:t>
            </a:r>
          </a:p>
          <a:p>
            <a:pPr eaLnBrk="1" hangingPunct="1">
              <a:spcBef>
                <a:spcPct val="50000"/>
              </a:spcBef>
              <a:buFontTx/>
              <a:buNone/>
            </a:pPr>
            <a:r>
              <a:rPr lang="cs-CZ" altLang="cs-CZ" sz="2400" dirty="0"/>
              <a:t>(2) Rozhodčí je odborný, sportovně technický a pedagogický činovník, který při atletických závodech (dále jen „závody“) </a:t>
            </a:r>
            <a:r>
              <a:rPr lang="cs-CZ" altLang="cs-CZ" sz="2400" u="sng" dirty="0">
                <a:solidFill>
                  <a:srgbClr val="7030A0"/>
                </a:solidFill>
              </a:rPr>
              <a:t>rozhoduje podle Pravidel atletiky</a:t>
            </a:r>
            <a:r>
              <a:rPr lang="cs-CZ" altLang="cs-CZ" sz="2400" dirty="0"/>
              <a:t>. Ovládá a v praxi uplatňuje ustanovení soutěžního řádu a </a:t>
            </a:r>
            <a:r>
              <a:rPr lang="cs-CZ" altLang="cs-CZ" sz="2400" u="sng" dirty="0"/>
              <a:t>ostatní vnitřní předpisy ČAS.</a:t>
            </a:r>
          </a:p>
        </p:txBody>
      </p:sp>
      <p:sp>
        <p:nvSpPr>
          <p:cNvPr id="147459" name="Nadpis 1"/>
          <p:cNvSpPr>
            <a:spLocks noGrp="1"/>
          </p:cNvSpPr>
          <p:nvPr>
            <p:ph type="title"/>
          </p:nvPr>
        </p:nvSpPr>
        <p:spPr>
          <a:xfrm>
            <a:off x="468313" y="333375"/>
            <a:ext cx="8229600" cy="1143000"/>
          </a:xfrm>
        </p:spPr>
        <p:txBody>
          <a:bodyPr/>
          <a:lstStyle/>
          <a:p>
            <a:r>
              <a:rPr lang="cs-CZ" altLang="cs-CZ" sz="3200" b="1" dirty="0" smtClean="0"/>
              <a:t>Směrnice ČAS o rozhodčích 7/2015</a:t>
            </a:r>
            <a:endParaRPr lang="cs-CZ" altLang="cs-CZ" sz="3200" dirty="0" smtClean="0"/>
          </a:p>
        </p:txBody>
      </p:sp>
    </p:spTree>
    <p:extLst>
      <p:ext uri="{BB962C8B-B14F-4D97-AF65-F5344CB8AC3E}">
        <p14:creationId xmlns:p14="http://schemas.microsoft.com/office/powerpoint/2010/main" val="1322337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wipe(up)">
                                      <p:cBhvr>
                                        <p:cTn id="7" dur="10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ChangeArrowheads="1"/>
          </p:cNvSpPr>
          <p:nvPr/>
        </p:nvSpPr>
        <p:spPr bwMode="auto">
          <a:xfrm>
            <a:off x="582613" y="1195388"/>
            <a:ext cx="8208962" cy="45858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sz="1800" dirty="0"/>
              <a:t>Čl. 5</a:t>
            </a:r>
            <a:endParaRPr lang="cs-CZ" altLang="cs-CZ" sz="2000" dirty="0"/>
          </a:p>
          <a:p>
            <a:pPr algn="ctr" eaLnBrk="1" hangingPunct="1">
              <a:spcBef>
                <a:spcPct val="0"/>
              </a:spcBef>
              <a:buFontTx/>
              <a:buNone/>
            </a:pPr>
            <a:r>
              <a:rPr lang="cs-CZ" altLang="cs-CZ" sz="1800" dirty="0"/>
              <a:t>Práva a povinnosti rozhodčího</a:t>
            </a:r>
            <a:endParaRPr lang="cs-CZ" altLang="cs-CZ" sz="2000" dirty="0"/>
          </a:p>
          <a:p>
            <a:pPr eaLnBrk="1" hangingPunct="1">
              <a:spcBef>
                <a:spcPct val="0"/>
              </a:spcBef>
              <a:buFontTx/>
              <a:buNone/>
            </a:pPr>
            <a:r>
              <a:rPr lang="cs-CZ" altLang="cs-CZ" sz="1800" dirty="0"/>
              <a:t> (1)Rozhodčí:</a:t>
            </a:r>
            <a:endParaRPr lang="cs-CZ" altLang="cs-CZ" sz="2000" dirty="0"/>
          </a:p>
          <a:p>
            <a:pPr eaLnBrk="1" hangingPunct="1">
              <a:spcBef>
                <a:spcPct val="0"/>
              </a:spcBef>
              <a:buFontTx/>
              <a:buNone/>
            </a:pPr>
            <a:r>
              <a:rPr lang="cs-CZ" altLang="cs-CZ" sz="1800" dirty="0"/>
              <a:t>a) rozhoduje podle platných Pravidel atletiky a v jejich duchu,</a:t>
            </a:r>
            <a:endParaRPr lang="cs-CZ" altLang="cs-CZ" sz="2000" dirty="0"/>
          </a:p>
          <a:p>
            <a:pPr eaLnBrk="1" hangingPunct="1">
              <a:spcBef>
                <a:spcPct val="0"/>
              </a:spcBef>
              <a:buFontTx/>
              <a:buNone/>
            </a:pPr>
            <a:r>
              <a:rPr lang="cs-CZ" altLang="cs-CZ" sz="1800" dirty="0"/>
              <a:t>b) zúčastňuje se závodů, ke kterým byl delegován, nemůže-li se zúčastnit, je povinen to oznámit bez zbytečného odkladu tomu, kdo jej delegoval, a pořadateli závodů,</a:t>
            </a:r>
            <a:endParaRPr lang="cs-CZ" altLang="cs-CZ" sz="2000" dirty="0"/>
          </a:p>
          <a:p>
            <a:pPr eaLnBrk="1" hangingPunct="1">
              <a:spcBef>
                <a:spcPct val="0"/>
              </a:spcBef>
              <a:buFontTx/>
              <a:buNone/>
            </a:pPr>
            <a:r>
              <a:rPr lang="cs-CZ" altLang="cs-CZ" sz="1800" dirty="0"/>
              <a:t>c) má na závodech při sobě platný průkaz rozhodčího, předkládá hlavnímu rozhodčímu výkaz o činnosti rozhodčího a nosí předepsaný oděv rozhodčího,</a:t>
            </a:r>
            <a:endParaRPr lang="cs-CZ" altLang="cs-CZ" sz="2000" dirty="0"/>
          </a:p>
          <a:p>
            <a:pPr eaLnBrk="1" hangingPunct="1">
              <a:spcBef>
                <a:spcPct val="0"/>
              </a:spcBef>
              <a:buFontTx/>
              <a:buNone/>
            </a:pPr>
            <a:r>
              <a:rPr lang="cs-CZ" altLang="cs-CZ" sz="1800" u="sng" dirty="0"/>
              <a:t>d) předchází úrazům a při zraněních poskytuje pomoc,</a:t>
            </a:r>
            <a:endParaRPr lang="cs-CZ" altLang="cs-CZ" sz="2000" u="sng" dirty="0"/>
          </a:p>
          <a:p>
            <a:pPr eaLnBrk="1" hangingPunct="1">
              <a:spcBef>
                <a:spcPct val="0"/>
              </a:spcBef>
              <a:buFontTx/>
              <a:buNone/>
            </a:pPr>
            <a:r>
              <a:rPr lang="cs-CZ" altLang="cs-CZ" sz="1800" dirty="0"/>
              <a:t>e) oznamuje změny osobních údajů bez zbytečného odkladu příslušné komisi rozhodčích.</a:t>
            </a:r>
            <a:endParaRPr lang="cs-CZ" altLang="cs-CZ" sz="2000" dirty="0"/>
          </a:p>
          <a:p>
            <a:pPr eaLnBrk="1" hangingPunct="1">
              <a:spcBef>
                <a:spcPct val="0"/>
              </a:spcBef>
              <a:buFontTx/>
              <a:buNone/>
            </a:pPr>
            <a:r>
              <a:rPr lang="cs-CZ" altLang="cs-CZ" sz="1800" dirty="0"/>
              <a:t>(2) Rozhodčí může být volen do orgánů ČAS, KAS a oddílů.</a:t>
            </a:r>
            <a:endParaRPr lang="cs-CZ" altLang="cs-CZ" sz="2000" dirty="0"/>
          </a:p>
          <a:p>
            <a:pPr eaLnBrk="1" hangingPunct="1">
              <a:spcBef>
                <a:spcPct val="0"/>
              </a:spcBef>
              <a:buFontTx/>
              <a:buNone/>
            </a:pPr>
            <a:r>
              <a:rPr lang="cs-CZ" altLang="cs-CZ" sz="2000" dirty="0"/>
              <a:t>(3) </a:t>
            </a:r>
            <a:r>
              <a:rPr lang="cs-CZ" altLang="cs-CZ" sz="1800" dirty="0"/>
              <a:t>Rozhodčímu náleží za činnost během závodů odměna. Odměňování rozhodčích je upraveno zvláštní směrnicí ČAS.</a:t>
            </a:r>
            <a:r>
              <a:rPr lang="cs-CZ" altLang="cs-CZ" sz="2000" dirty="0"/>
              <a:t>        </a:t>
            </a:r>
            <a:r>
              <a:rPr lang="cs-CZ" altLang="cs-CZ" sz="1800" dirty="0"/>
              <a:t>Směrnice </a:t>
            </a:r>
            <a:r>
              <a:rPr lang="cs-CZ" altLang="cs-CZ" sz="1800" b="1" u="sng" dirty="0">
                <a:solidFill>
                  <a:srgbClr val="7030A0"/>
                </a:solidFill>
              </a:rPr>
              <a:t>ČAS č. </a:t>
            </a:r>
            <a:r>
              <a:rPr lang="cs-CZ" altLang="cs-CZ" sz="1800" b="1" u="sng" dirty="0" smtClean="0">
                <a:solidFill>
                  <a:srgbClr val="7030A0"/>
                </a:solidFill>
              </a:rPr>
              <a:t>5/2015</a:t>
            </a:r>
            <a:r>
              <a:rPr lang="cs-CZ" altLang="cs-CZ" sz="1800" dirty="0" smtClean="0">
                <a:solidFill>
                  <a:srgbClr val="7030A0"/>
                </a:solidFill>
              </a:rPr>
              <a:t>, </a:t>
            </a:r>
            <a:r>
              <a:rPr lang="cs-CZ" altLang="cs-CZ" sz="1800" dirty="0"/>
              <a:t>o poplatcích a odměnách v ČAS</a:t>
            </a:r>
          </a:p>
        </p:txBody>
      </p:sp>
      <p:sp>
        <p:nvSpPr>
          <p:cNvPr id="149507" name="Nadpis 1"/>
          <p:cNvSpPr>
            <a:spLocks noGrp="1"/>
          </p:cNvSpPr>
          <p:nvPr>
            <p:ph type="title"/>
          </p:nvPr>
        </p:nvSpPr>
        <p:spPr>
          <a:xfrm>
            <a:off x="468313" y="333375"/>
            <a:ext cx="8229600" cy="1143000"/>
          </a:xfrm>
        </p:spPr>
        <p:txBody>
          <a:bodyPr/>
          <a:lstStyle/>
          <a:p>
            <a:r>
              <a:rPr lang="cs-CZ" altLang="cs-CZ" sz="3200" b="1" dirty="0" smtClean="0"/>
              <a:t>Směrnice ČAS o rozhodčích</a:t>
            </a:r>
            <a:endParaRPr lang="cs-CZ" altLang="cs-CZ" sz="3200" dirty="0" smtClean="0"/>
          </a:p>
        </p:txBody>
      </p:sp>
      <p:sp>
        <p:nvSpPr>
          <p:cNvPr id="3" name="Šipka doprava 2"/>
          <p:cNvSpPr/>
          <p:nvPr/>
        </p:nvSpPr>
        <p:spPr>
          <a:xfrm>
            <a:off x="5435600" y="5445125"/>
            <a:ext cx="504825" cy="2159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2516040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wipe(up)">
                                      <p:cBhvr>
                                        <p:cTn id="7" dur="1000"/>
                                        <p:tgtEl>
                                          <p:spTgt spid="5735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P spid="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sz="2800" b="1" dirty="0" smtClean="0"/>
              <a:t>Třídy a požadavky</a:t>
            </a:r>
            <a:endParaRPr lang="cs-CZ" sz="2800" b="1" dirty="0"/>
          </a:p>
        </p:txBody>
      </p:sp>
      <p:graphicFrame>
        <p:nvGraphicFramePr>
          <p:cNvPr id="6" name="Tabulka 5"/>
          <p:cNvGraphicFramePr>
            <a:graphicFrameLocks noGrp="1"/>
          </p:cNvGraphicFramePr>
          <p:nvPr>
            <p:extLst>
              <p:ext uri="{D42A27DB-BD31-4B8C-83A1-F6EECF244321}">
                <p14:modId xmlns:p14="http://schemas.microsoft.com/office/powerpoint/2010/main" val="1695580258"/>
              </p:ext>
            </p:extLst>
          </p:nvPr>
        </p:nvGraphicFramePr>
        <p:xfrm>
          <a:off x="539551" y="836712"/>
          <a:ext cx="8136904" cy="5639416"/>
        </p:xfrm>
        <a:graphic>
          <a:graphicData uri="http://schemas.openxmlformats.org/drawingml/2006/table">
            <a:tbl>
              <a:tblPr firstRow="1" firstCol="1" bandRow="1">
                <a:tableStyleId>{5C22544A-7EE6-4342-B048-85BDC9FD1C3A}</a:tableStyleId>
              </a:tblPr>
              <a:tblGrid>
                <a:gridCol w="904596"/>
                <a:gridCol w="490981"/>
                <a:gridCol w="868888"/>
                <a:gridCol w="868888"/>
                <a:gridCol w="859962"/>
                <a:gridCol w="1428311"/>
                <a:gridCol w="1123307"/>
                <a:gridCol w="677703"/>
                <a:gridCol w="914268"/>
              </a:tblGrid>
              <a:tr h="189725">
                <a:tc>
                  <a:txBody>
                    <a:bodyPr/>
                    <a:lstStyle/>
                    <a:p>
                      <a:pPr>
                        <a:lnSpc>
                          <a:spcPct val="115000"/>
                        </a:lnSpc>
                      </a:pPr>
                      <a:endParaRPr lang="cs-CZ" sz="1200" b="1" dirty="0">
                        <a:effectLst/>
                        <a:latin typeface="Arial"/>
                      </a:endParaRPr>
                    </a:p>
                  </a:txBody>
                  <a:tcPr marL="37430" marR="37430" marT="0" marB="0" anchor="b"/>
                </a:tc>
                <a:tc gridSpan="3">
                  <a:txBody>
                    <a:bodyPr/>
                    <a:lstStyle/>
                    <a:p>
                      <a:pPr algn="ctr">
                        <a:lnSpc>
                          <a:spcPct val="115000"/>
                        </a:lnSpc>
                        <a:spcAft>
                          <a:spcPts val="0"/>
                        </a:spcAft>
                      </a:pPr>
                      <a:r>
                        <a:rPr lang="cs-CZ" sz="1200" b="1">
                          <a:effectLst/>
                        </a:rPr>
                        <a:t>kvalifikační požadavky</a:t>
                      </a:r>
                      <a:endParaRPr lang="cs-CZ" sz="1200" b="1">
                        <a:effectLst/>
                        <a:latin typeface="Arial"/>
                        <a:ea typeface="Calibri"/>
                      </a:endParaRPr>
                    </a:p>
                  </a:txBody>
                  <a:tcPr marL="37430" marR="37430" marT="0" marB="0" anchor="b"/>
                </a:tc>
                <a:tc hMerge="1">
                  <a:txBody>
                    <a:bodyPr/>
                    <a:lstStyle/>
                    <a:p>
                      <a:endParaRPr lang="cs-CZ"/>
                    </a:p>
                  </a:txBody>
                  <a:tcPr/>
                </a:tc>
                <a:tc hMerge="1">
                  <a:txBody>
                    <a:bodyPr/>
                    <a:lstStyle/>
                    <a:p>
                      <a:endParaRPr lang="cs-CZ"/>
                    </a:p>
                  </a:txBody>
                  <a:tcPr/>
                </a:tc>
                <a:tc>
                  <a:txBody>
                    <a:bodyPr/>
                    <a:lstStyle/>
                    <a:p>
                      <a:pPr>
                        <a:lnSpc>
                          <a:spcPct val="115000"/>
                        </a:lnSpc>
                      </a:pPr>
                      <a:endParaRPr lang="cs-CZ" sz="1200" b="1">
                        <a:effectLst/>
                        <a:latin typeface="Arial"/>
                      </a:endParaRPr>
                    </a:p>
                  </a:txBody>
                  <a:tcPr marL="37430" marR="37430" marT="0" marB="0" anchor="b"/>
                </a:tc>
                <a:tc>
                  <a:txBody>
                    <a:bodyPr/>
                    <a:lstStyle/>
                    <a:p>
                      <a:pPr>
                        <a:lnSpc>
                          <a:spcPct val="115000"/>
                        </a:lnSpc>
                      </a:pPr>
                      <a:endParaRPr lang="cs-CZ" sz="1200" b="1">
                        <a:effectLst/>
                        <a:latin typeface="Arial"/>
                      </a:endParaRPr>
                    </a:p>
                  </a:txBody>
                  <a:tcPr marL="37430" marR="37430" marT="0" marB="0" anchor="b"/>
                </a:tc>
                <a:tc>
                  <a:txBody>
                    <a:bodyPr/>
                    <a:lstStyle/>
                    <a:p>
                      <a:pPr>
                        <a:lnSpc>
                          <a:spcPct val="115000"/>
                        </a:lnSpc>
                      </a:pPr>
                      <a:endParaRPr lang="cs-CZ" sz="1200" b="1">
                        <a:effectLst/>
                        <a:latin typeface="Arial"/>
                      </a:endParaRPr>
                    </a:p>
                  </a:txBody>
                  <a:tcPr marL="37430" marR="37430" marT="0" marB="0" anchor="b"/>
                </a:tc>
                <a:tc>
                  <a:txBody>
                    <a:bodyPr/>
                    <a:lstStyle/>
                    <a:p>
                      <a:pPr>
                        <a:lnSpc>
                          <a:spcPct val="115000"/>
                        </a:lnSpc>
                      </a:pPr>
                      <a:endParaRPr lang="cs-CZ" sz="1200" b="1">
                        <a:effectLst/>
                        <a:latin typeface="Arial"/>
                      </a:endParaRPr>
                    </a:p>
                  </a:txBody>
                  <a:tcPr marL="37430" marR="37430" marT="0" marB="0" anchor="b"/>
                </a:tc>
                <a:tc>
                  <a:txBody>
                    <a:bodyPr/>
                    <a:lstStyle/>
                    <a:p>
                      <a:pPr>
                        <a:lnSpc>
                          <a:spcPct val="115000"/>
                        </a:lnSpc>
                      </a:pPr>
                      <a:endParaRPr lang="cs-CZ" sz="1200" b="1">
                        <a:effectLst/>
                        <a:latin typeface="Arial"/>
                      </a:endParaRPr>
                    </a:p>
                  </a:txBody>
                  <a:tcPr marL="37430" marR="37430" marT="0" marB="0" anchor="b"/>
                </a:tc>
              </a:tr>
              <a:tr h="569177">
                <a:tc>
                  <a:txBody>
                    <a:bodyPr/>
                    <a:lstStyle/>
                    <a:p>
                      <a:pPr algn="ctr">
                        <a:lnSpc>
                          <a:spcPct val="115000"/>
                        </a:lnSpc>
                        <a:spcAft>
                          <a:spcPts val="0"/>
                        </a:spcAft>
                      </a:pPr>
                      <a:r>
                        <a:rPr lang="cs-CZ" sz="1200" b="1">
                          <a:effectLst/>
                        </a:rPr>
                        <a:t>kvalifikační třídy  /  funkce</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min. věk</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předchozí praxe v nižší třídě</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požadova-ná úroveň školení</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omezení</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možnosti</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doklad</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platnost</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způsob prolongace</a:t>
                      </a:r>
                      <a:endParaRPr lang="cs-CZ" sz="1200" b="1">
                        <a:effectLst/>
                        <a:latin typeface="Arial"/>
                        <a:ea typeface="Calibri"/>
                      </a:endParaRPr>
                    </a:p>
                  </a:txBody>
                  <a:tcPr marL="37430" marR="37430" marT="0" marB="0" anchor="ctr"/>
                </a:tc>
              </a:tr>
              <a:tr h="948629">
                <a:tc>
                  <a:txBody>
                    <a:bodyPr/>
                    <a:lstStyle/>
                    <a:p>
                      <a:pPr algn="ctr">
                        <a:lnSpc>
                          <a:spcPct val="115000"/>
                        </a:lnSpc>
                        <a:spcAft>
                          <a:spcPts val="0"/>
                        </a:spcAft>
                      </a:pPr>
                      <a:r>
                        <a:rPr lang="cs-CZ" sz="1200" b="1">
                          <a:effectLst/>
                        </a:rPr>
                        <a:t>kandidát</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16 let</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dirty="0">
                          <a:effectLst/>
                        </a:rPr>
                        <a:t>-</a:t>
                      </a:r>
                      <a:endParaRPr lang="cs-CZ" sz="1200" b="1" dirty="0">
                        <a:effectLst/>
                        <a:latin typeface="Arial"/>
                        <a:ea typeface="Calibri"/>
                      </a:endParaRPr>
                    </a:p>
                  </a:txBody>
                  <a:tcPr marL="37430" marR="37430" marT="0" marB="0" anchor="ctr"/>
                </a:tc>
                <a:tc>
                  <a:txBody>
                    <a:bodyPr/>
                    <a:lstStyle/>
                    <a:p>
                      <a:pPr>
                        <a:lnSpc>
                          <a:spcPct val="115000"/>
                        </a:lnSpc>
                        <a:spcAft>
                          <a:spcPts val="0"/>
                        </a:spcAft>
                      </a:pPr>
                      <a:r>
                        <a:rPr lang="cs-CZ" sz="1200" b="1">
                          <a:effectLst/>
                        </a:rPr>
                        <a:t>3.třída </a:t>
                      </a:r>
                      <a:r>
                        <a:rPr lang="cs-CZ" sz="1200" b="1" baseline="30000">
                          <a:effectLst/>
                        </a:rPr>
                        <a:t>1)</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nesmí rozhodo- vat               u dopadu náčiní</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 </a:t>
                      </a:r>
                      <a:endParaRPr lang="cs-CZ" sz="1200" b="1">
                        <a:effectLst/>
                        <a:latin typeface="Arial"/>
                        <a:ea typeface="Calibri"/>
                      </a:endParaRPr>
                    </a:p>
                  </a:txBody>
                  <a:tcPr marL="37430" marR="37430" marT="0" marB="0" anchor="b"/>
                </a:tc>
                <a:tc>
                  <a:txBody>
                    <a:bodyPr/>
                    <a:lstStyle/>
                    <a:p>
                      <a:pPr>
                        <a:lnSpc>
                          <a:spcPct val="115000"/>
                        </a:lnSpc>
                        <a:spcAft>
                          <a:spcPts val="0"/>
                        </a:spcAft>
                      </a:pPr>
                      <a:r>
                        <a:rPr lang="cs-CZ" sz="1200" b="1">
                          <a:effectLst/>
                        </a:rPr>
                        <a:t>průkaz rozhodčího</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5 let</a:t>
                      </a:r>
                      <a:r>
                        <a:rPr lang="cs-CZ" sz="1200" b="1" baseline="30000">
                          <a:effectLst/>
                        </a:rPr>
                        <a:t>5)</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a:t>
                      </a:r>
                      <a:endParaRPr lang="cs-CZ" sz="1200" b="1">
                        <a:effectLst/>
                        <a:latin typeface="Arial"/>
                        <a:ea typeface="Calibri"/>
                      </a:endParaRPr>
                    </a:p>
                  </a:txBody>
                  <a:tcPr marL="37430" marR="37430" marT="0" marB="0" anchor="ctr"/>
                </a:tc>
              </a:tr>
              <a:tr h="496812">
                <a:tc>
                  <a:txBody>
                    <a:bodyPr/>
                    <a:lstStyle/>
                    <a:p>
                      <a:pPr algn="ctr">
                        <a:lnSpc>
                          <a:spcPct val="115000"/>
                        </a:lnSpc>
                        <a:spcAft>
                          <a:spcPts val="0"/>
                        </a:spcAft>
                      </a:pPr>
                      <a:r>
                        <a:rPr lang="cs-CZ" sz="1200" b="1">
                          <a:effectLst/>
                        </a:rPr>
                        <a:t>3.</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18 let</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 </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3.třída </a:t>
                      </a:r>
                      <a:r>
                        <a:rPr lang="cs-CZ" sz="1200" b="1" baseline="30000">
                          <a:effectLst/>
                        </a:rPr>
                        <a:t>1)</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 -</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 </a:t>
                      </a:r>
                      <a:endParaRPr lang="cs-CZ" sz="1200" b="1">
                        <a:effectLst/>
                        <a:latin typeface="Arial"/>
                        <a:ea typeface="Calibri"/>
                      </a:endParaRPr>
                    </a:p>
                  </a:txBody>
                  <a:tcPr marL="37430" marR="37430" marT="0" marB="0" anchor="b"/>
                </a:tc>
                <a:tc>
                  <a:txBody>
                    <a:bodyPr/>
                    <a:lstStyle/>
                    <a:p>
                      <a:pPr>
                        <a:lnSpc>
                          <a:spcPct val="115000"/>
                        </a:lnSpc>
                        <a:spcAft>
                          <a:spcPts val="0"/>
                        </a:spcAft>
                      </a:pPr>
                      <a:r>
                        <a:rPr lang="cs-CZ" sz="1200" b="1">
                          <a:effectLst/>
                        </a:rPr>
                        <a:t>průkaz rozhodčího</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5 let</a:t>
                      </a:r>
                      <a:r>
                        <a:rPr lang="cs-CZ" sz="1200" b="1" baseline="30000">
                          <a:effectLst/>
                        </a:rPr>
                        <a:t>5)</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seminář rozhodčích</a:t>
                      </a:r>
                      <a:endParaRPr lang="cs-CZ" sz="1200" b="1">
                        <a:effectLst/>
                        <a:latin typeface="Arial"/>
                        <a:ea typeface="Calibri"/>
                      </a:endParaRPr>
                    </a:p>
                  </a:txBody>
                  <a:tcPr marL="37430" marR="37430" marT="0" marB="0" anchor="ctr"/>
                </a:tc>
              </a:tr>
              <a:tr h="758904">
                <a:tc>
                  <a:txBody>
                    <a:bodyPr/>
                    <a:lstStyle/>
                    <a:p>
                      <a:pPr algn="ctr">
                        <a:lnSpc>
                          <a:spcPct val="115000"/>
                        </a:lnSpc>
                        <a:spcAft>
                          <a:spcPts val="0"/>
                        </a:spcAft>
                      </a:pPr>
                      <a:r>
                        <a:rPr lang="cs-CZ" sz="1200" b="1">
                          <a:effectLst/>
                        </a:rPr>
                        <a:t>2.</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20 let</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2 roky</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2.třída</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 -</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školení pro odborné funkce mimo měřiče tratí pro běhy na silnici</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průkaz rozhodčího</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5 let</a:t>
                      </a:r>
                      <a:r>
                        <a:rPr lang="cs-CZ" sz="1200" b="1" baseline="30000">
                          <a:effectLst/>
                        </a:rPr>
                        <a:t>5)</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seminář rozhodčích</a:t>
                      </a:r>
                      <a:endParaRPr lang="cs-CZ" sz="1200" b="1">
                        <a:effectLst/>
                        <a:latin typeface="Arial"/>
                        <a:ea typeface="Calibri"/>
                      </a:endParaRPr>
                    </a:p>
                  </a:txBody>
                  <a:tcPr marL="37430" marR="37430" marT="0" marB="0" anchor="ctr"/>
                </a:tc>
              </a:tr>
              <a:tr h="618671">
                <a:tc>
                  <a:txBody>
                    <a:bodyPr/>
                    <a:lstStyle/>
                    <a:p>
                      <a:pPr algn="ctr">
                        <a:lnSpc>
                          <a:spcPct val="115000"/>
                        </a:lnSpc>
                        <a:spcAft>
                          <a:spcPts val="0"/>
                        </a:spcAft>
                      </a:pPr>
                      <a:r>
                        <a:rPr lang="cs-CZ" sz="1200" b="1">
                          <a:effectLst/>
                        </a:rPr>
                        <a:t>1.</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22 let</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2 roky</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1.třída</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 -</a:t>
                      </a:r>
                      <a:endParaRPr lang="cs-CZ" sz="1200" b="1">
                        <a:effectLst/>
                        <a:latin typeface="Arial"/>
                        <a:ea typeface="Calibri"/>
                      </a:endParaRPr>
                    </a:p>
                  </a:txBody>
                  <a:tcPr marL="37430" marR="37430" marT="0" marB="0" anchor="ctr"/>
                </a:tc>
                <a:tc rowSpan="2">
                  <a:txBody>
                    <a:bodyPr/>
                    <a:lstStyle/>
                    <a:p>
                      <a:pPr algn="ctr">
                        <a:lnSpc>
                          <a:spcPct val="115000"/>
                        </a:lnSpc>
                        <a:spcAft>
                          <a:spcPts val="0"/>
                        </a:spcAft>
                      </a:pPr>
                      <a:r>
                        <a:rPr lang="cs-CZ" sz="1200" b="1">
                          <a:effectLst/>
                        </a:rPr>
                        <a:t>školení pro všechny odborné funkce  vyslání na seminář IAAF/EA</a:t>
                      </a:r>
                      <a:r>
                        <a:rPr lang="cs-CZ" sz="1200" b="1" baseline="30000">
                          <a:effectLst/>
                        </a:rPr>
                        <a:t>4)</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průkaz rozhodčího</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5 let</a:t>
                      </a:r>
                      <a:r>
                        <a:rPr lang="cs-CZ" sz="1200" b="1" baseline="30000">
                          <a:effectLst/>
                        </a:rPr>
                        <a:t>5)</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seminář rozhodčích</a:t>
                      </a:r>
                      <a:endParaRPr lang="cs-CZ" sz="1200" b="1">
                        <a:effectLst/>
                        <a:latin typeface="Arial"/>
                        <a:ea typeface="Calibri"/>
                      </a:endParaRPr>
                    </a:p>
                  </a:txBody>
                  <a:tcPr marL="37430" marR="37430" marT="0" marB="0" anchor="ctr"/>
                </a:tc>
              </a:tr>
              <a:tr h="758904">
                <a:tc>
                  <a:txBody>
                    <a:bodyPr/>
                    <a:lstStyle/>
                    <a:p>
                      <a:pPr algn="ctr">
                        <a:lnSpc>
                          <a:spcPct val="115000"/>
                        </a:lnSpc>
                        <a:spcAft>
                          <a:spcPts val="0"/>
                        </a:spcAft>
                      </a:pPr>
                      <a:r>
                        <a:rPr lang="cs-CZ" sz="1200" b="1">
                          <a:effectLst/>
                        </a:rPr>
                        <a:t>Ú</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5 let v hlavních a vedoucích funkcích</a:t>
                      </a:r>
                      <a:r>
                        <a:rPr lang="cs-CZ" sz="1200" b="1" baseline="30000">
                          <a:effectLst/>
                        </a:rPr>
                        <a:t>2)</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seminář pro 1.třídu,                  jmenování</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 -</a:t>
                      </a:r>
                      <a:endParaRPr lang="cs-CZ" sz="1200" b="1">
                        <a:effectLst/>
                        <a:latin typeface="Arial"/>
                        <a:ea typeface="Calibri"/>
                      </a:endParaRPr>
                    </a:p>
                  </a:txBody>
                  <a:tcPr marL="37430" marR="37430" marT="0" marB="0" anchor="ctr"/>
                </a:tc>
                <a:tc vMerge="1">
                  <a:txBody>
                    <a:bodyPr/>
                    <a:lstStyle/>
                    <a:p>
                      <a:endParaRPr lang="cs-CZ"/>
                    </a:p>
                  </a:txBody>
                  <a:tcPr/>
                </a:tc>
                <a:tc>
                  <a:txBody>
                    <a:bodyPr/>
                    <a:lstStyle/>
                    <a:p>
                      <a:pPr>
                        <a:lnSpc>
                          <a:spcPct val="115000"/>
                        </a:lnSpc>
                        <a:spcAft>
                          <a:spcPts val="0"/>
                        </a:spcAft>
                      </a:pPr>
                      <a:r>
                        <a:rPr lang="cs-CZ" sz="1200" b="1">
                          <a:effectLst/>
                        </a:rPr>
                        <a:t>průkaz rozhodčího</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5 let</a:t>
                      </a:r>
                      <a:r>
                        <a:rPr lang="cs-CZ" sz="1200" b="1" baseline="30000">
                          <a:effectLst/>
                        </a:rPr>
                        <a:t>5)</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seminář rozhodčích</a:t>
                      </a:r>
                      <a:endParaRPr lang="cs-CZ" sz="1200" b="1">
                        <a:effectLst/>
                        <a:latin typeface="Arial"/>
                        <a:ea typeface="Calibri"/>
                      </a:endParaRPr>
                    </a:p>
                  </a:txBody>
                  <a:tcPr marL="37430" marR="37430" marT="0" marB="0" anchor="ctr"/>
                </a:tc>
              </a:tr>
              <a:tr h="948629">
                <a:tc>
                  <a:txBody>
                    <a:bodyPr/>
                    <a:lstStyle/>
                    <a:p>
                      <a:pPr algn="ctr">
                        <a:lnSpc>
                          <a:spcPct val="115000"/>
                        </a:lnSpc>
                        <a:spcAft>
                          <a:spcPts val="0"/>
                        </a:spcAft>
                      </a:pPr>
                      <a:r>
                        <a:rPr lang="cs-CZ" sz="1200" b="1">
                          <a:effectLst/>
                        </a:rPr>
                        <a:t>IR</a:t>
                      </a:r>
                      <a:r>
                        <a:rPr lang="cs-CZ" sz="1200" b="1" baseline="30000">
                          <a:effectLst/>
                        </a:rPr>
                        <a:t>3)</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5 let rozhodčím     1. třídy</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seminář pro jmenování instruktorů jmenování</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věk pro jmenování         max. 75 let</a:t>
                      </a:r>
                      <a:endParaRPr lang="cs-CZ" sz="1200" b="1">
                        <a:effectLst/>
                        <a:latin typeface="Arial"/>
                        <a:ea typeface="Calibri"/>
                      </a:endParaRPr>
                    </a:p>
                  </a:txBody>
                  <a:tcPr marL="37430" marR="37430" marT="0" marB="0" anchor="ctr"/>
                </a:tc>
                <a:tc>
                  <a:txBody>
                    <a:bodyPr/>
                    <a:lstStyle/>
                    <a:p>
                      <a:pPr>
                        <a:lnSpc>
                          <a:spcPct val="115000"/>
                        </a:lnSpc>
                        <a:spcAft>
                          <a:spcPts val="0"/>
                        </a:spcAft>
                      </a:pPr>
                      <a:r>
                        <a:rPr lang="cs-CZ" sz="1200" b="1">
                          <a:effectLst/>
                        </a:rPr>
                        <a:t> </a:t>
                      </a:r>
                      <a:endParaRPr lang="cs-CZ" sz="1200" b="1">
                        <a:effectLst/>
                        <a:latin typeface="Arial"/>
                        <a:ea typeface="Calibri"/>
                      </a:endParaRPr>
                    </a:p>
                  </a:txBody>
                  <a:tcPr marL="37430" marR="37430" marT="0" marB="0" anchor="b"/>
                </a:tc>
                <a:tc>
                  <a:txBody>
                    <a:bodyPr/>
                    <a:lstStyle/>
                    <a:p>
                      <a:pPr>
                        <a:lnSpc>
                          <a:spcPct val="115000"/>
                        </a:lnSpc>
                        <a:spcAft>
                          <a:spcPts val="0"/>
                        </a:spcAft>
                      </a:pPr>
                      <a:r>
                        <a:rPr lang="cs-CZ" sz="1200" b="1">
                          <a:effectLst/>
                        </a:rPr>
                        <a:t>průkaz rozhodčího/IR</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a:effectLst/>
                        </a:rPr>
                        <a:t>4 roky</a:t>
                      </a:r>
                      <a:endParaRPr lang="cs-CZ" sz="1200" b="1">
                        <a:effectLst/>
                        <a:latin typeface="Arial"/>
                        <a:ea typeface="Calibri"/>
                      </a:endParaRPr>
                    </a:p>
                  </a:txBody>
                  <a:tcPr marL="37430" marR="37430" marT="0" marB="0" anchor="ctr"/>
                </a:tc>
                <a:tc>
                  <a:txBody>
                    <a:bodyPr/>
                    <a:lstStyle/>
                    <a:p>
                      <a:pPr algn="ctr">
                        <a:lnSpc>
                          <a:spcPct val="115000"/>
                        </a:lnSpc>
                        <a:spcAft>
                          <a:spcPts val="0"/>
                        </a:spcAft>
                      </a:pPr>
                      <a:r>
                        <a:rPr lang="cs-CZ" sz="1200" b="1" dirty="0">
                          <a:effectLst/>
                        </a:rPr>
                        <a:t>seminář instruktorů</a:t>
                      </a:r>
                      <a:endParaRPr lang="cs-CZ" sz="1200" b="1" dirty="0">
                        <a:effectLst/>
                        <a:latin typeface="Arial"/>
                        <a:ea typeface="Calibri"/>
                      </a:endParaRPr>
                    </a:p>
                  </a:txBody>
                  <a:tcPr marL="37430" marR="37430" marT="0" marB="0" anchor="ctr"/>
                </a:tc>
              </a:tr>
            </a:tbl>
          </a:graphicData>
        </a:graphic>
      </p:graphicFrame>
    </p:spTree>
    <p:extLst>
      <p:ext uri="{BB962C8B-B14F-4D97-AF65-F5344CB8AC3E}">
        <p14:creationId xmlns:p14="http://schemas.microsoft.com/office/powerpoint/2010/main" val="44482146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sz="2800" b="1" dirty="0" smtClean="0"/>
              <a:t>Specializace</a:t>
            </a:r>
            <a:endParaRPr lang="cs-CZ" sz="2800" b="1" dirty="0"/>
          </a:p>
        </p:txBody>
      </p:sp>
      <p:graphicFrame>
        <p:nvGraphicFramePr>
          <p:cNvPr id="3" name="Tabulka 2"/>
          <p:cNvGraphicFramePr>
            <a:graphicFrameLocks noGrp="1"/>
          </p:cNvGraphicFramePr>
          <p:nvPr>
            <p:extLst>
              <p:ext uri="{D42A27DB-BD31-4B8C-83A1-F6EECF244321}">
                <p14:modId xmlns:p14="http://schemas.microsoft.com/office/powerpoint/2010/main" val="3363971154"/>
              </p:ext>
            </p:extLst>
          </p:nvPr>
        </p:nvGraphicFramePr>
        <p:xfrm>
          <a:off x="827584" y="980729"/>
          <a:ext cx="6840760" cy="5300832"/>
        </p:xfrm>
        <a:graphic>
          <a:graphicData uri="http://schemas.openxmlformats.org/drawingml/2006/table">
            <a:tbl>
              <a:tblPr firstRow="1" firstCol="1" bandRow="1">
                <a:tableStyleId>{5C22544A-7EE6-4342-B048-85BDC9FD1C3A}</a:tableStyleId>
              </a:tblPr>
              <a:tblGrid>
                <a:gridCol w="1747899"/>
                <a:gridCol w="1111635"/>
                <a:gridCol w="1416969"/>
                <a:gridCol w="1508386"/>
                <a:gridCol w="1055871"/>
              </a:tblGrid>
              <a:tr h="713967">
                <a:tc>
                  <a:txBody>
                    <a:bodyPr/>
                    <a:lstStyle/>
                    <a:p>
                      <a:pPr>
                        <a:lnSpc>
                          <a:spcPct val="115000"/>
                        </a:lnSpc>
                        <a:spcAft>
                          <a:spcPts val="0"/>
                        </a:spcAft>
                      </a:pPr>
                      <a:r>
                        <a:rPr lang="cs-CZ" sz="1400" b="1">
                          <a:effectLst/>
                        </a:rPr>
                        <a:t>odborné funkce</a:t>
                      </a:r>
                      <a:endParaRPr lang="cs-CZ" sz="1400" b="1">
                        <a:effectLst/>
                        <a:latin typeface="Arial"/>
                        <a:ea typeface="Calibri"/>
                      </a:endParaRPr>
                    </a:p>
                  </a:txBody>
                  <a:tcPr marL="44450" marR="44450" marT="0" marB="0" anchor="ctr"/>
                </a:tc>
                <a:tc>
                  <a:txBody>
                    <a:bodyPr/>
                    <a:lstStyle/>
                    <a:p>
                      <a:pPr>
                        <a:lnSpc>
                          <a:spcPct val="115000"/>
                        </a:lnSpc>
                        <a:spcAft>
                          <a:spcPts val="0"/>
                        </a:spcAft>
                      </a:pPr>
                      <a:r>
                        <a:rPr lang="cs-CZ" sz="1400" b="1">
                          <a:effectLst/>
                        </a:rPr>
                        <a:t>minimální kvalifikační třída</a:t>
                      </a:r>
                      <a:endParaRPr lang="cs-CZ" sz="1400" b="1">
                        <a:effectLst/>
                        <a:latin typeface="Arial"/>
                        <a:ea typeface="Calibri"/>
                      </a:endParaRPr>
                    </a:p>
                  </a:txBody>
                  <a:tcPr marL="44450" marR="44450" marT="0" marB="0" anchor="b"/>
                </a:tc>
                <a:tc>
                  <a:txBody>
                    <a:bodyPr/>
                    <a:lstStyle/>
                    <a:p>
                      <a:pPr>
                        <a:lnSpc>
                          <a:spcPct val="115000"/>
                        </a:lnSpc>
                        <a:spcAft>
                          <a:spcPts val="0"/>
                        </a:spcAft>
                      </a:pPr>
                      <a:r>
                        <a:rPr lang="cs-CZ" sz="1400" b="1">
                          <a:effectLst/>
                        </a:rPr>
                        <a:t>kvalifikace</a:t>
                      </a:r>
                      <a:endParaRPr lang="cs-CZ" sz="1400" b="1">
                        <a:effectLst/>
                        <a:latin typeface="Arial"/>
                        <a:ea typeface="Calibri"/>
                      </a:endParaRPr>
                    </a:p>
                  </a:txBody>
                  <a:tcPr marL="44450" marR="44450" marT="0" marB="0" anchor="ctr"/>
                </a:tc>
                <a:tc>
                  <a:txBody>
                    <a:bodyPr/>
                    <a:lstStyle/>
                    <a:p>
                      <a:pPr>
                        <a:lnSpc>
                          <a:spcPct val="115000"/>
                        </a:lnSpc>
                        <a:spcAft>
                          <a:spcPts val="0"/>
                        </a:spcAft>
                      </a:pPr>
                      <a:r>
                        <a:rPr lang="cs-CZ" sz="1400" b="1">
                          <a:effectLst/>
                        </a:rPr>
                        <a:t>doklad</a:t>
                      </a:r>
                      <a:endParaRPr lang="cs-CZ" sz="1400" b="1">
                        <a:effectLst/>
                        <a:latin typeface="Arial"/>
                        <a:ea typeface="Calibri"/>
                      </a:endParaRPr>
                    </a:p>
                  </a:txBody>
                  <a:tcPr marL="44450" marR="44450" marT="0" marB="0" anchor="ctr"/>
                </a:tc>
                <a:tc>
                  <a:txBody>
                    <a:bodyPr/>
                    <a:lstStyle/>
                    <a:p>
                      <a:pPr>
                        <a:lnSpc>
                          <a:spcPct val="115000"/>
                        </a:lnSpc>
                        <a:spcAft>
                          <a:spcPts val="0"/>
                        </a:spcAft>
                      </a:pPr>
                      <a:r>
                        <a:rPr lang="cs-CZ" sz="1400" b="1">
                          <a:effectLst/>
                        </a:rPr>
                        <a:t>Označení kvalifikace </a:t>
                      </a:r>
                      <a:endParaRPr lang="cs-CZ" sz="1400" b="1">
                        <a:effectLst/>
                        <a:latin typeface="Arial"/>
                        <a:ea typeface="Calibri"/>
                      </a:endParaRPr>
                    </a:p>
                  </a:txBody>
                  <a:tcPr marL="44450" marR="44450" marT="0" marB="0" anchor="b"/>
                </a:tc>
              </a:tr>
              <a:tr h="957162">
                <a:tc>
                  <a:txBody>
                    <a:bodyPr/>
                    <a:lstStyle/>
                    <a:p>
                      <a:pPr>
                        <a:lnSpc>
                          <a:spcPct val="115000"/>
                        </a:lnSpc>
                        <a:spcAft>
                          <a:spcPts val="0"/>
                        </a:spcAft>
                      </a:pPr>
                      <a:r>
                        <a:rPr lang="cs-CZ" sz="1400" b="1">
                          <a:effectLst/>
                        </a:rPr>
                        <a:t>rozhodčí chůze</a:t>
                      </a:r>
                      <a:endParaRPr lang="cs-CZ" sz="1400" b="1">
                        <a:effectLst/>
                        <a:latin typeface="Arial"/>
                        <a:ea typeface="Calibri"/>
                      </a:endParaRPr>
                    </a:p>
                  </a:txBody>
                  <a:tcPr marL="44450" marR="44450" marT="0" marB="0" anchor="ctr"/>
                </a:tc>
                <a:tc>
                  <a:txBody>
                    <a:bodyPr/>
                    <a:lstStyle/>
                    <a:p>
                      <a:pPr algn="ctr">
                        <a:lnSpc>
                          <a:spcPct val="115000"/>
                        </a:lnSpc>
                        <a:spcAft>
                          <a:spcPts val="0"/>
                        </a:spcAft>
                      </a:pPr>
                      <a:r>
                        <a:rPr lang="cs-CZ" sz="1400" b="1">
                          <a:effectLst/>
                        </a:rPr>
                        <a:t>2. třída</a:t>
                      </a:r>
                      <a:endParaRPr lang="cs-CZ" sz="1400" b="1">
                        <a:effectLst/>
                        <a:latin typeface="Arial"/>
                        <a:ea typeface="Calibri"/>
                      </a:endParaRPr>
                    </a:p>
                  </a:txBody>
                  <a:tcPr marL="44450" marR="44450" marT="0" marB="0" anchor="ctr"/>
                </a:tc>
                <a:tc>
                  <a:txBody>
                    <a:bodyPr/>
                    <a:lstStyle/>
                    <a:p>
                      <a:pPr>
                        <a:lnSpc>
                          <a:spcPct val="115000"/>
                        </a:lnSpc>
                        <a:spcAft>
                          <a:spcPts val="0"/>
                        </a:spcAft>
                      </a:pPr>
                      <a:r>
                        <a:rPr lang="cs-CZ" sz="1400" b="1">
                          <a:effectLst/>
                        </a:rPr>
                        <a:t>školení pro odbornou funkci</a:t>
                      </a:r>
                      <a:endParaRPr lang="cs-CZ" sz="1400" b="1">
                        <a:effectLst/>
                        <a:latin typeface="Arial"/>
                        <a:ea typeface="Calibri"/>
                      </a:endParaRPr>
                    </a:p>
                  </a:txBody>
                  <a:tcPr marL="44450" marR="44450" marT="0" marB="0" anchor="b"/>
                </a:tc>
                <a:tc>
                  <a:txBody>
                    <a:bodyPr/>
                    <a:lstStyle/>
                    <a:p>
                      <a:pPr>
                        <a:lnSpc>
                          <a:spcPct val="115000"/>
                        </a:lnSpc>
                        <a:spcAft>
                          <a:spcPts val="0"/>
                        </a:spcAft>
                      </a:pPr>
                      <a:r>
                        <a:rPr lang="cs-CZ" sz="1400" b="1">
                          <a:effectLst/>
                        </a:rPr>
                        <a:t>záznam o školení v průkazu rozhodčího</a:t>
                      </a:r>
                      <a:endParaRPr lang="cs-CZ" sz="1400" b="1">
                        <a:effectLst/>
                        <a:latin typeface="Arial"/>
                        <a:ea typeface="Calibri"/>
                      </a:endParaRPr>
                    </a:p>
                  </a:txBody>
                  <a:tcPr marL="44450" marR="44450" marT="0" marB="0" anchor="b"/>
                </a:tc>
                <a:tc>
                  <a:txBody>
                    <a:bodyPr/>
                    <a:lstStyle/>
                    <a:p>
                      <a:pPr algn="ctr">
                        <a:lnSpc>
                          <a:spcPct val="115000"/>
                        </a:lnSpc>
                        <a:spcAft>
                          <a:spcPts val="0"/>
                        </a:spcAft>
                      </a:pPr>
                      <a:r>
                        <a:rPr lang="cs-CZ" sz="1400" b="1">
                          <a:effectLst/>
                        </a:rPr>
                        <a:t>chu</a:t>
                      </a:r>
                      <a:endParaRPr lang="cs-CZ" sz="1400" b="1">
                        <a:effectLst/>
                        <a:latin typeface="Arial"/>
                        <a:ea typeface="Calibri"/>
                      </a:endParaRPr>
                    </a:p>
                  </a:txBody>
                  <a:tcPr marL="44450" marR="44450" marT="0" marB="0" anchor="ctr"/>
                </a:tc>
              </a:tr>
              <a:tr h="713967">
                <a:tc>
                  <a:txBody>
                    <a:bodyPr/>
                    <a:lstStyle/>
                    <a:p>
                      <a:pPr>
                        <a:lnSpc>
                          <a:spcPct val="115000"/>
                        </a:lnSpc>
                        <a:spcAft>
                          <a:spcPts val="0"/>
                        </a:spcAft>
                      </a:pPr>
                      <a:r>
                        <a:rPr lang="cs-CZ" sz="1400" b="1">
                          <a:effectLst/>
                        </a:rPr>
                        <a:t>certifikovaný měřič tratí pro soutěže na silnici</a:t>
                      </a:r>
                      <a:endParaRPr lang="cs-CZ" sz="1400" b="1">
                        <a:effectLst/>
                        <a:latin typeface="Arial"/>
                        <a:ea typeface="Calibri"/>
                      </a:endParaRPr>
                    </a:p>
                  </a:txBody>
                  <a:tcPr marL="44450" marR="44450" marT="0" marB="0" anchor="ctr"/>
                </a:tc>
                <a:tc>
                  <a:txBody>
                    <a:bodyPr/>
                    <a:lstStyle/>
                    <a:p>
                      <a:pPr algn="ctr">
                        <a:lnSpc>
                          <a:spcPct val="115000"/>
                        </a:lnSpc>
                        <a:spcAft>
                          <a:spcPts val="0"/>
                        </a:spcAft>
                      </a:pPr>
                      <a:r>
                        <a:rPr lang="cs-CZ" sz="1400" b="1">
                          <a:effectLst/>
                        </a:rPr>
                        <a:t>2. třída</a:t>
                      </a:r>
                      <a:endParaRPr lang="cs-CZ" sz="1400" b="1">
                        <a:effectLst/>
                        <a:latin typeface="Arial"/>
                        <a:ea typeface="Calibri"/>
                      </a:endParaRPr>
                    </a:p>
                  </a:txBody>
                  <a:tcPr marL="44450" marR="44450" marT="0" marB="0" anchor="ctr"/>
                </a:tc>
                <a:tc>
                  <a:txBody>
                    <a:bodyPr/>
                    <a:lstStyle/>
                    <a:p>
                      <a:pPr>
                        <a:lnSpc>
                          <a:spcPct val="115000"/>
                        </a:lnSpc>
                        <a:spcAft>
                          <a:spcPts val="0"/>
                        </a:spcAft>
                      </a:pPr>
                      <a:r>
                        <a:rPr lang="cs-CZ" sz="1400" b="1">
                          <a:effectLst/>
                        </a:rPr>
                        <a:t>školení pro odbornou funkci</a:t>
                      </a:r>
                      <a:endParaRPr lang="cs-CZ" sz="1400" b="1">
                        <a:effectLst/>
                        <a:latin typeface="Arial"/>
                        <a:ea typeface="Calibri"/>
                      </a:endParaRPr>
                    </a:p>
                  </a:txBody>
                  <a:tcPr marL="44450" marR="44450" marT="0" marB="0" anchor="b"/>
                </a:tc>
                <a:tc>
                  <a:txBody>
                    <a:bodyPr/>
                    <a:lstStyle/>
                    <a:p>
                      <a:pPr>
                        <a:lnSpc>
                          <a:spcPct val="115000"/>
                        </a:lnSpc>
                        <a:spcAft>
                          <a:spcPts val="0"/>
                        </a:spcAft>
                      </a:pPr>
                      <a:r>
                        <a:rPr lang="cs-CZ" sz="1400" b="1">
                          <a:effectLst/>
                        </a:rPr>
                        <a:t>certifikát</a:t>
                      </a:r>
                      <a:endParaRPr lang="cs-CZ" sz="1400" b="1">
                        <a:effectLst/>
                        <a:latin typeface="Arial"/>
                        <a:ea typeface="Calibri"/>
                      </a:endParaRPr>
                    </a:p>
                  </a:txBody>
                  <a:tcPr marL="44450" marR="44450" marT="0" marB="0" anchor="b"/>
                </a:tc>
                <a:tc>
                  <a:txBody>
                    <a:bodyPr/>
                    <a:lstStyle/>
                    <a:p>
                      <a:pPr algn="ctr">
                        <a:lnSpc>
                          <a:spcPct val="115000"/>
                        </a:lnSpc>
                        <a:spcAft>
                          <a:spcPts val="0"/>
                        </a:spcAft>
                      </a:pPr>
                      <a:r>
                        <a:rPr lang="cs-CZ" sz="1400" b="1">
                          <a:effectLst/>
                        </a:rPr>
                        <a:t>med</a:t>
                      </a:r>
                      <a:endParaRPr lang="cs-CZ" sz="1400" b="1">
                        <a:effectLst/>
                        <a:latin typeface="Arial"/>
                        <a:ea typeface="Calibri"/>
                      </a:endParaRPr>
                    </a:p>
                  </a:txBody>
                  <a:tcPr marL="44450" marR="44450" marT="0" marB="0" anchor="ctr"/>
                </a:tc>
              </a:tr>
              <a:tr h="957162">
                <a:tc>
                  <a:txBody>
                    <a:bodyPr/>
                    <a:lstStyle/>
                    <a:p>
                      <a:pPr>
                        <a:lnSpc>
                          <a:spcPct val="115000"/>
                        </a:lnSpc>
                        <a:spcAft>
                          <a:spcPts val="0"/>
                        </a:spcAft>
                      </a:pPr>
                      <a:r>
                        <a:rPr lang="cs-CZ" sz="1400" b="1">
                          <a:effectLst/>
                        </a:rPr>
                        <a:t>startér</a:t>
                      </a:r>
                      <a:endParaRPr lang="cs-CZ" sz="1400" b="1">
                        <a:effectLst/>
                        <a:latin typeface="Arial"/>
                        <a:ea typeface="Calibri"/>
                      </a:endParaRPr>
                    </a:p>
                  </a:txBody>
                  <a:tcPr marL="44450" marR="44450" marT="0" marB="0" anchor="ctr"/>
                </a:tc>
                <a:tc>
                  <a:txBody>
                    <a:bodyPr/>
                    <a:lstStyle/>
                    <a:p>
                      <a:pPr algn="ctr">
                        <a:lnSpc>
                          <a:spcPct val="115000"/>
                        </a:lnSpc>
                        <a:spcAft>
                          <a:spcPts val="0"/>
                        </a:spcAft>
                      </a:pPr>
                      <a:r>
                        <a:rPr lang="cs-CZ" sz="1400" b="1">
                          <a:effectLst/>
                        </a:rPr>
                        <a:t>2. třída</a:t>
                      </a:r>
                      <a:endParaRPr lang="cs-CZ" sz="1400" b="1">
                        <a:effectLst/>
                        <a:latin typeface="Arial"/>
                        <a:ea typeface="Calibri"/>
                      </a:endParaRPr>
                    </a:p>
                  </a:txBody>
                  <a:tcPr marL="44450" marR="44450" marT="0" marB="0" anchor="ctr"/>
                </a:tc>
                <a:tc>
                  <a:txBody>
                    <a:bodyPr/>
                    <a:lstStyle/>
                    <a:p>
                      <a:pPr>
                        <a:lnSpc>
                          <a:spcPct val="115000"/>
                        </a:lnSpc>
                        <a:spcAft>
                          <a:spcPts val="0"/>
                        </a:spcAft>
                      </a:pPr>
                      <a:r>
                        <a:rPr lang="cs-CZ" sz="1400" b="1">
                          <a:effectLst/>
                        </a:rPr>
                        <a:t>školení pro odbornou funkci</a:t>
                      </a:r>
                      <a:endParaRPr lang="cs-CZ" sz="1400" b="1">
                        <a:effectLst/>
                        <a:latin typeface="Arial"/>
                        <a:ea typeface="Calibri"/>
                      </a:endParaRPr>
                    </a:p>
                  </a:txBody>
                  <a:tcPr marL="44450" marR="44450" marT="0" marB="0" anchor="b"/>
                </a:tc>
                <a:tc>
                  <a:txBody>
                    <a:bodyPr/>
                    <a:lstStyle/>
                    <a:p>
                      <a:pPr>
                        <a:lnSpc>
                          <a:spcPct val="115000"/>
                        </a:lnSpc>
                        <a:spcAft>
                          <a:spcPts val="0"/>
                        </a:spcAft>
                      </a:pPr>
                      <a:r>
                        <a:rPr lang="cs-CZ" sz="1400" b="1">
                          <a:effectLst/>
                        </a:rPr>
                        <a:t>záznam o školení v průkazu rozhodčího</a:t>
                      </a:r>
                      <a:endParaRPr lang="cs-CZ" sz="1400" b="1">
                        <a:effectLst/>
                        <a:latin typeface="Arial"/>
                        <a:ea typeface="Calibri"/>
                      </a:endParaRPr>
                    </a:p>
                  </a:txBody>
                  <a:tcPr marL="44450" marR="44450" marT="0" marB="0" anchor="b"/>
                </a:tc>
                <a:tc>
                  <a:txBody>
                    <a:bodyPr/>
                    <a:lstStyle/>
                    <a:p>
                      <a:pPr algn="ctr">
                        <a:lnSpc>
                          <a:spcPct val="115000"/>
                        </a:lnSpc>
                        <a:spcAft>
                          <a:spcPts val="0"/>
                        </a:spcAft>
                      </a:pPr>
                      <a:r>
                        <a:rPr lang="cs-CZ" sz="1400" b="1">
                          <a:effectLst/>
                        </a:rPr>
                        <a:t>sta</a:t>
                      </a:r>
                      <a:endParaRPr lang="cs-CZ" sz="1400" b="1">
                        <a:effectLst/>
                        <a:latin typeface="Arial"/>
                        <a:ea typeface="Calibri"/>
                      </a:endParaRPr>
                    </a:p>
                  </a:txBody>
                  <a:tcPr marL="44450" marR="44450" marT="0" marB="0" anchor="ctr"/>
                </a:tc>
              </a:tr>
              <a:tr h="957162">
                <a:tc>
                  <a:txBody>
                    <a:bodyPr/>
                    <a:lstStyle/>
                    <a:p>
                      <a:pPr>
                        <a:lnSpc>
                          <a:spcPct val="115000"/>
                        </a:lnSpc>
                        <a:spcAft>
                          <a:spcPts val="0"/>
                        </a:spcAft>
                      </a:pPr>
                      <a:r>
                        <a:rPr lang="cs-CZ" sz="1400" b="1">
                          <a:effectLst/>
                        </a:rPr>
                        <a:t>rozhodčí cílové kamery</a:t>
                      </a:r>
                      <a:endParaRPr lang="cs-CZ" sz="1400" b="1">
                        <a:effectLst/>
                        <a:latin typeface="Arial"/>
                        <a:ea typeface="Calibri"/>
                      </a:endParaRPr>
                    </a:p>
                  </a:txBody>
                  <a:tcPr marL="44450" marR="44450" marT="0" marB="0" anchor="ctr"/>
                </a:tc>
                <a:tc>
                  <a:txBody>
                    <a:bodyPr/>
                    <a:lstStyle/>
                    <a:p>
                      <a:pPr algn="ctr">
                        <a:lnSpc>
                          <a:spcPct val="115000"/>
                        </a:lnSpc>
                        <a:spcAft>
                          <a:spcPts val="0"/>
                        </a:spcAft>
                      </a:pPr>
                      <a:r>
                        <a:rPr lang="cs-CZ" sz="1400" b="1">
                          <a:effectLst/>
                        </a:rPr>
                        <a:t>2. třída</a:t>
                      </a:r>
                      <a:endParaRPr lang="cs-CZ" sz="1400" b="1">
                        <a:effectLst/>
                        <a:latin typeface="Arial"/>
                        <a:ea typeface="Calibri"/>
                      </a:endParaRPr>
                    </a:p>
                  </a:txBody>
                  <a:tcPr marL="44450" marR="44450" marT="0" marB="0" anchor="ctr"/>
                </a:tc>
                <a:tc>
                  <a:txBody>
                    <a:bodyPr/>
                    <a:lstStyle/>
                    <a:p>
                      <a:pPr>
                        <a:lnSpc>
                          <a:spcPct val="115000"/>
                        </a:lnSpc>
                        <a:spcAft>
                          <a:spcPts val="0"/>
                        </a:spcAft>
                      </a:pPr>
                      <a:r>
                        <a:rPr lang="cs-CZ" sz="1400" b="1">
                          <a:effectLst/>
                        </a:rPr>
                        <a:t>školení pro odbornou funkci</a:t>
                      </a:r>
                      <a:endParaRPr lang="cs-CZ" sz="1400" b="1">
                        <a:effectLst/>
                        <a:latin typeface="Arial"/>
                        <a:ea typeface="Calibri"/>
                      </a:endParaRPr>
                    </a:p>
                  </a:txBody>
                  <a:tcPr marL="44450" marR="44450" marT="0" marB="0" anchor="b"/>
                </a:tc>
                <a:tc>
                  <a:txBody>
                    <a:bodyPr/>
                    <a:lstStyle/>
                    <a:p>
                      <a:pPr>
                        <a:lnSpc>
                          <a:spcPct val="115000"/>
                        </a:lnSpc>
                        <a:spcAft>
                          <a:spcPts val="0"/>
                        </a:spcAft>
                      </a:pPr>
                      <a:r>
                        <a:rPr lang="cs-CZ" sz="1400" b="1">
                          <a:effectLst/>
                        </a:rPr>
                        <a:t>záznam o školení v průkazu rozhodčího</a:t>
                      </a:r>
                      <a:endParaRPr lang="cs-CZ" sz="1400" b="1">
                        <a:effectLst/>
                        <a:latin typeface="Arial"/>
                        <a:ea typeface="Calibri"/>
                      </a:endParaRPr>
                    </a:p>
                  </a:txBody>
                  <a:tcPr marL="44450" marR="44450" marT="0" marB="0" anchor="b"/>
                </a:tc>
                <a:tc>
                  <a:txBody>
                    <a:bodyPr/>
                    <a:lstStyle/>
                    <a:p>
                      <a:pPr algn="ctr">
                        <a:lnSpc>
                          <a:spcPct val="115000"/>
                        </a:lnSpc>
                        <a:spcAft>
                          <a:spcPts val="0"/>
                        </a:spcAft>
                      </a:pPr>
                      <a:r>
                        <a:rPr lang="cs-CZ" sz="1400" b="1">
                          <a:effectLst/>
                        </a:rPr>
                        <a:t>kam</a:t>
                      </a:r>
                      <a:endParaRPr lang="cs-CZ" sz="1400" b="1">
                        <a:effectLst/>
                        <a:latin typeface="Arial"/>
                        <a:ea typeface="Calibri"/>
                      </a:endParaRPr>
                    </a:p>
                  </a:txBody>
                  <a:tcPr marL="44450" marR="44450" marT="0" marB="0" anchor="ctr"/>
                </a:tc>
              </a:tr>
              <a:tr h="957162">
                <a:tc>
                  <a:txBody>
                    <a:bodyPr/>
                    <a:lstStyle/>
                    <a:p>
                      <a:pPr>
                        <a:lnSpc>
                          <a:spcPct val="115000"/>
                        </a:lnSpc>
                        <a:spcAft>
                          <a:spcPts val="0"/>
                        </a:spcAft>
                      </a:pPr>
                      <a:r>
                        <a:rPr lang="cs-CZ" sz="1400" b="1">
                          <a:effectLst/>
                        </a:rPr>
                        <a:t>rozhodčí pro kontrolu náčiní</a:t>
                      </a:r>
                      <a:endParaRPr lang="cs-CZ" sz="1400" b="1">
                        <a:effectLst/>
                        <a:latin typeface="Arial"/>
                        <a:ea typeface="Calibri"/>
                      </a:endParaRPr>
                    </a:p>
                  </a:txBody>
                  <a:tcPr marL="44450" marR="44450" marT="0" marB="0" anchor="ctr"/>
                </a:tc>
                <a:tc>
                  <a:txBody>
                    <a:bodyPr/>
                    <a:lstStyle/>
                    <a:p>
                      <a:pPr algn="ctr">
                        <a:lnSpc>
                          <a:spcPct val="115000"/>
                        </a:lnSpc>
                        <a:spcAft>
                          <a:spcPts val="0"/>
                        </a:spcAft>
                      </a:pPr>
                      <a:r>
                        <a:rPr lang="cs-CZ" sz="1400" b="1">
                          <a:effectLst/>
                        </a:rPr>
                        <a:t>2. třída</a:t>
                      </a:r>
                      <a:endParaRPr lang="cs-CZ" sz="1400" b="1">
                        <a:effectLst/>
                        <a:latin typeface="Arial"/>
                        <a:ea typeface="Calibri"/>
                      </a:endParaRPr>
                    </a:p>
                  </a:txBody>
                  <a:tcPr marL="44450" marR="44450" marT="0" marB="0" anchor="ctr"/>
                </a:tc>
                <a:tc>
                  <a:txBody>
                    <a:bodyPr/>
                    <a:lstStyle/>
                    <a:p>
                      <a:pPr>
                        <a:lnSpc>
                          <a:spcPct val="115000"/>
                        </a:lnSpc>
                        <a:spcAft>
                          <a:spcPts val="0"/>
                        </a:spcAft>
                      </a:pPr>
                      <a:r>
                        <a:rPr lang="cs-CZ" sz="1400" b="1">
                          <a:effectLst/>
                        </a:rPr>
                        <a:t>školení pro odbornou funkci</a:t>
                      </a:r>
                      <a:endParaRPr lang="cs-CZ" sz="1400" b="1">
                        <a:effectLst/>
                        <a:latin typeface="Arial"/>
                        <a:ea typeface="Calibri"/>
                      </a:endParaRPr>
                    </a:p>
                  </a:txBody>
                  <a:tcPr marL="44450" marR="44450" marT="0" marB="0" anchor="b"/>
                </a:tc>
                <a:tc>
                  <a:txBody>
                    <a:bodyPr/>
                    <a:lstStyle/>
                    <a:p>
                      <a:pPr>
                        <a:lnSpc>
                          <a:spcPct val="115000"/>
                        </a:lnSpc>
                        <a:spcAft>
                          <a:spcPts val="0"/>
                        </a:spcAft>
                      </a:pPr>
                      <a:r>
                        <a:rPr lang="cs-CZ" sz="1400" b="1">
                          <a:effectLst/>
                        </a:rPr>
                        <a:t>záznam o školení v průkazu rozhodčího</a:t>
                      </a:r>
                      <a:endParaRPr lang="cs-CZ" sz="1400" b="1">
                        <a:effectLst/>
                        <a:latin typeface="Arial"/>
                        <a:ea typeface="Calibri"/>
                      </a:endParaRPr>
                    </a:p>
                  </a:txBody>
                  <a:tcPr marL="44450" marR="44450" marT="0" marB="0" anchor="b"/>
                </a:tc>
                <a:tc>
                  <a:txBody>
                    <a:bodyPr/>
                    <a:lstStyle/>
                    <a:p>
                      <a:pPr algn="ctr">
                        <a:lnSpc>
                          <a:spcPct val="115000"/>
                        </a:lnSpc>
                        <a:spcAft>
                          <a:spcPts val="0"/>
                        </a:spcAft>
                      </a:pPr>
                      <a:r>
                        <a:rPr lang="cs-CZ" sz="1400" b="1" dirty="0" err="1">
                          <a:effectLst/>
                        </a:rPr>
                        <a:t>mav</a:t>
                      </a:r>
                      <a:endParaRPr lang="cs-CZ" sz="1400" b="1" dirty="0">
                        <a:effectLst/>
                        <a:latin typeface="Arial"/>
                        <a:ea typeface="Calibri"/>
                      </a:endParaRPr>
                    </a:p>
                  </a:txBody>
                  <a:tcPr marL="44450" marR="44450" marT="0" marB="0" anchor="ctr"/>
                </a:tc>
              </a:tr>
            </a:tbl>
          </a:graphicData>
        </a:graphic>
      </p:graphicFrame>
    </p:spTree>
    <p:extLst>
      <p:ext uri="{BB962C8B-B14F-4D97-AF65-F5344CB8AC3E}">
        <p14:creationId xmlns:p14="http://schemas.microsoft.com/office/powerpoint/2010/main" val="423061153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ChangeArrowheads="1"/>
          </p:cNvSpPr>
          <p:nvPr/>
        </p:nvSpPr>
        <p:spPr bwMode="auto">
          <a:xfrm>
            <a:off x="215106" y="1052736"/>
            <a:ext cx="8713788" cy="56323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sz="2400" dirty="0"/>
              <a:t>Čl. 2</a:t>
            </a:r>
          </a:p>
          <a:p>
            <a:pPr algn="ctr" eaLnBrk="1" hangingPunct="1">
              <a:spcBef>
                <a:spcPct val="0"/>
              </a:spcBef>
              <a:buFontTx/>
              <a:buNone/>
            </a:pPr>
            <a:r>
              <a:rPr lang="cs-CZ" altLang="cs-CZ" sz="2400" b="1" dirty="0"/>
              <a:t>Poplatky za administrativní úkony</a:t>
            </a:r>
            <a:endParaRPr lang="cs-CZ" altLang="cs-CZ" sz="2400" dirty="0"/>
          </a:p>
          <a:p>
            <a:pPr eaLnBrk="1" hangingPunct="1">
              <a:spcBef>
                <a:spcPct val="0"/>
              </a:spcBef>
              <a:buFontTx/>
              <a:buNone/>
            </a:pPr>
            <a:r>
              <a:rPr lang="cs-CZ" altLang="cs-CZ" sz="2400" dirty="0" smtClean="0"/>
              <a:t>(</a:t>
            </a:r>
            <a:r>
              <a:rPr lang="cs-CZ" altLang="cs-CZ" sz="2400" dirty="0"/>
              <a:t>4) Poplatek za jmenování do kvalifikace rozhodčího 2. a 1. třídy činí 100 Kč.</a:t>
            </a:r>
          </a:p>
          <a:p>
            <a:pPr eaLnBrk="1" hangingPunct="1">
              <a:spcBef>
                <a:spcPct val="0"/>
              </a:spcBef>
              <a:buFontTx/>
              <a:buNone/>
            </a:pPr>
            <a:r>
              <a:rPr lang="cs-CZ" altLang="cs-CZ" sz="2400" dirty="0"/>
              <a:t>(5) Poplatek za jmenování do kvalifikace ústředního rozhodčího činí 200 Kč.</a:t>
            </a:r>
          </a:p>
          <a:p>
            <a:pPr eaLnBrk="1" hangingPunct="1">
              <a:spcBef>
                <a:spcPct val="0"/>
              </a:spcBef>
              <a:buFontTx/>
              <a:buNone/>
            </a:pPr>
            <a:r>
              <a:rPr lang="cs-CZ" altLang="cs-CZ" sz="2400" dirty="0"/>
              <a:t>(6) Poplatky za jmenování do kvalifikací trenérů </a:t>
            </a:r>
            <a:br>
              <a:rPr lang="cs-CZ" altLang="cs-CZ" sz="2400" dirty="0"/>
            </a:br>
            <a:r>
              <a:rPr lang="cs-CZ" altLang="cs-CZ" sz="2400" dirty="0"/>
              <a:t>a rozhodčích hradí jednotlivci hotově při vydání průkazu trenéra nebo rozhodčího.</a:t>
            </a:r>
          </a:p>
          <a:p>
            <a:pPr eaLnBrk="1" hangingPunct="1">
              <a:spcBef>
                <a:spcPct val="0"/>
              </a:spcBef>
              <a:buFontTx/>
              <a:buNone/>
            </a:pPr>
            <a:r>
              <a:rPr lang="cs-CZ" altLang="cs-CZ" sz="2400" dirty="0"/>
              <a:t>(7) Při žádosti o vydání duplikátu průkazu trenéra nebo rozhodčího u kvalifikací uvedených v čl. 2 </a:t>
            </a:r>
            <a:br>
              <a:rPr lang="cs-CZ" altLang="cs-CZ" sz="2400" dirty="0"/>
            </a:br>
            <a:r>
              <a:rPr lang="cs-CZ" altLang="cs-CZ" sz="2400" dirty="0"/>
              <a:t>se hradí poplatek 100 </a:t>
            </a:r>
            <a:r>
              <a:rPr lang="cs-CZ" altLang="cs-CZ" sz="2400" dirty="0" smtClean="0"/>
              <a:t>Kč</a:t>
            </a:r>
          </a:p>
          <a:p>
            <a:pPr eaLnBrk="1" hangingPunct="1">
              <a:spcBef>
                <a:spcPct val="0"/>
              </a:spcBef>
              <a:buFontTx/>
              <a:buNone/>
            </a:pPr>
            <a:r>
              <a:rPr lang="cs-CZ" altLang="cs-CZ" sz="2400" dirty="0" smtClean="0"/>
              <a:t>				</a:t>
            </a:r>
            <a:r>
              <a:rPr lang="cs-CZ" altLang="cs-CZ" sz="2400" b="1" dirty="0" smtClean="0">
                <a:solidFill>
                  <a:srgbClr val="7030A0"/>
                </a:solidFill>
              </a:rPr>
              <a:t>Čl. 2a</a:t>
            </a:r>
          </a:p>
          <a:p>
            <a:pPr eaLnBrk="1" hangingPunct="1">
              <a:spcBef>
                <a:spcPct val="0"/>
              </a:spcBef>
              <a:buFontTx/>
              <a:buNone/>
            </a:pPr>
            <a:r>
              <a:rPr lang="cs-CZ" altLang="cs-CZ" sz="2400" b="1" dirty="0">
                <a:solidFill>
                  <a:srgbClr val="7030A0"/>
                </a:solidFill>
              </a:rPr>
              <a:t>(1)	Poplatek za udělení licence certifikovaného měřiče tratí pro soutěže na silnici činí 1 000 Kč.</a:t>
            </a:r>
          </a:p>
        </p:txBody>
      </p:sp>
      <p:sp>
        <p:nvSpPr>
          <p:cNvPr id="150531" name="Nadpis 1"/>
          <p:cNvSpPr>
            <a:spLocks noGrp="1"/>
          </p:cNvSpPr>
          <p:nvPr>
            <p:ph type="title"/>
          </p:nvPr>
        </p:nvSpPr>
        <p:spPr>
          <a:xfrm>
            <a:off x="530225" y="260350"/>
            <a:ext cx="8229600" cy="1143000"/>
          </a:xfrm>
        </p:spPr>
        <p:txBody>
          <a:bodyPr/>
          <a:lstStyle/>
          <a:p>
            <a:r>
              <a:rPr lang="cs-CZ" altLang="cs-CZ" sz="3200" b="1" dirty="0" smtClean="0"/>
              <a:t>Směrnice ČAS o poplatcích a odměnách v ČAS</a:t>
            </a:r>
            <a:endParaRPr lang="cs-CZ" altLang="cs-CZ" sz="3200" dirty="0" smtClean="0"/>
          </a:p>
        </p:txBody>
      </p:sp>
    </p:spTree>
    <p:extLst>
      <p:ext uri="{BB962C8B-B14F-4D97-AF65-F5344CB8AC3E}">
        <p14:creationId xmlns:p14="http://schemas.microsoft.com/office/powerpoint/2010/main" val="3350368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wipe(up)">
                                      <p:cBhvr>
                                        <p:cTn id="7" dur="10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ChangeArrowheads="1"/>
          </p:cNvSpPr>
          <p:nvPr/>
        </p:nvSpPr>
        <p:spPr bwMode="auto">
          <a:xfrm>
            <a:off x="235487" y="1351508"/>
            <a:ext cx="8713788" cy="45243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sz="2400" dirty="0"/>
              <a:t>Čl. 5</a:t>
            </a:r>
          </a:p>
          <a:p>
            <a:pPr algn="ctr" eaLnBrk="1" hangingPunct="1">
              <a:spcBef>
                <a:spcPct val="0"/>
              </a:spcBef>
              <a:buFontTx/>
              <a:buNone/>
            </a:pPr>
            <a:r>
              <a:rPr lang="cs-CZ" altLang="cs-CZ" sz="2400" dirty="0"/>
              <a:t>Poplatky za účast na seminářích</a:t>
            </a:r>
          </a:p>
          <a:p>
            <a:pPr algn="ctr" eaLnBrk="1" hangingPunct="1">
              <a:spcBef>
                <a:spcPct val="0"/>
              </a:spcBef>
              <a:buFontTx/>
              <a:buNone/>
            </a:pPr>
            <a:r>
              <a:rPr lang="cs-CZ" altLang="cs-CZ" sz="2400" dirty="0"/>
              <a:t>trenérů a </a:t>
            </a:r>
            <a:r>
              <a:rPr lang="cs-CZ" altLang="cs-CZ" sz="2400" dirty="0" smtClean="0"/>
              <a:t>rozhodčích</a:t>
            </a:r>
          </a:p>
          <a:p>
            <a:pPr algn="ctr" eaLnBrk="1" hangingPunct="1">
              <a:spcBef>
                <a:spcPct val="0"/>
              </a:spcBef>
              <a:buFontTx/>
              <a:buNone/>
            </a:pPr>
            <a:endParaRPr lang="cs-CZ" altLang="cs-CZ" sz="2400" dirty="0"/>
          </a:p>
          <a:p>
            <a:pPr eaLnBrk="1" hangingPunct="1">
              <a:spcBef>
                <a:spcPct val="0"/>
              </a:spcBef>
              <a:buFontTx/>
              <a:buNone/>
            </a:pPr>
            <a:r>
              <a:rPr lang="cs-CZ" altLang="cs-CZ" sz="2400" b="1" dirty="0">
                <a:solidFill>
                  <a:srgbClr val="7030A0"/>
                </a:solidFill>
              </a:rPr>
              <a:t>(</a:t>
            </a:r>
            <a:r>
              <a:rPr lang="cs-CZ" altLang="cs-CZ" sz="2400" b="1" dirty="0"/>
              <a:t>4)	Poplatek za účast na jednodenním semináři rozhodčích všech stupňů činí 150 Kč.</a:t>
            </a:r>
          </a:p>
          <a:p>
            <a:pPr eaLnBrk="1" hangingPunct="1">
              <a:spcBef>
                <a:spcPct val="0"/>
              </a:spcBef>
              <a:buFontTx/>
              <a:buNone/>
            </a:pPr>
            <a:r>
              <a:rPr lang="cs-CZ" altLang="cs-CZ" sz="2400" b="1" dirty="0"/>
              <a:t>(5)	Poplatek za účast na vícedenním semináři rozhodčích všech stupňů činí 300 Kč.</a:t>
            </a:r>
          </a:p>
          <a:p>
            <a:pPr eaLnBrk="1" hangingPunct="1">
              <a:spcBef>
                <a:spcPct val="0"/>
              </a:spcBef>
              <a:buFontTx/>
              <a:buNone/>
            </a:pPr>
            <a:r>
              <a:rPr lang="cs-CZ" altLang="cs-CZ" sz="2400" b="1" dirty="0"/>
              <a:t>(6)	Poplatky za účast na seminářích trenérů </a:t>
            </a:r>
          </a:p>
          <a:p>
            <a:pPr eaLnBrk="1" hangingPunct="1">
              <a:spcBef>
                <a:spcPct val="0"/>
              </a:spcBef>
              <a:buFontTx/>
              <a:buNone/>
            </a:pPr>
            <a:r>
              <a:rPr lang="cs-CZ" altLang="cs-CZ" sz="2400" b="1" dirty="0"/>
              <a:t>a rozhodčích musí být uhrazeny nejpozději v den konání či zahájení semináře pořadateli semináře (ČAS, KAS, PAS).</a:t>
            </a:r>
          </a:p>
          <a:p>
            <a:pPr eaLnBrk="1" hangingPunct="1">
              <a:spcBef>
                <a:spcPct val="0"/>
              </a:spcBef>
              <a:buFontTx/>
              <a:buNone/>
            </a:pPr>
            <a:endParaRPr lang="cs-CZ" altLang="cs-CZ" sz="2400" b="1" dirty="0"/>
          </a:p>
        </p:txBody>
      </p:sp>
      <p:sp>
        <p:nvSpPr>
          <p:cNvPr id="150531" name="Nadpis 1"/>
          <p:cNvSpPr>
            <a:spLocks noGrp="1"/>
          </p:cNvSpPr>
          <p:nvPr>
            <p:ph type="title"/>
          </p:nvPr>
        </p:nvSpPr>
        <p:spPr>
          <a:xfrm>
            <a:off x="530225" y="260350"/>
            <a:ext cx="8229600" cy="1143000"/>
          </a:xfrm>
        </p:spPr>
        <p:txBody>
          <a:bodyPr/>
          <a:lstStyle/>
          <a:p>
            <a:r>
              <a:rPr lang="cs-CZ" altLang="cs-CZ" sz="3200" b="1" dirty="0" smtClean="0"/>
              <a:t>Směrnice ČAS o poplatcích a odměnách v ČAS</a:t>
            </a:r>
            <a:endParaRPr lang="cs-CZ" altLang="cs-CZ" sz="3200" dirty="0" smtClean="0"/>
          </a:p>
        </p:txBody>
      </p:sp>
    </p:spTree>
    <p:extLst>
      <p:ext uri="{BB962C8B-B14F-4D97-AF65-F5344CB8AC3E}">
        <p14:creationId xmlns:p14="http://schemas.microsoft.com/office/powerpoint/2010/main" val="1097695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wipe(up)">
                                      <p:cBhvr>
                                        <p:cTn id="7" dur="10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ChangeArrowheads="1"/>
          </p:cNvSpPr>
          <p:nvPr/>
        </p:nvSpPr>
        <p:spPr bwMode="auto">
          <a:xfrm>
            <a:off x="250825" y="1374775"/>
            <a:ext cx="8713788" cy="4678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sz="2400" dirty="0"/>
              <a:t>Čl. 8</a:t>
            </a:r>
          </a:p>
          <a:p>
            <a:pPr algn="ctr" eaLnBrk="1" hangingPunct="1">
              <a:spcBef>
                <a:spcPct val="0"/>
              </a:spcBef>
              <a:buFontTx/>
              <a:buNone/>
            </a:pPr>
            <a:r>
              <a:rPr lang="cs-CZ" altLang="cs-CZ" sz="1800" b="1" dirty="0"/>
              <a:t>Odměny rozhodčím a ostatním činovníkům soutěží</a:t>
            </a:r>
          </a:p>
          <a:p>
            <a:pPr eaLnBrk="1" hangingPunct="1">
              <a:spcBef>
                <a:spcPct val="0"/>
              </a:spcBef>
              <a:buFontTx/>
              <a:buNone/>
            </a:pPr>
            <a:r>
              <a:rPr lang="cs-CZ" altLang="cs-CZ" sz="1800" dirty="0"/>
              <a:t> </a:t>
            </a:r>
          </a:p>
          <a:p>
            <a:pPr eaLnBrk="1" hangingPunct="1">
              <a:spcBef>
                <a:spcPct val="0"/>
              </a:spcBef>
              <a:buFontTx/>
              <a:buNone/>
            </a:pPr>
            <a:r>
              <a:rPr lang="cs-CZ" altLang="cs-CZ" sz="1800" dirty="0"/>
              <a:t>(1) Rozhodčím a ostatním činovníkům soutěží náleží při mistrovských soutěžích </a:t>
            </a:r>
            <a:r>
              <a:rPr lang="cs-CZ" altLang="cs-CZ" sz="1800" dirty="0" smtClean="0"/>
              <a:t>ČAS odměna</a:t>
            </a:r>
            <a:endParaRPr lang="cs-CZ" altLang="cs-CZ" sz="2000" dirty="0"/>
          </a:p>
          <a:p>
            <a:pPr lvl="1" eaLnBrk="1" hangingPunct="1">
              <a:spcBef>
                <a:spcPct val="0"/>
              </a:spcBef>
              <a:buFontTx/>
              <a:buNone/>
            </a:pPr>
            <a:r>
              <a:rPr lang="cs-CZ" altLang="cs-CZ" sz="1800" dirty="0"/>
              <a:t>a) ve výši </a:t>
            </a:r>
            <a:r>
              <a:rPr lang="cs-CZ" altLang="cs-CZ" sz="1800" dirty="0" smtClean="0"/>
              <a:t>120 </a:t>
            </a:r>
            <a:r>
              <a:rPr lang="cs-CZ" altLang="cs-CZ" sz="1800" dirty="0"/>
              <a:t>Kč za hodinu v případě výkonu vedoucích funkcí,</a:t>
            </a:r>
            <a:endParaRPr lang="cs-CZ" altLang="cs-CZ" sz="2000" dirty="0"/>
          </a:p>
          <a:p>
            <a:pPr lvl="1" eaLnBrk="1" hangingPunct="1">
              <a:spcBef>
                <a:spcPct val="0"/>
              </a:spcBef>
              <a:buFontTx/>
              <a:buNone/>
            </a:pPr>
            <a:r>
              <a:rPr lang="cs-CZ" altLang="cs-CZ" sz="1800" dirty="0"/>
              <a:t>b) ve výši </a:t>
            </a:r>
            <a:r>
              <a:rPr lang="cs-CZ" altLang="cs-CZ" sz="1800" dirty="0" smtClean="0"/>
              <a:t>  90 </a:t>
            </a:r>
            <a:r>
              <a:rPr lang="cs-CZ" altLang="cs-CZ" sz="1800" dirty="0"/>
              <a:t>Kč za hodinu v případě výkonu ostatních funkcí</a:t>
            </a:r>
            <a:r>
              <a:rPr lang="cs-CZ" altLang="cs-CZ" sz="1800" dirty="0" smtClean="0"/>
              <a:t>.</a:t>
            </a:r>
          </a:p>
          <a:p>
            <a:pPr eaLnBrk="1" hangingPunct="1">
              <a:spcBef>
                <a:spcPct val="0"/>
              </a:spcBef>
              <a:buFontTx/>
              <a:buNone/>
            </a:pPr>
            <a:r>
              <a:rPr lang="cs-CZ" altLang="cs-CZ" sz="1800" dirty="0" smtClean="0"/>
              <a:t>(2)Rozhodčím </a:t>
            </a:r>
            <a:r>
              <a:rPr lang="cs-CZ" altLang="cs-CZ" sz="1800" dirty="0"/>
              <a:t>a ostatním činovníkům soutěží náleží při </a:t>
            </a:r>
            <a:r>
              <a:rPr lang="cs-CZ" altLang="cs-CZ" sz="1800" dirty="0" smtClean="0"/>
              <a:t>přebornických soutěžích KAS a PAS </a:t>
            </a:r>
            <a:r>
              <a:rPr lang="cs-CZ" altLang="cs-CZ" sz="1800" dirty="0"/>
              <a:t>odměna</a:t>
            </a:r>
            <a:endParaRPr lang="cs-CZ" altLang="cs-CZ" sz="2000" dirty="0"/>
          </a:p>
          <a:p>
            <a:pPr lvl="1" eaLnBrk="1" hangingPunct="1">
              <a:spcBef>
                <a:spcPct val="0"/>
              </a:spcBef>
              <a:buFontTx/>
              <a:buNone/>
            </a:pPr>
            <a:r>
              <a:rPr lang="cs-CZ" altLang="cs-CZ" sz="1800" dirty="0"/>
              <a:t>a) ve výši </a:t>
            </a:r>
            <a:r>
              <a:rPr lang="cs-CZ" altLang="cs-CZ" sz="1800" dirty="0" smtClean="0"/>
              <a:t>  90Kč </a:t>
            </a:r>
            <a:r>
              <a:rPr lang="cs-CZ" altLang="cs-CZ" sz="1800" dirty="0"/>
              <a:t>za hodinu v případě výkonu vedoucích funkcí,</a:t>
            </a:r>
            <a:endParaRPr lang="cs-CZ" altLang="cs-CZ" sz="2000" dirty="0"/>
          </a:p>
          <a:p>
            <a:pPr lvl="1" eaLnBrk="1" hangingPunct="1">
              <a:spcBef>
                <a:spcPct val="0"/>
              </a:spcBef>
              <a:buFontTx/>
              <a:buNone/>
            </a:pPr>
            <a:r>
              <a:rPr lang="cs-CZ" altLang="cs-CZ" sz="1800" dirty="0"/>
              <a:t>b) ve výši   </a:t>
            </a:r>
            <a:r>
              <a:rPr lang="cs-CZ" altLang="cs-CZ" sz="1800" dirty="0" smtClean="0"/>
              <a:t>70Kč </a:t>
            </a:r>
            <a:r>
              <a:rPr lang="cs-CZ" altLang="cs-CZ" sz="1800" dirty="0"/>
              <a:t>za hodinu v případě výkonu ostatních funkcí.</a:t>
            </a:r>
            <a:endParaRPr lang="cs-CZ" altLang="cs-CZ" sz="2000" dirty="0"/>
          </a:p>
          <a:p>
            <a:pPr lvl="1" eaLnBrk="1" hangingPunct="1">
              <a:spcBef>
                <a:spcPct val="0"/>
              </a:spcBef>
              <a:buFontTx/>
              <a:buNone/>
            </a:pPr>
            <a:endParaRPr lang="cs-CZ" altLang="cs-CZ" sz="2000" dirty="0"/>
          </a:p>
          <a:p>
            <a:pPr eaLnBrk="1" hangingPunct="1">
              <a:spcBef>
                <a:spcPct val="0"/>
              </a:spcBef>
              <a:buFontTx/>
              <a:buNone/>
            </a:pPr>
            <a:r>
              <a:rPr lang="cs-CZ" altLang="cs-CZ" sz="1800" dirty="0" smtClean="0"/>
              <a:t>(3) </a:t>
            </a:r>
            <a:r>
              <a:rPr lang="cs-CZ" altLang="cs-CZ" sz="1800" dirty="0"/>
              <a:t>Při </a:t>
            </a:r>
            <a:r>
              <a:rPr lang="cs-CZ" altLang="cs-CZ" sz="1800" dirty="0" err="1"/>
              <a:t>nemistrovských</a:t>
            </a:r>
            <a:r>
              <a:rPr lang="cs-CZ" altLang="cs-CZ" sz="1800" dirty="0"/>
              <a:t> soutěžích se rozhodčím a ostatním činovníkům soutěží vyplácí odměna na základě dohody uzavřené mezi pořadatelem soutěže a rozhodčími a ostatními činovníky soutěží.</a:t>
            </a:r>
            <a:endParaRPr lang="cs-CZ" altLang="cs-CZ" sz="2000" dirty="0"/>
          </a:p>
          <a:p>
            <a:pPr eaLnBrk="1" hangingPunct="1">
              <a:spcBef>
                <a:spcPct val="0"/>
              </a:spcBef>
              <a:buFontTx/>
              <a:buNone/>
            </a:pPr>
            <a:endParaRPr lang="cs-CZ" altLang="cs-CZ" sz="2000" dirty="0"/>
          </a:p>
        </p:txBody>
      </p:sp>
      <p:sp>
        <p:nvSpPr>
          <p:cNvPr id="151555" name="Nadpis 1"/>
          <p:cNvSpPr>
            <a:spLocks noGrp="1"/>
          </p:cNvSpPr>
          <p:nvPr>
            <p:ph type="title"/>
          </p:nvPr>
        </p:nvSpPr>
        <p:spPr>
          <a:xfrm>
            <a:off x="530225" y="260350"/>
            <a:ext cx="8229600" cy="1143000"/>
          </a:xfrm>
        </p:spPr>
        <p:txBody>
          <a:bodyPr/>
          <a:lstStyle/>
          <a:p>
            <a:r>
              <a:rPr lang="cs-CZ" altLang="cs-CZ" sz="3200" b="1" dirty="0" smtClean="0"/>
              <a:t>Směrnice ČAS o poplatcích a odměnách v ČAS</a:t>
            </a:r>
            <a:endParaRPr lang="cs-CZ" altLang="cs-CZ" sz="3200" dirty="0" smtClean="0"/>
          </a:p>
        </p:txBody>
      </p:sp>
      <p:sp>
        <p:nvSpPr>
          <p:cNvPr id="3" name="Čárový popisek 1 2"/>
          <p:cNvSpPr/>
          <p:nvPr/>
        </p:nvSpPr>
        <p:spPr>
          <a:xfrm>
            <a:off x="6227763" y="2565400"/>
            <a:ext cx="2736850" cy="431800"/>
          </a:xfrm>
          <a:prstGeom prst="borderCallout1">
            <a:avLst>
              <a:gd name="adj1" fmla="val 18750"/>
              <a:gd name="adj2" fmla="val -8333"/>
              <a:gd name="adj3" fmla="val 92346"/>
              <a:gd name="adj4" fmla="val -249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a:solidFill>
                  <a:schemeClr val="bg1"/>
                </a:solidFill>
              </a:rPr>
              <a:t>HR, ŘZ, někdy ZHR-I</a:t>
            </a:r>
          </a:p>
        </p:txBody>
      </p:sp>
    </p:spTree>
    <p:extLst>
      <p:ext uri="{BB962C8B-B14F-4D97-AF65-F5344CB8AC3E}">
        <p14:creationId xmlns:p14="http://schemas.microsoft.com/office/powerpoint/2010/main" val="2752106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wipe(up)">
                                      <p:cBhvr>
                                        <p:cTn id="7" dur="1000"/>
                                        <p:tgtEl>
                                          <p:spTgt spid="57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Změny technických pravidel atletiky  2013-2017</a:t>
            </a:r>
            <a:endParaRPr lang="cs-CZ" sz="3200" dirty="0"/>
          </a:p>
        </p:txBody>
      </p:sp>
      <p:sp>
        <p:nvSpPr>
          <p:cNvPr id="3" name="Zástupný symbol pro text 2"/>
          <p:cNvSpPr>
            <a:spLocks noGrp="1"/>
          </p:cNvSpPr>
          <p:nvPr>
            <p:ph idx="1"/>
          </p:nvPr>
        </p:nvSpPr>
        <p:spPr>
          <a:xfrm>
            <a:off x="505494" y="1340768"/>
            <a:ext cx="8229600" cy="4525963"/>
          </a:xfrm>
        </p:spPr>
        <p:txBody>
          <a:bodyPr>
            <a:normAutofit/>
          </a:bodyPr>
          <a:lstStyle/>
          <a:p>
            <a:pPr marL="0" indent="0">
              <a:buNone/>
            </a:pPr>
            <a:r>
              <a:rPr lang="cs-CZ" sz="2400" b="1" dirty="0" smtClean="0"/>
              <a:t>Pravidlo 115 –  Mezinárodní </a:t>
            </a:r>
            <a:r>
              <a:rPr lang="cs-CZ" sz="2400" b="1" dirty="0"/>
              <a:t>techničtí činovníci </a:t>
            </a:r>
            <a:r>
              <a:rPr lang="cs-CZ" sz="2400" b="1" dirty="0" smtClean="0"/>
              <a:t> </a:t>
            </a:r>
            <a:r>
              <a:rPr lang="cs-CZ" sz="2400" b="1" dirty="0" smtClean="0">
                <a:solidFill>
                  <a:srgbClr val="7030A0"/>
                </a:solidFill>
              </a:rPr>
              <a:t>ITO, ICRO</a:t>
            </a:r>
          </a:p>
          <a:p>
            <a:pPr marL="0" indent="0">
              <a:buNone/>
            </a:pPr>
            <a:r>
              <a:rPr lang="cs-CZ" sz="2400" b="1" dirty="0" smtClean="0">
                <a:solidFill>
                  <a:srgbClr val="7030A0"/>
                </a:solidFill>
              </a:rPr>
              <a:t>      ITO</a:t>
            </a:r>
            <a:r>
              <a:rPr lang="cs-CZ" sz="2400" dirty="0" smtClean="0"/>
              <a:t> </a:t>
            </a:r>
            <a:r>
              <a:rPr lang="cs-CZ" sz="2400" dirty="0"/>
              <a:t>(</a:t>
            </a:r>
            <a:r>
              <a:rPr lang="cs-CZ" sz="2400" b="1" dirty="0">
                <a:solidFill>
                  <a:srgbClr val="7030A0"/>
                </a:solidFill>
              </a:rPr>
              <a:t>I</a:t>
            </a:r>
            <a:r>
              <a:rPr lang="cs-CZ" sz="2400" dirty="0"/>
              <a:t>nternational </a:t>
            </a:r>
            <a:r>
              <a:rPr lang="cs-CZ" sz="2400" b="1" dirty="0" err="1">
                <a:solidFill>
                  <a:srgbClr val="7030A0"/>
                </a:solidFill>
              </a:rPr>
              <a:t>T</a:t>
            </a:r>
            <a:r>
              <a:rPr lang="cs-CZ" sz="2400" dirty="0" err="1"/>
              <a:t>echnical</a:t>
            </a:r>
            <a:r>
              <a:rPr lang="cs-CZ" sz="2400" dirty="0"/>
              <a:t> </a:t>
            </a:r>
            <a:r>
              <a:rPr lang="cs-CZ" sz="2400" b="1" dirty="0" err="1" smtClean="0">
                <a:solidFill>
                  <a:srgbClr val="7030A0"/>
                </a:solidFill>
              </a:rPr>
              <a:t>O</a:t>
            </a:r>
            <a:r>
              <a:rPr lang="cs-CZ" sz="2400" dirty="0" err="1" smtClean="0"/>
              <a:t>fficials</a:t>
            </a:r>
            <a:r>
              <a:rPr lang="cs-CZ" sz="2400" dirty="0"/>
              <a:t> ) </a:t>
            </a:r>
            <a:endParaRPr lang="cs-CZ" sz="2400" dirty="0" smtClean="0"/>
          </a:p>
          <a:p>
            <a:pPr marL="0" indent="0">
              <a:buNone/>
            </a:pPr>
            <a:r>
              <a:rPr lang="cs-CZ" sz="2400" b="1" dirty="0"/>
              <a:t>Mezinárodní činovníci pro běhy přespolní, běhy na silnici, běhy horské a běhy krajinou – </a:t>
            </a:r>
            <a:r>
              <a:rPr lang="cs-CZ" sz="2400" b="1" dirty="0" smtClean="0">
                <a:solidFill>
                  <a:srgbClr val="7030A0"/>
                </a:solidFill>
              </a:rPr>
              <a:t>ICRO</a:t>
            </a:r>
          </a:p>
          <a:p>
            <a:pPr marL="0" indent="0">
              <a:buNone/>
            </a:pPr>
            <a:r>
              <a:rPr lang="cs-CZ" sz="2400" b="1" dirty="0" smtClean="0">
                <a:solidFill>
                  <a:srgbClr val="7030A0"/>
                </a:solidFill>
              </a:rPr>
              <a:t>      ICRO ( </a:t>
            </a:r>
            <a:r>
              <a:rPr lang="en-US" sz="2400" b="1" dirty="0" smtClean="0">
                <a:solidFill>
                  <a:srgbClr val="7030A0"/>
                </a:solidFill>
              </a:rPr>
              <a:t>I</a:t>
            </a:r>
            <a:r>
              <a:rPr lang="en-US" sz="2400" dirty="0" smtClean="0"/>
              <a:t>nternational </a:t>
            </a:r>
            <a:r>
              <a:rPr lang="en-US" sz="2400" b="1" dirty="0" smtClean="0">
                <a:solidFill>
                  <a:srgbClr val="7030A0"/>
                </a:solidFill>
              </a:rPr>
              <a:t>C</a:t>
            </a:r>
            <a:r>
              <a:rPr lang="en-US" sz="2400" dirty="0" smtClean="0"/>
              <a:t>ross-Country</a:t>
            </a:r>
            <a:r>
              <a:rPr lang="en-US" sz="2400" dirty="0"/>
              <a:t>, Road </a:t>
            </a:r>
            <a:r>
              <a:rPr lang="en-US" sz="2400" b="1" dirty="0">
                <a:solidFill>
                  <a:srgbClr val="7030A0"/>
                </a:solidFill>
              </a:rPr>
              <a:t>R</a:t>
            </a:r>
            <a:r>
              <a:rPr lang="en-US" sz="2400" dirty="0"/>
              <a:t>unning, </a:t>
            </a:r>
            <a:r>
              <a:rPr lang="cs-CZ" sz="2400" dirty="0" smtClean="0"/>
              <a:t> </a:t>
            </a:r>
          </a:p>
          <a:p>
            <a:pPr marL="0" indent="0">
              <a:buNone/>
            </a:pPr>
            <a:r>
              <a:rPr lang="en-US" sz="2400" dirty="0" smtClean="0"/>
              <a:t>Mountain </a:t>
            </a:r>
            <a:r>
              <a:rPr lang="en-US" sz="2400" b="1" dirty="0">
                <a:solidFill>
                  <a:srgbClr val="7030A0"/>
                </a:solidFill>
              </a:rPr>
              <a:t>R</a:t>
            </a:r>
            <a:r>
              <a:rPr lang="en-US" sz="2400" dirty="0"/>
              <a:t>unning and Trail </a:t>
            </a:r>
            <a:r>
              <a:rPr lang="en-US" sz="2400" b="1" dirty="0" smtClean="0">
                <a:solidFill>
                  <a:srgbClr val="7030A0"/>
                </a:solidFill>
              </a:rPr>
              <a:t>R</a:t>
            </a:r>
            <a:r>
              <a:rPr lang="en-US" sz="2400" dirty="0" smtClean="0"/>
              <a:t>unning</a:t>
            </a:r>
            <a:r>
              <a:rPr lang="cs-CZ" sz="2400" dirty="0" smtClean="0"/>
              <a:t> </a:t>
            </a:r>
            <a:r>
              <a:rPr lang="en-US" sz="2400" b="1" dirty="0" smtClean="0">
                <a:solidFill>
                  <a:srgbClr val="7030A0"/>
                </a:solidFill>
              </a:rPr>
              <a:t>O</a:t>
            </a:r>
            <a:r>
              <a:rPr lang="en-US" sz="2400" dirty="0" smtClean="0"/>
              <a:t>fficials </a:t>
            </a:r>
            <a:r>
              <a:rPr lang="en-US" sz="2400" dirty="0"/>
              <a:t>(ICROs</a:t>
            </a:r>
            <a:r>
              <a:rPr lang="en-US" sz="2400" dirty="0" smtClean="0"/>
              <a:t>)</a:t>
            </a:r>
            <a:r>
              <a:rPr lang="cs-CZ" sz="2400" dirty="0" smtClean="0"/>
              <a:t> )</a:t>
            </a:r>
          </a:p>
          <a:p>
            <a:pPr marL="0" indent="0">
              <a:buNone/>
            </a:pPr>
            <a:r>
              <a:rPr lang="cs-CZ" sz="2400" dirty="0" smtClean="0">
                <a:solidFill>
                  <a:srgbClr val="7030A0"/>
                </a:solidFill>
              </a:rPr>
              <a:t>jmenuje IAAF nebo oblastní asociace</a:t>
            </a:r>
            <a:endParaRPr lang="cs-CZ" sz="2400" dirty="0" smtClean="0"/>
          </a:p>
        </p:txBody>
      </p:sp>
      <p:sp>
        <p:nvSpPr>
          <p:cNvPr id="7" name="Text Box 8"/>
          <p:cNvSpPr txBox="1">
            <a:spLocks noChangeArrowheads="1"/>
          </p:cNvSpPr>
          <p:nvPr/>
        </p:nvSpPr>
        <p:spPr bwMode="auto">
          <a:xfrm>
            <a:off x="426392" y="4437112"/>
            <a:ext cx="8064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Char char="-"/>
            </a:pPr>
            <a:r>
              <a:rPr lang="cs-CZ" altLang="cs-CZ" sz="2000" b="1" i="1" dirty="0">
                <a:solidFill>
                  <a:srgbClr val="7030A0"/>
                </a:solidFill>
              </a:rPr>
              <a:t>Poskytují </a:t>
            </a:r>
            <a:r>
              <a:rPr lang="cs-CZ" altLang="cs-CZ" sz="2000" b="1" i="1" dirty="0" smtClean="0">
                <a:solidFill>
                  <a:srgbClr val="7030A0"/>
                </a:solidFill>
              </a:rPr>
              <a:t>podporu </a:t>
            </a:r>
            <a:r>
              <a:rPr lang="cs-CZ" altLang="cs-CZ" sz="2000" b="1" i="1" dirty="0">
                <a:solidFill>
                  <a:srgbClr val="7030A0"/>
                </a:solidFill>
              </a:rPr>
              <a:t>vrchnímu rozhodčímu  </a:t>
            </a:r>
            <a:r>
              <a:rPr lang="cs-CZ" altLang="cs-CZ" sz="2000" b="1" i="1" dirty="0" smtClean="0">
                <a:solidFill>
                  <a:srgbClr val="7030A0"/>
                </a:solidFill>
              </a:rPr>
              <a:t>disciplíny (ITO) nebo organizátoru soutěže (ICRO)</a:t>
            </a:r>
          </a:p>
          <a:p>
            <a:pPr eaLnBrk="1" hangingPunct="1">
              <a:spcBef>
                <a:spcPct val="50000"/>
              </a:spcBef>
              <a:buFontTx/>
              <a:buChar char="-"/>
            </a:pPr>
            <a:r>
              <a:rPr lang="cs-CZ" altLang="cs-CZ" sz="2000" b="1" i="1" dirty="0" smtClean="0">
                <a:solidFill>
                  <a:srgbClr val="7030A0"/>
                </a:solidFill>
              </a:rPr>
              <a:t>Musí </a:t>
            </a:r>
            <a:r>
              <a:rPr lang="cs-CZ" altLang="cs-CZ" sz="2000" b="1" i="1" dirty="0">
                <a:solidFill>
                  <a:srgbClr val="7030A0"/>
                </a:solidFill>
              </a:rPr>
              <a:t>být přítomni po celou dobu trvání soutěže</a:t>
            </a:r>
          </a:p>
          <a:p>
            <a:pPr eaLnBrk="1" hangingPunct="1">
              <a:spcBef>
                <a:spcPct val="50000"/>
              </a:spcBef>
              <a:buFontTx/>
              <a:buChar char="-"/>
            </a:pPr>
            <a:r>
              <a:rPr lang="cs-CZ" altLang="cs-CZ" sz="2000" b="1" i="1" dirty="0">
                <a:solidFill>
                  <a:srgbClr val="7030A0"/>
                </a:solidFill>
              </a:rPr>
              <a:t>Zaručují, že soutěž probíhá v souladu s technickými pravidly IAAF</a:t>
            </a:r>
          </a:p>
        </p:txBody>
      </p:sp>
    </p:spTree>
    <p:extLst>
      <p:ext uri="{BB962C8B-B14F-4D97-AF65-F5344CB8AC3E}">
        <p14:creationId xmlns:p14="http://schemas.microsoft.com/office/powerpoint/2010/main" val="8128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Směrnice ČAS o poplatcích a odměnách v ČAS</a:t>
            </a:r>
            <a:endParaRPr lang="cs-CZ" sz="3200" dirty="0"/>
          </a:p>
        </p:txBody>
      </p:sp>
      <p:sp>
        <p:nvSpPr>
          <p:cNvPr id="3" name="Zástupný symbol pro obsah 2"/>
          <p:cNvSpPr>
            <a:spLocks noGrp="1"/>
          </p:cNvSpPr>
          <p:nvPr>
            <p:ph idx="1"/>
          </p:nvPr>
        </p:nvSpPr>
        <p:spPr>
          <a:xfrm>
            <a:off x="457200" y="1166018"/>
            <a:ext cx="8229600" cy="5071294"/>
          </a:xfrm>
        </p:spPr>
        <p:txBody>
          <a:bodyPr>
            <a:noAutofit/>
          </a:bodyPr>
          <a:lstStyle/>
          <a:p>
            <a:pPr marL="0" indent="0" algn="ctr">
              <a:buNone/>
            </a:pPr>
            <a:r>
              <a:rPr lang="cs-CZ" sz="2400" dirty="0" smtClean="0">
                <a:solidFill>
                  <a:srgbClr val="7030A0"/>
                </a:solidFill>
              </a:rPr>
              <a:t> Čl</a:t>
            </a:r>
            <a:r>
              <a:rPr lang="cs-CZ" sz="2400" dirty="0">
                <a:solidFill>
                  <a:srgbClr val="7030A0"/>
                </a:solidFill>
              </a:rPr>
              <a:t>. 9</a:t>
            </a:r>
          </a:p>
          <a:p>
            <a:pPr marL="0" indent="0" algn="ctr">
              <a:buNone/>
            </a:pPr>
            <a:r>
              <a:rPr lang="cs-CZ" sz="2400" dirty="0">
                <a:solidFill>
                  <a:srgbClr val="7030A0"/>
                </a:solidFill>
              </a:rPr>
              <a:t>Odměny certifikovaným měřičům </a:t>
            </a:r>
            <a:r>
              <a:rPr lang="cs-CZ" sz="2400" dirty="0" smtClean="0">
                <a:solidFill>
                  <a:srgbClr val="7030A0"/>
                </a:solidFill>
              </a:rPr>
              <a:t>tratí pro </a:t>
            </a:r>
            <a:r>
              <a:rPr lang="cs-CZ" sz="2400" dirty="0">
                <a:solidFill>
                  <a:srgbClr val="7030A0"/>
                </a:solidFill>
              </a:rPr>
              <a:t>soutěže na </a:t>
            </a:r>
            <a:r>
              <a:rPr lang="cs-CZ" sz="2400" dirty="0" smtClean="0">
                <a:solidFill>
                  <a:srgbClr val="7030A0"/>
                </a:solidFill>
              </a:rPr>
              <a:t>silnici</a:t>
            </a:r>
            <a:endParaRPr lang="cs-CZ" sz="2400" dirty="0">
              <a:solidFill>
                <a:srgbClr val="7030A0"/>
              </a:solidFill>
            </a:endParaRPr>
          </a:p>
          <a:p>
            <a:pPr marL="0" indent="0">
              <a:buNone/>
            </a:pPr>
            <a:r>
              <a:rPr lang="cs-CZ" sz="2400" dirty="0">
                <a:solidFill>
                  <a:srgbClr val="7030A0"/>
                </a:solidFill>
              </a:rPr>
              <a:t>(1)	Certifikovanému měřiči tratí pro soutěže </a:t>
            </a:r>
            <a:r>
              <a:rPr lang="cs-CZ" sz="2400" dirty="0" smtClean="0">
                <a:solidFill>
                  <a:srgbClr val="7030A0"/>
                </a:solidFill>
              </a:rPr>
              <a:t>na </a:t>
            </a:r>
            <a:r>
              <a:rPr lang="cs-CZ" sz="2400" dirty="0">
                <a:solidFill>
                  <a:srgbClr val="7030A0"/>
                </a:solidFill>
              </a:rPr>
              <a:t>silnici náleží odměna (za změření trati </a:t>
            </a:r>
            <a:r>
              <a:rPr lang="cs-CZ" sz="2400" dirty="0" smtClean="0">
                <a:solidFill>
                  <a:srgbClr val="7030A0"/>
                </a:solidFill>
              </a:rPr>
              <a:t>a </a:t>
            </a:r>
            <a:r>
              <a:rPr lang="cs-CZ" sz="2400" dirty="0">
                <a:solidFill>
                  <a:srgbClr val="7030A0"/>
                </a:solidFill>
              </a:rPr>
              <a:t>vypracování protokolu) podle měřené délky</a:t>
            </a:r>
          </a:p>
          <a:p>
            <a:r>
              <a:rPr lang="cs-CZ" sz="2400" dirty="0">
                <a:solidFill>
                  <a:srgbClr val="7030A0"/>
                </a:solidFill>
              </a:rPr>
              <a:t>a)	do 9 999 m			2 000 Kč,</a:t>
            </a:r>
          </a:p>
          <a:p>
            <a:r>
              <a:rPr lang="cs-CZ" sz="2400" dirty="0">
                <a:solidFill>
                  <a:srgbClr val="7030A0"/>
                </a:solidFill>
              </a:rPr>
              <a:t>b)	od 10 000 do 19 999 m	</a:t>
            </a:r>
            <a:r>
              <a:rPr lang="cs-CZ" sz="2400" dirty="0" smtClean="0">
                <a:solidFill>
                  <a:srgbClr val="7030A0"/>
                </a:solidFill>
              </a:rPr>
              <a:t>2 </a:t>
            </a:r>
            <a:r>
              <a:rPr lang="cs-CZ" sz="2400" dirty="0">
                <a:solidFill>
                  <a:srgbClr val="7030A0"/>
                </a:solidFill>
              </a:rPr>
              <a:t>500 Kč,</a:t>
            </a:r>
          </a:p>
          <a:p>
            <a:r>
              <a:rPr lang="cs-CZ" sz="2400" dirty="0">
                <a:solidFill>
                  <a:srgbClr val="7030A0"/>
                </a:solidFill>
              </a:rPr>
              <a:t>c)	od 20 000 do 29 999 m	</a:t>
            </a:r>
            <a:r>
              <a:rPr lang="cs-CZ" sz="2400" dirty="0" smtClean="0">
                <a:solidFill>
                  <a:srgbClr val="7030A0"/>
                </a:solidFill>
              </a:rPr>
              <a:t>3 </a:t>
            </a:r>
            <a:r>
              <a:rPr lang="cs-CZ" sz="2400" dirty="0">
                <a:solidFill>
                  <a:srgbClr val="7030A0"/>
                </a:solidFill>
              </a:rPr>
              <a:t>000 Kč,</a:t>
            </a:r>
          </a:p>
          <a:p>
            <a:r>
              <a:rPr lang="cs-CZ" sz="2400" dirty="0">
                <a:solidFill>
                  <a:srgbClr val="7030A0"/>
                </a:solidFill>
              </a:rPr>
              <a:t>d)	30 000 m a delší		4 000 Kč.</a:t>
            </a:r>
          </a:p>
          <a:p>
            <a:r>
              <a:rPr lang="cs-CZ" sz="2400" dirty="0">
                <a:solidFill>
                  <a:srgbClr val="7030A0"/>
                </a:solidFill>
              </a:rPr>
              <a:t>(2)	Pořadatel soutěže poskytne certifikovanému měřiči tratí pro soutěže na silnici kromě odměny také náhradu cestovních výdajů.</a:t>
            </a:r>
          </a:p>
          <a:p>
            <a:endParaRPr lang="cs-CZ" sz="2400" dirty="0">
              <a:solidFill>
                <a:srgbClr val="7030A0"/>
              </a:solidFill>
            </a:endParaRPr>
          </a:p>
        </p:txBody>
      </p:sp>
    </p:spTree>
    <p:extLst>
      <p:ext uri="{BB962C8B-B14F-4D97-AF65-F5344CB8AC3E}">
        <p14:creationId xmlns:p14="http://schemas.microsoft.com/office/powerpoint/2010/main" val="352137959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Směrnice ČAS o ochraně osobních údajů </a:t>
            </a:r>
          </a:p>
        </p:txBody>
      </p:sp>
      <p:sp>
        <p:nvSpPr>
          <p:cNvPr id="3" name="Zástupný symbol pro obsah 2"/>
          <p:cNvSpPr>
            <a:spLocks noGrp="1"/>
          </p:cNvSpPr>
          <p:nvPr>
            <p:ph idx="1"/>
          </p:nvPr>
        </p:nvSpPr>
        <p:spPr/>
        <p:txBody>
          <a:bodyPr>
            <a:normAutofit/>
          </a:bodyPr>
          <a:lstStyle/>
          <a:p>
            <a:pPr marL="0" indent="0">
              <a:buNone/>
            </a:pPr>
            <a:r>
              <a:rPr lang="cs-CZ" dirty="0" smtClean="0"/>
              <a:t>     </a:t>
            </a:r>
            <a:r>
              <a:rPr lang="cs-CZ" b="1" dirty="0" smtClean="0"/>
              <a:t>Čl</a:t>
            </a:r>
            <a:r>
              <a:rPr lang="cs-CZ" b="1" dirty="0"/>
              <a:t>. </a:t>
            </a:r>
            <a:r>
              <a:rPr lang="cs-CZ" b="1" dirty="0" smtClean="0"/>
              <a:t>2 Účel zpracování</a:t>
            </a:r>
          </a:p>
          <a:p>
            <a:pPr marL="0" indent="0">
              <a:buNone/>
            </a:pPr>
            <a:r>
              <a:rPr lang="cs-CZ" dirty="0"/>
              <a:t>(3)	Osobní údaje rozhodčích jsou zpracovávány zejména pro účely evidence jejich kvalifikace </a:t>
            </a:r>
            <a:r>
              <a:rPr lang="cs-CZ" dirty="0" smtClean="0"/>
              <a:t>a </a:t>
            </a:r>
            <a:r>
              <a:rPr lang="cs-CZ" dirty="0"/>
              <a:t>kontaktování pro akce pořádané orgánem příslušné úrovně. </a:t>
            </a:r>
            <a:r>
              <a:rPr lang="cs-CZ" u="sng" dirty="0"/>
              <a:t>Pro účely kontaktování ze strany oddílů nebo klubů, KAS či ČAS může být seznam rozhodčích publikován, příp. zveřejněn na webových stránkách ČAS</a:t>
            </a:r>
            <a:r>
              <a:rPr lang="cs-CZ" dirty="0"/>
              <a:t>.</a:t>
            </a:r>
          </a:p>
          <a:p>
            <a:endParaRPr lang="cs-CZ" dirty="0" smtClean="0"/>
          </a:p>
          <a:p>
            <a:endParaRPr lang="cs-CZ" dirty="0"/>
          </a:p>
          <a:p>
            <a:endParaRPr lang="cs-CZ" dirty="0"/>
          </a:p>
        </p:txBody>
      </p:sp>
    </p:spTree>
    <p:extLst>
      <p:ext uri="{BB962C8B-B14F-4D97-AF65-F5344CB8AC3E}">
        <p14:creationId xmlns:p14="http://schemas.microsoft.com/office/powerpoint/2010/main" val="339953994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Směrnice ČAS o ochraně osobních údajů </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     </a:t>
            </a:r>
            <a:r>
              <a:rPr lang="cs-CZ" b="1" dirty="0" smtClean="0"/>
              <a:t>Čl</a:t>
            </a:r>
            <a:r>
              <a:rPr lang="cs-CZ" b="1" dirty="0"/>
              <a:t>. </a:t>
            </a:r>
            <a:r>
              <a:rPr lang="cs-CZ" b="1" dirty="0" smtClean="0"/>
              <a:t>2 Účel zpracování</a:t>
            </a:r>
          </a:p>
          <a:p>
            <a:pPr marL="0" indent="0">
              <a:buNone/>
            </a:pPr>
            <a:r>
              <a:rPr lang="cs-CZ" dirty="0"/>
              <a:t>(4)	Osobní údaje funkcionářů jsou shromažďovány </a:t>
            </a:r>
            <a:r>
              <a:rPr lang="cs-CZ" dirty="0" smtClean="0"/>
              <a:t>a </a:t>
            </a:r>
            <a:r>
              <a:rPr lang="cs-CZ" dirty="0"/>
              <a:t>zpracovávány zejména pro účely jejich kontaktování ze strany všech osob působících </a:t>
            </a:r>
          </a:p>
          <a:p>
            <a:pPr marL="0" indent="0">
              <a:buNone/>
            </a:pPr>
            <a:r>
              <a:rPr lang="cs-CZ" dirty="0"/>
              <a:t>v oddílech nebo klubech, KAS a ČAS v tomto rozsahu:</a:t>
            </a:r>
          </a:p>
          <a:p>
            <a:pPr marL="0" indent="0">
              <a:buNone/>
            </a:pPr>
            <a:r>
              <a:rPr lang="cs-CZ" dirty="0"/>
              <a:t>a)	jméno a příjmení, akademické tituly,</a:t>
            </a:r>
          </a:p>
          <a:p>
            <a:pPr marL="0" indent="0">
              <a:buNone/>
            </a:pPr>
            <a:r>
              <a:rPr lang="cs-CZ" dirty="0"/>
              <a:t>b)	kontaktní adresa,</a:t>
            </a:r>
          </a:p>
          <a:p>
            <a:pPr marL="0" indent="0">
              <a:buNone/>
            </a:pPr>
            <a:r>
              <a:rPr lang="cs-CZ" dirty="0"/>
              <a:t>c)	e-mail a telefon.</a:t>
            </a:r>
          </a:p>
          <a:p>
            <a:endParaRPr lang="cs-CZ" dirty="0" smtClean="0"/>
          </a:p>
          <a:p>
            <a:endParaRPr lang="cs-CZ" dirty="0"/>
          </a:p>
          <a:p>
            <a:endParaRPr lang="cs-CZ" dirty="0"/>
          </a:p>
        </p:txBody>
      </p:sp>
    </p:spTree>
    <p:extLst>
      <p:ext uri="{BB962C8B-B14F-4D97-AF65-F5344CB8AC3E}">
        <p14:creationId xmlns:p14="http://schemas.microsoft.com/office/powerpoint/2010/main" val="143112320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ctrTitle"/>
          </p:nvPr>
        </p:nvSpPr>
        <p:spPr/>
        <p:txBody>
          <a:bodyPr/>
          <a:lstStyle/>
          <a:p>
            <a:pPr eaLnBrk="1" hangingPunct="1"/>
            <a:r>
              <a:rPr lang="cs-CZ" altLang="cs-CZ" b="1" dirty="0" smtClean="0">
                <a:solidFill>
                  <a:srgbClr val="7030A0"/>
                </a:solidFill>
              </a:rPr>
              <a:t>Děkuji Vám za pozornost</a:t>
            </a:r>
          </a:p>
        </p:txBody>
      </p:sp>
    </p:spTree>
    <p:extLst>
      <p:ext uri="{BB962C8B-B14F-4D97-AF65-F5344CB8AC3E}">
        <p14:creationId xmlns:p14="http://schemas.microsoft.com/office/powerpoint/2010/main" val="3221630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Změny technických pravidel atletiky  2013-2017</a:t>
            </a:r>
            <a:endParaRPr lang="cs-CZ" sz="3200" dirty="0"/>
          </a:p>
        </p:txBody>
      </p:sp>
      <p:sp>
        <p:nvSpPr>
          <p:cNvPr id="3" name="Zástupný symbol pro text 2"/>
          <p:cNvSpPr>
            <a:spLocks noGrp="1"/>
          </p:cNvSpPr>
          <p:nvPr>
            <p:ph idx="1"/>
          </p:nvPr>
        </p:nvSpPr>
        <p:spPr>
          <a:xfrm>
            <a:off x="457200" y="1412776"/>
            <a:ext cx="8229600" cy="4824536"/>
          </a:xfrm>
        </p:spPr>
        <p:txBody>
          <a:bodyPr>
            <a:normAutofit lnSpcReduction="10000"/>
          </a:bodyPr>
          <a:lstStyle/>
          <a:p>
            <a:pPr marL="0" indent="0">
              <a:buNone/>
            </a:pPr>
            <a:r>
              <a:rPr lang="cs-CZ" b="1" dirty="0" smtClean="0"/>
              <a:t>Pravidlo 116 – mezinárodní činovníci</a:t>
            </a:r>
          </a:p>
          <a:p>
            <a:r>
              <a:rPr lang="cs-CZ" b="1" dirty="0" smtClean="0"/>
              <a:t>Mezinárodní rozhodčí chůze                               </a:t>
            </a:r>
            <a:r>
              <a:rPr lang="cs-CZ" dirty="0" smtClean="0">
                <a:solidFill>
                  <a:srgbClr val="7030A0"/>
                </a:solidFill>
              </a:rPr>
              <a:t>– byl zrušen pojem oblastní rozhodčí chůze </a:t>
            </a:r>
          </a:p>
          <a:p>
            <a:pPr marL="0" indent="0">
              <a:buNone/>
            </a:pPr>
            <a:r>
              <a:rPr lang="cs-CZ" dirty="0">
                <a:solidFill>
                  <a:srgbClr val="7030A0"/>
                </a:solidFill>
              </a:rPr>
              <a:t> </a:t>
            </a:r>
            <a:r>
              <a:rPr lang="cs-CZ" dirty="0" smtClean="0">
                <a:solidFill>
                  <a:srgbClr val="7030A0"/>
                </a:solidFill>
              </a:rPr>
              <a:t>   - byly zrušeny pojmy                                               </a:t>
            </a:r>
          </a:p>
          <a:p>
            <a:pPr marL="0" indent="0">
              <a:buNone/>
            </a:pPr>
            <a:r>
              <a:rPr lang="cs-CZ" dirty="0">
                <a:solidFill>
                  <a:srgbClr val="7030A0"/>
                </a:solidFill>
              </a:rPr>
              <a:t> </a:t>
            </a:r>
            <a:r>
              <a:rPr lang="cs-CZ" dirty="0" smtClean="0">
                <a:solidFill>
                  <a:srgbClr val="7030A0"/>
                </a:solidFill>
              </a:rPr>
              <a:t>     „Panel mezinárodních  rozhodčí chůze“    </a:t>
            </a:r>
          </a:p>
          <a:p>
            <a:pPr marL="0" indent="0">
              <a:buNone/>
            </a:pPr>
            <a:r>
              <a:rPr lang="cs-CZ" dirty="0">
                <a:solidFill>
                  <a:srgbClr val="7030A0"/>
                </a:solidFill>
              </a:rPr>
              <a:t> </a:t>
            </a:r>
            <a:r>
              <a:rPr lang="cs-CZ" dirty="0" smtClean="0">
                <a:solidFill>
                  <a:srgbClr val="7030A0"/>
                </a:solidFill>
              </a:rPr>
              <a:t>     „Panel oblastních rozhodčích chůze</a:t>
            </a:r>
          </a:p>
          <a:p>
            <a:pPr marL="0" indent="0">
              <a:buNone/>
            </a:pPr>
            <a:r>
              <a:rPr lang="cs-CZ" dirty="0">
                <a:solidFill>
                  <a:srgbClr val="7030A0"/>
                </a:solidFill>
              </a:rPr>
              <a:t> </a:t>
            </a:r>
            <a:r>
              <a:rPr lang="cs-CZ" dirty="0" smtClean="0">
                <a:solidFill>
                  <a:srgbClr val="7030A0"/>
                </a:solidFill>
              </a:rPr>
              <a:t>Mezinárodní rozhodčí chůze jmenuje IAAF nebo oblastní asociace</a:t>
            </a:r>
          </a:p>
          <a:p>
            <a:pPr marL="0" indent="0">
              <a:buNone/>
            </a:pPr>
            <a:r>
              <a:rPr lang="cs-CZ" sz="2400" i="1" dirty="0" smtClean="0">
                <a:solidFill>
                  <a:srgbClr val="7030A0"/>
                </a:solidFill>
              </a:rPr>
              <a:t>Úprava přenesena rovněž do pravidla 119 - Jury</a:t>
            </a:r>
            <a:endParaRPr lang="cs-CZ" sz="2400" i="1" dirty="0">
              <a:solidFill>
                <a:srgbClr val="7030A0"/>
              </a:solidFill>
            </a:endParaRPr>
          </a:p>
        </p:txBody>
      </p:sp>
    </p:spTree>
    <p:extLst>
      <p:ext uri="{BB962C8B-B14F-4D97-AF65-F5344CB8AC3E}">
        <p14:creationId xmlns:p14="http://schemas.microsoft.com/office/powerpoint/2010/main" val="333334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Změny technických pravidel atletiky  2013-2017</a:t>
            </a:r>
            <a:endParaRPr lang="cs-CZ" sz="3200" dirty="0"/>
          </a:p>
        </p:txBody>
      </p:sp>
      <p:sp>
        <p:nvSpPr>
          <p:cNvPr id="3" name="Zástupný symbol pro text 2"/>
          <p:cNvSpPr>
            <a:spLocks noGrp="1"/>
          </p:cNvSpPr>
          <p:nvPr>
            <p:ph idx="1"/>
          </p:nvPr>
        </p:nvSpPr>
        <p:spPr/>
        <p:txBody>
          <a:bodyPr/>
          <a:lstStyle/>
          <a:p>
            <a:pPr marL="0" indent="0">
              <a:buNone/>
            </a:pPr>
            <a:r>
              <a:rPr lang="cs-CZ" b="1" dirty="0"/>
              <a:t>P 118 - Mezinárodní startér a mezinárodní rozhodčí cílové kamery</a:t>
            </a:r>
            <a:endParaRPr lang="cs-CZ" altLang="cs-CZ" dirty="0" smtClean="0">
              <a:solidFill>
                <a:srgbClr val="800000"/>
              </a:solidFill>
            </a:endParaRPr>
          </a:p>
          <a:p>
            <a:pPr marL="0" indent="0">
              <a:buNone/>
            </a:pPr>
            <a:r>
              <a:rPr lang="cs-CZ" altLang="cs-CZ" dirty="0" smtClean="0"/>
              <a:t>……</a:t>
            </a:r>
          </a:p>
          <a:p>
            <a:pPr marL="0" indent="0">
              <a:buNone/>
            </a:pPr>
            <a:r>
              <a:rPr lang="cs-CZ" altLang="cs-CZ" dirty="0" smtClean="0"/>
              <a:t>Mezinárodní </a:t>
            </a:r>
            <a:r>
              <a:rPr lang="cs-CZ" altLang="cs-CZ" dirty="0"/>
              <a:t>rozhodčí cílové kamery dohlíží na všechny funkce u cílové kamery </a:t>
            </a:r>
            <a:r>
              <a:rPr lang="cs-CZ" altLang="cs-CZ" dirty="0" smtClean="0"/>
              <a:t>                              </a:t>
            </a:r>
            <a:r>
              <a:rPr lang="cs-CZ" altLang="cs-CZ" b="1" dirty="0" smtClean="0">
                <a:solidFill>
                  <a:srgbClr val="7030A0"/>
                </a:solidFill>
              </a:rPr>
              <a:t>a </a:t>
            </a:r>
            <a:r>
              <a:rPr lang="cs-CZ" altLang="cs-CZ" b="1" dirty="0">
                <a:solidFill>
                  <a:srgbClr val="7030A0"/>
                </a:solidFill>
              </a:rPr>
              <a:t>je  vedoucím rozhodčím cílové kamery</a:t>
            </a:r>
            <a:endParaRPr lang="cs-CZ" b="1" dirty="0">
              <a:solidFill>
                <a:srgbClr val="7030A0"/>
              </a:solidFill>
            </a:endParaRPr>
          </a:p>
        </p:txBody>
      </p:sp>
    </p:spTree>
    <p:extLst>
      <p:ext uri="{BB962C8B-B14F-4D97-AF65-F5344CB8AC3E}">
        <p14:creationId xmlns:p14="http://schemas.microsoft.com/office/powerpoint/2010/main" val="1056265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Změny technických pravidel atletiky  2013-2017</a:t>
            </a:r>
            <a:endParaRPr lang="cs-CZ" sz="3200" dirty="0"/>
          </a:p>
        </p:txBody>
      </p:sp>
      <p:sp>
        <p:nvSpPr>
          <p:cNvPr id="8" name="Zástupný symbol pro obsah 7"/>
          <p:cNvSpPr>
            <a:spLocks noGrp="1"/>
          </p:cNvSpPr>
          <p:nvPr>
            <p:ph idx="1"/>
          </p:nvPr>
        </p:nvSpPr>
        <p:spPr>
          <a:xfrm>
            <a:off x="457200" y="1844824"/>
            <a:ext cx="8229600" cy="4525963"/>
          </a:xfrm>
        </p:spPr>
        <p:txBody>
          <a:bodyPr>
            <a:normAutofit fontScale="85000" lnSpcReduction="10000"/>
          </a:bodyPr>
          <a:lstStyle/>
          <a:p>
            <a:r>
              <a:rPr lang="cs-CZ" dirty="0" smtClean="0"/>
              <a:t>vrchní </a:t>
            </a:r>
            <a:r>
              <a:rPr lang="cs-CZ" dirty="0"/>
              <a:t>rozhodčí pro </a:t>
            </a:r>
            <a:r>
              <a:rPr lang="cs-CZ" dirty="0" err="1"/>
              <a:t>svolavatelnu</a:t>
            </a:r>
            <a:endParaRPr lang="cs-CZ" dirty="0"/>
          </a:p>
          <a:p>
            <a:r>
              <a:rPr lang="cs-CZ" dirty="0" smtClean="0"/>
              <a:t>vrchní </a:t>
            </a:r>
            <a:r>
              <a:rPr lang="cs-CZ" dirty="0"/>
              <a:t>rozhodčí pro běžecké soutěže </a:t>
            </a:r>
            <a:r>
              <a:rPr lang="cs-CZ" i="1" dirty="0" smtClean="0"/>
              <a:t>(může rozhodnout </a:t>
            </a:r>
            <a:r>
              <a:rPr lang="cs-CZ" i="1" dirty="0"/>
              <a:t>kteroukoliv záležitost týkající se </a:t>
            </a:r>
            <a:r>
              <a:rPr lang="cs-CZ" i="1" dirty="0" smtClean="0"/>
              <a:t>startů)</a:t>
            </a:r>
            <a:endParaRPr lang="cs-CZ" i="1" dirty="0"/>
          </a:p>
          <a:p>
            <a:r>
              <a:rPr lang="cs-CZ" dirty="0" smtClean="0"/>
              <a:t>rozhodčí </a:t>
            </a:r>
            <a:r>
              <a:rPr lang="cs-CZ" dirty="0"/>
              <a:t>pro soutěže v poli</a:t>
            </a:r>
          </a:p>
          <a:p>
            <a:r>
              <a:rPr lang="cs-CZ" dirty="0" smtClean="0"/>
              <a:t>vrchní </a:t>
            </a:r>
            <a:r>
              <a:rPr lang="cs-CZ" dirty="0"/>
              <a:t>rozhodčí pro soutěže ve vícebojích</a:t>
            </a:r>
          </a:p>
          <a:p>
            <a:r>
              <a:rPr lang="cs-CZ" dirty="0" smtClean="0"/>
              <a:t>vrchní </a:t>
            </a:r>
            <a:r>
              <a:rPr lang="cs-CZ" dirty="0"/>
              <a:t>rozhodčí pro soutěže mimo stadion</a:t>
            </a:r>
          </a:p>
          <a:p>
            <a:r>
              <a:rPr lang="cs-CZ" b="1" dirty="0" smtClean="0">
                <a:solidFill>
                  <a:srgbClr val="7030A0"/>
                </a:solidFill>
              </a:rPr>
              <a:t>vrchní </a:t>
            </a:r>
            <a:r>
              <a:rPr lang="cs-CZ" b="1" dirty="0">
                <a:solidFill>
                  <a:srgbClr val="7030A0"/>
                </a:solidFill>
              </a:rPr>
              <a:t>rozhodčí pro video </a:t>
            </a:r>
            <a:endParaRPr lang="cs-CZ" b="1" dirty="0" smtClean="0">
              <a:solidFill>
                <a:srgbClr val="7030A0"/>
              </a:solidFill>
            </a:endParaRPr>
          </a:p>
          <a:p>
            <a:pPr marL="0" indent="0">
              <a:buNone/>
            </a:pPr>
            <a:r>
              <a:rPr lang="cs-CZ" b="1" dirty="0" smtClean="0">
                <a:solidFill>
                  <a:srgbClr val="7030A0"/>
                </a:solidFill>
              </a:rPr>
              <a:t>Dále byl přidán</a:t>
            </a:r>
          </a:p>
          <a:p>
            <a:r>
              <a:rPr lang="cs-CZ" b="1" dirty="0">
                <a:solidFill>
                  <a:srgbClr val="7030A0"/>
                </a:solidFill>
              </a:rPr>
              <a:t>vedoucí technického střediska (závodní kanceláře) a přiměřený počet asistentů</a:t>
            </a:r>
          </a:p>
          <a:p>
            <a:endParaRPr lang="cs-CZ" dirty="0"/>
          </a:p>
        </p:txBody>
      </p:sp>
      <p:sp>
        <p:nvSpPr>
          <p:cNvPr id="7" name="Zástupný symbol pro text 6"/>
          <p:cNvSpPr>
            <a:spLocks noGrp="1"/>
          </p:cNvSpPr>
          <p:nvPr>
            <p:ph type="body" idx="4294967295"/>
          </p:nvPr>
        </p:nvSpPr>
        <p:spPr>
          <a:xfrm>
            <a:off x="531812" y="1412776"/>
            <a:ext cx="4040188" cy="639762"/>
          </a:xfrm>
        </p:spPr>
        <p:txBody>
          <a:bodyPr>
            <a:normAutofit fontScale="85000" lnSpcReduction="10000"/>
          </a:bodyPr>
          <a:lstStyle/>
          <a:p>
            <a:r>
              <a:rPr lang="cs-CZ" b="1" dirty="0" smtClean="0"/>
              <a:t>P 120 Činovníci závodů</a:t>
            </a:r>
            <a:endParaRPr lang="cs-CZ" b="1" dirty="0"/>
          </a:p>
        </p:txBody>
      </p:sp>
    </p:spTree>
    <p:extLst>
      <p:ext uri="{BB962C8B-B14F-4D97-AF65-F5344CB8AC3E}">
        <p14:creationId xmlns:p14="http://schemas.microsoft.com/office/powerpoint/2010/main" val="910033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260350"/>
            <a:ext cx="7772400" cy="1143000"/>
          </a:xfrm>
        </p:spPr>
        <p:txBody>
          <a:bodyPr/>
          <a:lstStyle/>
          <a:p>
            <a:pPr eaLnBrk="1" hangingPunct="1"/>
            <a:r>
              <a:rPr lang="cs-CZ" altLang="cs-CZ" sz="3200" b="1" dirty="0" smtClean="0"/>
              <a:t>Obsah prezentace</a:t>
            </a:r>
            <a:endParaRPr lang="en-US" altLang="cs-CZ" sz="3200" b="1" dirty="0" smtClean="0"/>
          </a:p>
        </p:txBody>
      </p:sp>
      <p:sp>
        <p:nvSpPr>
          <p:cNvPr id="4099" name="Rectangle 3"/>
          <p:cNvSpPr>
            <a:spLocks noGrp="1" noChangeArrowheads="1"/>
          </p:cNvSpPr>
          <p:nvPr>
            <p:ph type="body" idx="1"/>
          </p:nvPr>
        </p:nvSpPr>
        <p:spPr>
          <a:xfrm>
            <a:off x="684213" y="1268413"/>
            <a:ext cx="7772400" cy="4968875"/>
          </a:xfrm>
        </p:spPr>
        <p:txBody>
          <a:bodyPr>
            <a:normAutofit/>
          </a:bodyPr>
          <a:lstStyle/>
          <a:p>
            <a:pPr eaLnBrk="1" hangingPunct="1"/>
            <a:r>
              <a:rPr lang="cs-CZ" altLang="cs-CZ" b="1" dirty="0" smtClean="0"/>
              <a:t>Úvodem</a:t>
            </a:r>
          </a:p>
          <a:p>
            <a:pPr eaLnBrk="1" hangingPunct="1"/>
            <a:r>
              <a:rPr lang="cs-CZ" altLang="cs-CZ" b="1" dirty="0" smtClean="0"/>
              <a:t>Základní a nejdůležitější pravidlo</a:t>
            </a:r>
          </a:p>
          <a:p>
            <a:pPr eaLnBrk="1" hangingPunct="1"/>
            <a:r>
              <a:rPr lang="cs-CZ" altLang="cs-CZ" b="1" dirty="0" smtClean="0"/>
              <a:t>Změny technických pravidel atletiky   2013-2017 </a:t>
            </a:r>
            <a:endParaRPr lang="cs-CZ" altLang="cs-CZ" sz="2800" b="1" dirty="0"/>
          </a:p>
          <a:p>
            <a:pPr eaLnBrk="1" hangingPunct="1"/>
            <a:r>
              <a:rPr lang="cs-CZ" altLang="cs-CZ" b="1" dirty="0" smtClean="0"/>
              <a:t>Pravidla – nejasnosti a chyby</a:t>
            </a:r>
          </a:p>
          <a:p>
            <a:pPr eaLnBrk="1" hangingPunct="1"/>
            <a:r>
              <a:rPr lang="cs-CZ" altLang="cs-CZ" b="1" dirty="0" smtClean="0"/>
              <a:t>Nedostatky v rozhodování </a:t>
            </a:r>
          </a:p>
          <a:p>
            <a:pPr eaLnBrk="1" hangingPunct="1"/>
            <a:r>
              <a:rPr lang="cs-CZ" altLang="cs-CZ" b="1" dirty="0" smtClean="0"/>
              <a:t>Předpisy pro rozhodčí </a:t>
            </a:r>
          </a:p>
          <a:p>
            <a:pPr eaLnBrk="1" hangingPunct="1"/>
            <a:endParaRPr lang="en-US" altLang="cs-CZ" b="1" dirty="0" smtClean="0"/>
          </a:p>
        </p:txBody>
      </p:sp>
    </p:spTree>
    <p:extLst>
      <p:ext uri="{BB962C8B-B14F-4D97-AF65-F5344CB8AC3E}">
        <p14:creationId xmlns:p14="http://schemas.microsoft.com/office/powerpoint/2010/main" val="3476903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p:cTn id="13"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0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p:cTn id="19"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p:cTn id="25"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p:cTn id="31"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0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p:cTn id="37" dur="5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09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Změny technických pravidel atletiky  </a:t>
            </a:r>
            <a:r>
              <a:rPr lang="cs-CZ" altLang="cs-CZ" sz="3200" b="1" dirty="0"/>
              <a:t>2013-2017</a:t>
            </a:r>
            <a:endParaRPr lang="cs-CZ" sz="3200" b="1" dirty="0"/>
          </a:p>
        </p:txBody>
      </p:sp>
      <p:sp>
        <p:nvSpPr>
          <p:cNvPr id="3" name="Zástupný symbol pro obsah 2"/>
          <p:cNvSpPr>
            <a:spLocks noGrp="1"/>
          </p:cNvSpPr>
          <p:nvPr>
            <p:ph idx="1"/>
          </p:nvPr>
        </p:nvSpPr>
        <p:spPr>
          <a:xfrm>
            <a:off x="457200" y="1600201"/>
            <a:ext cx="8229600" cy="1036712"/>
          </a:xfrm>
        </p:spPr>
        <p:txBody>
          <a:bodyPr>
            <a:normAutofit/>
          </a:bodyPr>
          <a:lstStyle/>
          <a:p>
            <a:r>
              <a:rPr lang="cs-CZ" sz="2800" b="1" dirty="0"/>
              <a:t>Příloha pravidla 120 - Schéma vzájemné  podřízenosti činovníků (ČAS</a:t>
            </a:r>
            <a:r>
              <a:rPr lang="cs-CZ" sz="2800" b="1" dirty="0" smtClean="0"/>
              <a:t>) </a:t>
            </a:r>
            <a:r>
              <a:rPr lang="cs-CZ" sz="2800" i="1" dirty="0" smtClean="0">
                <a:solidFill>
                  <a:srgbClr val="7030A0"/>
                </a:solidFill>
              </a:rPr>
              <a:t>- změna</a:t>
            </a:r>
            <a:endParaRPr lang="cs-CZ" sz="2800" i="1" dirty="0">
              <a:solidFill>
                <a:srgbClr val="7030A0"/>
              </a:solidFill>
            </a:endParaRPr>
          </a:p>
          <a:p>
            <a:pPr marL="0" indent="0">
              <a:buNone/>
            </a:pPr>
            <a:endParaRPr lang="cs-CZ" sz="2800" b="1" dirty="0"/>
          </a:p>
        </p:txBody>
      </p:sp>
      <p:sp>
        <p:nvSpPr>
          <p:cNvPr id="9" name="TextovéPole 8"/>
          <p:cNvSpPr txBox="1"/>
          <p:nvPr/>
        </p:nvSpPr>
        <p:spPr>
          <a:xfrm>
            <a:off x="755576" y="2780928"/>
            <a:ext cx="2016224" cy="400110"/>
          </a:xfrm>
          <a:prstGeom prst="rect">
            <a:avLst/>
          </a:prstGeom>
          <a:solidFill>
            <a:schemeClr val="accent1"/>
          </a:solidFill>
        </p:spPr>
        <p:txBody>
          <a:bodyPr wrap="square" rtlCol="0">
            <a:spAutoFit/>
          </a:bodyPr>
          <a:lstStyle/>
          <a:p>
            <a:r>
              <a:rPr lang="cs-CZ" sz="2000" b="1" dirty="0" smtClean="0">
                <a:solidFill>
                  <a:schemeClr val="bg1"/>
                </a:solidFill>
              </a:rPr>
              <a:t>Hlavní rozhodčí</a:t>
            </a:r>
            <a:endParaRPr lang="cs-CZ" sz="2000" b="1" dirty="0">
              <a:solidFill>
                <a:schemeClr val="bg1"/>
              </a:solidFill>
            </a:endParaRPr>
          </a:p>
        </p:txBody>
      </p:sp>
      <p:sp>
        <p:nvSpPr>
          <p:cNvPr id="10" name="TextovéPole 9"/>
          <p:cNvSpPr txBox="1"/>
          <p:nvPr/>
        </p:nvSpPr>
        <p:spPr>
          <a:xfrm>
            <a:off x="971600" y="3429000"/>
            <a:ext cx="2585008" cy="400110"/>
          </a:xfrm>
          <a:prstGeom prst="rect">
            <a:avLst/>
          </a:prstGeom>
          <a:solidFill>
            <a:schemeClr val="accent3">
              <a:lumMod val="50000"/>
            </a:schemeClr>
          </a:solidFill>
        </p:spPr>
        <p:txBody>
          <a:bodyPr wrap="square" rtlCol="0">
            <a:spAutoFit/>
          </a:bodyPr>
          <a:lstStyle/>
          <a:p>
            <a:r>
              <a:rPr lang="cs-CZ" sz="2000" b="1" dirty="0" smtClean="0">
                <a:solidFill>
                  <a:schemeClr val="bg1"/>
                </a:solidFill>
              </a:rPr>
              <a:t>Vrchní rozhodčí startů</a:t>
            </a:r>
            <a:endParaRPr lang="cs-CZ" sz="2000" b="1" dirty="0">
              <a:solidFill>
                <a:schemeClr val="bg1"/>
              </a:solidFill>
            </a:endParaRPr>
          </a:p>
        </p:txBody>
      </p:sp>
      <p:sp>
        <p:nvSpPr>
          <p:cNvPr id="11" name="TextovéPole 10"/>
          <p:cNvSpPr txBox="1"/>
          <p:nvPr/>
        </p:nvSpPr>
        <p:spPr>
          <a:xfrm>
            <a:off x="1115616" y="3884874"/>
            <a:ext cx="1008112" cy="400110"/>
          </a:xfrm>
          <a:prstGeom prst="rect">
            <a:avLst/>
          </a:prstGeom>
          <a:solidFill>
            <a:srgbClr val="7030A0"/>
          </a:solidFill>
        </p:spPr>
        <p:txBody>
          <a:bodyPr wrap="square" rtlCol="0">
            <a:spAutoFit/>
          </a:bodyPr>
          <a:lstStyle/>
          <a:p>
            <a:r>
              <a:rPr lang="cs-CZ" sz="2000" b="1" dirty="0" smtClean="0">
                <a:solidFill>
                  <a:schemeClr val="bg1"/>
                </a:solidFill>
              </a:rPr>
              <a:t>Startér</a:t>
            </a:r>
            <a:endParaRPr lang="cs-CZ" sz="2000" b="1" dirty="0">
              <a:solidFill>
                <a:schemeClr val="bg1"/>
              </a:solidFill>
            </a:endParaRPr>
          </a:p>
        </p:txBody>
      </p:sp>
      <p:sp>
        <p:nvSpPr>
          <p:cNvPr id="12" name="TextovéPole 11"/>
          <p:cNvSpPr txBox="1"/>
          <p:nvPr/>
        </p:nvSpPr>
        <p:spPr>
          <a:xfrm>
            <a:off x="2264128" y="3886344"/>
            <a:ext cx="2232248" cy="400110"/>
          </a:xfrm>
          <a:prstGeom prst="rect">
            <a:avLst/>
          </a:prstGeom>
          <a:solidFill>
            <a:schemeClr val="accent4">
              <a:lumMod val="60000"/>
              <a:lumOff val="40000"/>
            </a:schemeClr>
          </a:solidFill>
        </p:spPr>
        <p:txBody>
          <a:bodyPr wrap="square" rtlCol="0">
            <a:spAutoFit/>
          </a:bodyPr>
          <a:lstStyle/>
          <a:p>
            <a:r>
              <a:rPr lang="cs-CZ" sz="2000" b="1" dirty="0" smtClean="0">
                <a:solidFill>
                  <a:schemeClr val="bg1"/>
                </a:solidFill>
              </a:rPr>
              <a:t>Zástupce, asistenti</a:t>
            </a:r>
            <a:endParaRPr lang="cs-CZ" sz="2000" b="1" dirty="0">
              <a:solidFill>
                <a:schemeClr val="bg1"/>
              </a:solidFill>
            </a:endParaRPr>
          </a:p>
        </p:txBody>
      </p:sp>
      <p:sp>
        <p:nvSpPr>
          <p:cNvPr id="13" name="TextovéPole 12"/>
          <p:cNvSpPr txBox="1"/>
          <p:nvPr/>
        </p:nvSpPr>
        <p:spPr>
          <a:xfrm>
            <a:off x="1043608" y="4437112"/>
            <a:ext cx="2592288" cy="707886"/>
          </a:xfrm>
          <a:prstGeom prst="rect">
            <a:avLst/>
          </a:prstGeom>
          <a:solidFill>
            <a:schemeClr val="accent3">
              <a:lumMod val="50000"/>
            </a:schemeClr>
          </a:solidFill>
        </p:spPr>
        <p:txBody>
          <a:bodyPr wrap="square" rtlCol="0">
            <a:spAutoFit/>
          </a:bodyPr>
          <a:lstStyle/>
          <a:p>
            <a:r>
              <a:rPr lang="cs-CZ" sz="2000" b="1" dirty="0" smtClean="0">
                <a:solidFill>
                  <a:schemeClr val="bg1"/>
                </a:solidFill>
              </a:rPr>
              <a:t>Vrchní rozhodčí soutěží na dráze</a:t>
            </a:r>
            <a:endParaRPr lang="cs-CZ" sz="2000" b="1" dirty="0">
              <a:solidFill>
                <a:schemeClr val="bg1"/>
              </a:solidFill>
            </a:endParaRPr>
          </a:p>
        </p:txBody>
      </p:sp>
      <p:sp>
        <p:nvSpPr>
          <p:cNvPr id="14" name="TextovéPole 13"/>
          <p:cNvSpPr txBox="1"/>
          <p:nvPr/>
        </p:nvSpPr>
        <p:spPr>
          <a:xfrm>
            <a:off x="1224180" y="5316071"/>
            <a:ext cx="2555732" cy="400110"/>
          </a:xfrm>
          <a:prstGeom prst="rect">
            <a:avLst/>
          </a:prstGeom>
          <a:solidFill>
            <a:srgbClr val="7030A0"/>
          </a:solidFill>
        </p:spPr>
        <p:txBody>
          <a:bodyPr wrap="square" rtlCol="0">
            <a:spAutoFit/>
          </a:bodyPr>
          <a:lstStyle/>
          <a:p>
            <a:r>
              <a:rPr lang="cs-CZ" sz="2000" b="1" dirty="0" smtClean="0">
                <a:solidFill>
                  <a:schemeClr val="bg1"/>
                </a:solidFill>
              </a:rPr>
              <a:t>Vrchník běhů na dráze</a:t>
            </a:r>
            <a:endParaRPr lang="cs-CZ" sz="2000" b="1" dirty="0">
              <a:solidFill>
                <a:schemeClr val="bg1"/>
              </a:solidFill>
            </a:endParaRPr>
          </a:p>
        </p:txBody>
      </p:sp>
      <p:cxnSp>
        <p:nvCxnSpPr>
          <p:cNvPr id="16" name="Pravoúhlá spojnice 15"/>
          <p:cNvCxnSpPr>
            <a:endCxn id="10" idx="1"/>
          </p:cNvCxnSpPr>
          <p:nvPr/>
        </p:nvCxnSpPr>
        <p:spPr>
          <a:xfrm rot="16200000" flipH="1">
            <a:off x="539552" y="3197007"/>
            <a:ext cx="648072" cy="2160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a:endCxn id="13" idx="1"/>
          </p:cNvCxnSpPr>
          <p:nvPr/>
        </p:nvCxnSpPr>
        <p:spPr>
          <a:xfrm rot="16200000" flipH="1">
            <a:off x="318592" y="4066039"/>
            <a:ext cx="1162000" cy="28803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nice 18"/>
          <p:cNvCxnSpPr>
            <a:endCxn id="11" idx="1"/>
          </p:cNvCxnSpPr>
          <p:nvPr/>
        </p:nvCxnSpPr>
        <p:spPr>
          <a:xfrm rot="16200000" flipH="1">
            <a:off x="909047" y="3878359"/>
            <a:ext cx="269123" cy="14401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Pravoúhlá spojnice 20"/>
          <p:cNvCxnSpPr>
            <a:endCxn id="14" idx="1"/>
          </p:cNvCxnSpPr>
          <p:nvPr/>
        </p:nvCxnSpPr>
        <p:spPr>
          <a:xfrm rot="16200000" flipH="1">
            <a:off x="952522" y="5244468"/>
            <a:ext cx="371128" cy="17218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4788024" y="2780928"/>
            <a:ext cx="2016224" cy="400110"/>
          </a:xfrm>
          <a:prstGeom prst="rect">
            <a:avLst/>
          </a:prstGeom>
          <a:solidFill>
            <a:schemeClr val="accent1"/>
          </a:solidFill>
        </p:spPr>
        <p:txBody>
          <a:bodyPr wrap="square" rtlCol="0">
            <a:spAutoFit/>
          </a:bodyPr>
          <a:lstStyle/>
          <a:p>
            <a:r>
              <a:rPr lang="cs-CZ" sz="2000" b="1" dirty="0" smtClean="0">
                <a:solidFill>
                  <a:schemeClr val="bg1"/>
                </a:solidFill>
              </a:rPr>
              <a:t>Hlavní rozhodčí</a:t>
            </a:r>
            <a:endParaRPr lang="cs-CZ" sz="2000" b="1" dirty="0">
              <a:solidFill>
                <a:schemeClr val="bg1"/>
              </a:solidFill>
            </a:endParaRPr>
          </a:p>
        </p:txBody>
      </p:sp>
      <p:sp>
        <p:nvSpPr>
          <p:cNvPr id="28" name="TextovéPole 27"/>
          <p:cNvSpPr txBox="1"/>
          <p:nvPr/>
        </p:nvSpPr>
        <p:spPr>
          <a:xfrm>
            <a:off x="4932040" y="3429000"/>
            <a:ext cx="2592288" cy="707886"/>
          </a:xfrm>
          <a:prstGeom prst="rect">
            <a:avLst/>
          </a:prstGeom>
          <a:solidFill>
            <a:schemeClr val="accent3">
              <a:lumMod val="50000"/>
            </a:schemeClr>
          </a:solidFill>
        </p:spPr>
        <p:txBody>
          <a:bodyPr wrap="square" rtlCol="0">
            <a:spAutoFit/>
          </a:bodyPr>
          <a:lstStyle/>
          <a:p>
            <a:r>
              <a:rPr lang="cs-CZ" sz="2000" b="1" dirty="0" smtClean="0">
                <a:solidFill>
                  <a:schemeClr val="bg1"/>
                </a:solidFill>
              </a:rPr>
              <a:t>Vrchní rozhodčí soutěží na dráze</a:t>
            </a:r>
            <a:endParaRPr lang="cs-CZ" sz="2000" b="1" dirty="0">
              <a:solidFill>
                <a:schemeClr val="bg1"/>
              </a:solidFill>
            </a:endParaRPr>
          </a:p>
        </p:txBody>
      </p:sp>
      <p:sp>
        <p:nvSpPr>
          <p:cNvPr id="29" name="TextovéPole 28"/>
          <p:cNvSpPr txBox="1"/>
          <p:nvPr/>
        </p:nvSpPr>
        <p:spPr>
          <a:xfrm>
            <a:off x="5148064" y="4370790"/>
            <a:ext cx="2555732" cy="400110"/>
          </a:xfrm>
          <a:prstGeom prst="rect">
            <a:avLst/>
          </a:prstGeom>
          <a:solidFill>
            <a:srgbClr val="7030A0"/>
          </a:solidFill>
        </p:spPr>
        <p:txBody>
          <a:bodyPr wrap="square" rtlCol="0">
            <a:spAutoFit/>
          </a:bodyPr>
          <a:lstStyle/>
          <a:p>
            <a:r>
              <a:rPr lang="cs-CZ" sz="2000" b="1" dirty="0" smtClean="0">
                <a:solidFill>
                  <a:schemeClr val="bg1"/>
                </a:solidFill>
              </a:rPr>
              <a:t>Vrchník běhů na dráze</a:t>
            </a:r>
            <a:endParaRPr lang="cs-CZ" sz="2000" b="1" dirty="0">
              <a:solidFill>
                <a:schemeClr val="bg1"/>
              </a:solidFill>
            </a:endParaRPr>
          </a:p>
        </p:txBody>
      </p:sp>
      <p:sp>
        <p:nvSpPr>
          <p:cNvPr id="30" name="TextovéPole 29"/>
          <p:cNvSpPr txBox="1"/>
          <p:nvPr/>
        </p:nvSpPr>
        <p:spPr>
          <a:xfrm>
            <a:off x="5317060" y="4902630"/>
            <a:ext cx="2585008" cy="400110"/>
          </a:xfrm>
          <a:prstGeom prst="rect">
            <a:avLst/>
          </a:prstGeom>
          <a:solidFill>
            <a:schemeClr val="accent4">
              <a:lumMod val="60000"/>
              <a:lumOff val="40000"/>
            </a:schemeClr>
          </a:solidFill>
        </p:spPr>
        <p:txBody>
          <a:bodyPr wrap="square" rtlCol="0">
            <a:spAutoFit/>
          </a:bodyPr>
          <a:lstStyle/>
          <a:p>
            <a:r>
              <a:rPr lang="cs-CZ" sz="2000" b="1" dirty="0" smtClean="0">
                <a:solidFill>
                  <a:schemeClr val="bg1"/>
                </a:solidFill>
              </a:rPr>
              <a:t>Vrchní rozhodčí startů</a:t>
            </a:r>
            <a:endParaRPr lang="cs-CZ" sz="2000" b="1" dirty="0">
              <a:solidFill>
                <a:schemeClr val="bg1"/>
              </a:solidFill>
            </a:endParaRPr>
          </a:p>
        </p:txBody>
      </p:sp>
      <p:sp>
        <p:nvSpPr>
          <p:cNvPr id="31" name="TextovéPole 30"/>
          <p:cNvSpPr txBox="1"/>
          <p:nvPr/>
        </p:nvSpPr>
        <p:spPr>
          <a:xfrm>
            <a:off x="5533085" y="5516126"/>
            <a:ext cx="1008112" cy="400110"/>
          </a:xfrm>
          <a:prstGeom prst="rect">
            <a:avLst/>
          </a:prstGeom>
          <a:solidFill>
            <a:schemeClr val="accent4">
              <a:lumMod val="20000"/>
              <a:lumOff val="80000"/>
            </a:schemeClr>
          </a:solidFill>
        </p:spPr>
        <p:txBody>
          <a:bodyPr wrap="square" rtlCol="0">
            <a:spAutoFit/>
          </a:bodyPr>
          <a:lstStyle/>
          <a:p>
            <a:r>
              <a:rPr lang="cs-CZ" sz="2000" b="1" dirty="0" smtClean="0"/>
              <a:t>Startér</a:t>
            </a:r>
            <a:endParaRPr lang="cs-CZ" sz="2000" b="1" dirty="0"/>
          </a:p>
        </p:txBody>
      </p:sp>
      <p:sp>
        <p:nvSpPr>
          <p:cNvPr id="32" name="TextovéPole 31"/>
          <p:cNvSpPr txBox="1"/>
          <p:nvPr/>
        </p:nvSpPr>
        <p:spPr>
          <a:xfrm>
            <a:off x="6660232" y="5516126"/>
            <a:ext cx="2232248" cy="400110"/>
          </a:xfrm>
          <a:prstGeom prst="rect">
            <a:avLst/>
          </a:prstGeom>
          <a:noFill/>
        </p:spPr>
        <p:txBody>
          <a:bodyPr wrap="square" rtlCol="0">
            <a:spAutoFit/>
          </a:bodyPr>
          <a:lstStyle/>
          <a:p>
            <a:r>
              <a:rPr lang="cs-CZ" sz="2000" b="1" dirty="0" smtClean="0"/>
              <a:t>Zástupce, asistenti</a:t>
            </a:r>
            <a:endParaRPr lang="cs-CZ" sz="2000" b="1" dirty="0"/>
          </a:p>
        </p:txBody>
      </p:sp>
      <p:cxnSp>
        <p:nvCxnSpPr>
          <p:cNvPr id="33" name="Pravoúhlá spojnice 32"/>
          <p:cNvCxnSpPr>
            <a:endCxn id="28" idx="1"/>
          </p:cNvCxnSpPr>
          <p:nvPr/>
        </p:nvCxnSpPr>
        <p:spPr>
          <a:xfrm rot="16200000" flipH="1">
            <a:off x="4559080" y="3409982"/>
            <a:ext cx="601905" cy="14401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nice 33"/>
          <p:cNvCxnSpPr>
            <a:endCxn id="29" idx="1"/>
          </p:cNvCxnSpPr>
          <p:nvPr/>
        </p:nvCxnSpPr>
        <p:spPr>
          <a:xfrm rot="16200000" flipH="1">
            <a:off x="4817403" y="4240183"/>
            <a:ext cx="448017" cy="21330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Pravoúhlá spojnice 35"/>
          <p:cNvCxnSpPr>
            <a:endCxn id="30" idx="1"/>
          </p:cNvCxnSpPr>
          <p:nvPr/>
        </p:nvCxnSpPr>
        <p:spPr>
          <a:xfrm rot="16200000" flipH="1">
            <a:off x="5059920" y="4845544"/>
            <a:ext cx="345285" cy="16899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Pravoúhlá spojnice 38"/>
          <p:cNvCxnSpPr>
            <a:endCxn id="31" idx="1"/>
          </p:cNvCxnSpPr>
          <p:nvPr/>
        </p:nvCxnSpPr>
        <p:spPr>
          <a:xfrm rot="16200000" flipH="1">
            <a:off x="5232262" y="5415358"/>
            <a:ext cx="385620" cy="21602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V="1">
            <a:off x="395536" y="2708920"/>
            <a:ext cx="3600400" cy="33843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flipH="1" flipV="1">
            <a:off x="755575" y="2636912"/>
            <a:ext cx="3528394" cy="3456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2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Změny technických pravidel atletiky  </a:t>
            </a:r>
            <a:r>
              <a:rPr lang="cs-CZ" altLang="cs-CZ" sz="3200" b="1" dirty="0"/>
              <a:t>2013-2017</a:t>
            </a:r>
            <a:endParaRPr lang="cs-CZ" sz="3200" dirty="0"/>
          </a:p>
        </p:txBody>
      </p:sp>
      <p:sp>
        <p:nvSpPr>
          <p:cNvPr id="3" name="Zástupný symbol pro obsah 2"/>
          <p:cNvSpPr>
            <a:spLocks noGrp="1"/>
          </p:cNvSpPr>
          <p:nvPr>
            <p:ph idx="1"/>
          </p:nvPr>
        </p:nvSpPr>
        <p:spPr/>
        <p:txBody>
          <a:bodyPr/>
          <a:lstStyle/>
          <a:p>
            <a:pPr marL="0" indent="0">
              <a:buNone/>
            </a:pPr>
            <a:r>
              <a:rPr lang="cs-CZ" sz="2800" b="1" dirty="0" smtClean="0"/>
              <a:t>P 123 Technický ředitel</a:t>
            </a:r>
          </a:p>
          <a:p>
            <a:pPr marL="0" indent="0">
              <a:buNone/>
            </a:pPr>
            <a:r>
              <a:rPr lang="cs-CZ" i="1" dirty="0" smtClean="0"/>
              <a:t>Rozšíření odpovědnosti TŘ o :</a:t>
            </a:r>
            <a:endParaRPr lang="cs-CZ" sz="2800" i="1" dirty="0" smtClean="0"/>
          </a:p>
          <a:p>
            <a:r>
              <a:rPr lang="cs-CZ" sz="2800" b="1" dirty="0" smtClean="0">
                <a:solidFill>
                  <a:srgbClr val="7030A0"/>
                </a:solidFill>
              </a:rPr>
              <a:t>Rozmístění nářadí a náčiní podle plánu</a:t>
            </a:r>
          </a:p>
          <a:p>
            <a:r>
              <a:rPr lang="cs-CZ" sz="2800" b="1" dirty="0" smtClean="0">
                <a:solidFill>
                  <a:srgbClr val="7030A0"/>
                </a:solidFill>
              </a:rPr>
              <a:t>Připravenost soutěžních sektorů podle plánu</a:t>
            </a:r>
          </a:p>
          <a:p>
            <a:r>
              <a:rPr lang="cs-CZ" sz="2800" b="1" dirty="0" smtClean="0">
                <a:solidFill>
                  <a:srgbClr val="7030A0"/>
                </a:solidFill>
              </a:rPr>
              <a:t>Kontrola osobního náčiní</a:t>
            </a:r>
          </a:p>
          <a:p>
            <a:r>
              <a:rPr lang="cs-CZ" sz="2800" b="1" dirty="0" smtClean="0">
                <a:solidFill>
                  <a:srgbClr val="7030A0"/>
                </a:solidFill>
              </a:rPr>
              <a:t>Certifikáty musí být k dispozici</a:t>
            </a:r>
            <a:endParaRPr lang="cs-CZ" sz="2800" b="1" dirty="0">
              <a:solidFill>
                <a:srgbClr val="7030A0"/>
              </a:solidFill>
            </a:endParaRPr>
          </a:p>
        </p:txBody>
      </p:sp>
    </p:spTree>
    <p:extLst>
      <p:ext uri="{BB962C8B-B14F-4D97-AF65-F5344CB8AC3E}">
        <p14:creationId xmlns:p14="http://schemas.microsoft.com/office/powerpoint/2010/main" val="3710017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Změny technických pravidel atletiky  </a:t>
            </a:r>
            <a:r>
              <a:rPr lang="cs-CZ" altLang="cs-CZ" sz="3200" b="1" dirty="0"/>
              <a:t>2013-2017</a:t>
            </a:r>
            <a:endParaRPr lang="cs-CZ" sz="3200" dirty="0"/>
          </a:p>
        </p:txBody>
      </p:sp>
      <p:sp>
        <p:nvSpPr>
          <p:cNvPr id="3" name="Zástupný symbol pro obsah 2"/>
          <p:cNvSpPr>
            <a:spLocks noGrp="1"/>
          </p:cNvSpPr>
          <p:nvPr>
            <p:ph idx="1"/>
          </p:nvPr>
        </p:nvSpPr>
        <p:spPr>
          <a:xfrm>
            <a:off x="457200" y="1340768"/>
            <a:ext cx="8229600" cy="4525963"/>
          </a:xfrm>
        </p:spPr>
        <p:txBody>
          <a:bodyPr>
            <a:normAutofit fontScale="85000" lnSpcReduction="20000"/>
          </a:bodyPr>
          <a:lstStyle/>
          <a:p>
            <a:pPr marL="0" indent="0">
              <a:buNone/>
            </a:pPr>
            <a:r>
              <a:rPr lang="cs-CZ" b="1" dirty="0" smtClean="0"/>
              <a:t>PRAVIDLO </a:t>
            </a:r>
            <a:r>
              <a:rPr lang="cs-CZ" b="1" dirty="0"/>
              <a:t>125 - Vrchní rozhodčí (</a:t>
            </a:r>
            <a:r>
              <a:rPr lang="cs-CZ" b="1" dirty="0" err="1"/>
              <a:t>Referee</a:t>
            </a:r>
            <a:r>
              <a:rPr lang="cs-CZ" dirty="0" smtClean="0"/>
              <a:t>)</a:t>
            </a:r>
          </a:p>
          <a:p>
            <a:pPr marL="0" indent="0">
              <a:buNone/>
            </a:pPr>
            <a:r>
              <a:rPr lang="cs-CZ" sz="2600" i="1" dirty="0"/>
              <a:t> </a:t>
            </a:r>
            <a:r>
              <a:rPr lang="cs-CZ" sz="2600" i="1" dirty="0" smtClean="0"/>
              <a:t>   (ČR – pokud není jmenován, přecházejí pravomoci na ZHR nebo příslušné vrchníky disciplín)</a:t>
            </a:r>
            <a:endParaRPr lang="cs-CZ" sz="2600" i="1" dirty="0"/>
          </a:p>
          <a:p>
            <a:pPr marL="0" indent="0">
              <a:buNone/>
            </a:pPr>
            <a:r>
              <a:rPr lang="cs-CZ" dirty="0" smtClean="0"/>
              <a:t>- pro </a:t>
            </a:r>
            <a:r>
              <a:rPr lang="cs-CZ" dirty="0"/>
              <a:t>běžecké soutěže</a:t>
            </a:r>
          </a:p>
          <a:p>
            <a:pPr marL="0" indent="0">
              <a:buNone/>
            </a:pPr>
            <a:r>
              <a:rPr lang="cs-CZ" dirty="0"/>
              <a:t>- </a:t>
            </a:r>
            <a:r>
              <a:rPr lang="cs-CZ" dirty="0" smtClean="0"/>
              <a:t>pro </a:t>
            </a:r>
            <a:r>
              <a:rPr lang="cs-CZ" dirty="0"/>
              <a:t>soutěže v poli</a:t>
            </a:r>
          </a:p>
          <a:p>
            <a:pPr marL="0" indent="0">
              <a:buNone/>
            </a:pPr>
            <a:r>
              <a:rPr lang="cs-CZ" dirty="0"/>
              <a:t>- </a:t>
            </a:r>
            <a:r>
              <a:rPr lang="cs-CZ" dirty="0" smtClean="0"/>
              <a:t>pro </a:t>
            </a:r>
            <a:r>
              <a:rPr lang="cs-CZ" dirty="0"/>
              <a:t>soutěže ve vícebojích</a:t>
            </a:r>
          </a:p>
          <a:p>
            <a:pPr marL="0" indent="0">
              <a:buNone/>
            </a:pPr>
            <a:r>
              <a:rPr lang="cs-CZ" dirty="0"/>
              <a:t>- </a:t>
            </a:r>
            <a:r>
              <a:rPr lang="cs-CZ" dirty="0" smtClean="0"/>
              <a:t>pro </a:t>
            </a:r>
            <a:r>
              <a:rPr lang="cs-CZ" dirty="0"/>
              <a:t>soutěže mimo </a:t>
            </a:r>
            <a:r>
              <a:rPr lang="cs-CZ" dirty="0" smtClean="0"/>
              <a:t>stadion </a:t>
            </a:r>
            <a:r>
              <a:rPr lang="cs-CZ" b="1" dirty="0" smtClean="0">
                <a:solidFill>
                  <a:srgbClr val="7030A0"/>
                </a:solidFill>
              </a:rPr>
              <a:t>(nesmí zasahovat do pravomocí </a:t>
            </a:r>
            <a:r>
              <a:rPr lang="cs-CZ" b="1" dirty="0" err="1" smtClean="0">
                <a:solidFill>
                  <a:srgbClr val="7030A0"/>
                </a:solidFill>
              </a:rPr>
              <a:t>vrchníka</a:t>
            </a:r>
            <a:r>
              <a:rPr lang="cs-CZ" b="1" dirty="0" smtClean="0">
                <a:solidFill>
                  <a:srgbClr val="7030A0"/>
                </a:solidFill>
              </a:rPr>
              <a:t> chůze/zástupce VRCH)</a:t>
            </a:r>
            <a:endParaRPr lang="cs-CZ" b="1" dirty="0">
              <a:solidFill>
                <a:srgbClr val="7030A0"/>
              </a:solidFill>
            </a:endParaRPr>
          </a:p>
          <a:p>
            <a:pPr marL="0" indent="0">
              <a:buNone/>
            </a:pPr>
            <a:r>
              <a:rPr lang="cs-CZ" dirty="0" smtClean="0"/>
              <a:t>- pro </a:t>
            </a:r>
            <a:r>
              <a:rPr lang="cs-CZ" dirty="0" err="1" smtClean="0"/>
              <a:t>svolavatelnu</a:t>
            </a:r>
            <a:r>
              <a:rPr lang="cs-CZ" dirty="0" smtClean="0"/>
              <a:t> </a:t>
            </a:r>
            <a:r>
              <a:rPr lang="cs-CZ" b="1" dirty="0" smtClean="0">
                <a:solidFill>
                  <a:srgbClr val="7030A0"/>
                </a:solidFill>
              </a:rPr>
              <a:t>( pouze </a:t>
            </a:r>
            <a:r>
              <a:rPr lang="pl-PL" b="1" dirty="0" smtClean="0">
                <a:solidFill>
                  <a:srgbClr val="7030A0"/>
                </a:solidFill>
              </a:rPr>
              <a:t>od </a:t>
            </a:r>
            <a:r>
              <a:rPr lang="pl-PL" b="1" dirty="0">
                <a:solidFill>
                  <a:srgbClr val="7030A0"/>
                </a:solidFill>
              </a:rPr>
              <a:t>prostoru pro rozcvičení po soutěžní </a:t>
            </a:r>
            <a:r>
              <a:rPr lang="pl-PL" b="1" dirty="0" smtClean="0">
                <a:solidFill>
                  <a:srgbClr val="7030A0"/>
                </a:solidFill>
              </a:rPr>
              <a:t>prostor)</a:t>
            </a:r>
          </a:p>
          <a:p>
            <a:pPr marL="0" indent="0">
              <a:buNone/>
            </a:pPr>
            <a:r>
              <a:rPr lang="cs-CZ" b="1" dirty="0" smtClean="0">
                <a:solidFill>
                  <a:srgbClr val="7030A0"/>
                </a:solidFill>
              </a:rPr>
              <a:t>- pro </a:t>
            </a:r>
            <a:r>
              <a:rPr lang="cs-CZ" b="1" dirty="0">
                <a:solidFill>
                  <a:srgbClr val="7030A0"/>
                </a:solidFill>
              </a:rPr>
              <a:t>video (pracuje v řídící místnosti videa a je ve styku s ostatními vrchními rozhodčími)</a:t>
            </a:r>
          </a:p>
          <a:p>
            <a:pPr>
              <a:buFontTx/>
              <a:buChar char="-"/>
            </a:pPr>
            <a:endParaRPr lang="cs-CZ" b="1" dirty="0">
              <a:solidFill>
                <a:srgbClr val="7030A0"/>
              </a:solidFill>
            </a:endParaRPr>
          </a:p>
          <a:p>
            <a:pPr marL="0" indent="0">
              <a:buNone/>
            </a:pPr>
            <a:endParaRPr lang="cs-CZ" dirty="0"/>
          </a:p>
        </p:txBody>
      </p:sp>
    </p:spTree>
    <p:extLst>
      <p:ext uri="{BB962C8B-B14F-4D97-AF65-F5344CB8AC3E}">
        <p14:creationId xmlns:p14="http://schemas.microsoft.com/office/powerpoint/2010/main" val="3034219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Změny technických pravidel atletiky  </a:t>
            </a:r>
            <a:r>
              <a:rPr lang="cs-CZ" altLang="cs-CZ" sz="3200" b="1" dirty="0"/>
              <a:t>2013-2017</a:t>
            </a:r>
            <a:endParaRPr lang="cs-CZ" sz="3200" dirty="0"/>
          </a:p>
        </p:txBody>
      </p:sp>
      <p:sp>
        <p:nvSpPr>
          <p:cNvPr id="3" name="Zástupný symbol pro obsah 2"/>
          <p:cNvSpPr>
            <a:spLocks noGrp="1"/>
          </p:cNvSpPr>
          <p:nvPr>
            <p:ph idx="1"/>
          </p:nvPr>
        </p:nvSpPr>
        <p:spPr>
          <a:xfrm>
            <a:off x="457200" y="1600200"/>
            <a:ext cx="8229600" cy="4853136"/>
          </a:xfrm>
        </p:spPr>
        <p:txBody>
          <a:bodyPr>
            <a:normAutofit lnSpcReduction="10000"/>
          </a:bodyPr>
          <a:lstStyle/>
          <a:p>
            <a:pPr marL="0" indent="0">
              <a:buNone/>
            </a:pPr>
            <a:r>
              <a:rPr lang="cs-CZ" sz="3000" b="1" dirty="0" smtClean="0"/>
              <a:t>PRAVIDLO </a:t>
            </a:r>
            <a:r>
              <a:rPr lang="cs-CZ" sz="3000" b="1" dirty="0"/>
              <a:t>125 - Vrchní rozhodčí (</a:t>
            </a:r>
            <a:r>
              <a:rPr lang="cs-CZ" sz="3000" b="1" dirty="0" err="1"/>
              <a:t>Referee</a:t>
            </a:r>
            <a:r>
              <a:rPr lang="cs-CZ" sz="3000" dirty="0" smtClean="0"/>
              <a:t>)</a:t>
            </a:r>
          </a:p>
          <a:p>
            <a:r>
              <a:rPr lang="cs-CZ" sz="2800" dirty="0"/>
              <a:t>dbá na dodržování pravidel </a:t>
            </a:r>
            <a:endParaRPr lang="cs-CZ" sz="2800" dirty="0" smtClean="0"/>
          </a:p>
          <a:p>
            <a:r>
              <a:rPr lang="cs-CZ" sz="2800" dirty="0" smtClean="0"/>
              <a:t>kontroluje všechny výsledky, řeší spory</a:t>
            </a:r>
          </a:p>
          <a:p>
            <a:r>
              <a:rPr lang="cs-CZ" sz="2800" dirty="0" smtClean="0"/>
              <a:t>rozhoduje o protestech</a:t>
            </a:r>
          </a:p>
          <a:p>
            <a:r>
              <a:rPr lang="cs-CZ" sz="2800" dirty="0" smtClean="0"/>
              <a:t>napomíná / vylučuje </a:t>
            </a:r>
            <a:r>
              <a:rPr lang="cs-CZ" sz="2800" i="1" dirty="0" smtClean="0"/>
              <a:t>(uvést do zápisu, nahlásit </a:t>
            </a:r>
            <a:r>
              <a:rPr lang="cs-CZ" sz="2800" i="1" dirty="0" err="1" smtClean="0"/>
              <a:t>svolavatelně</a:t>
            </a:r>
            <a:r>
              <a:rPr lang="cs-CZ" sz="2800" i="1" dirty="0" smtClean="0"/>
              <a:t> a ostatním VR) </a:t>
            </a:r>
            <a:r>
              <a:rPr lang="cs-CZ" sz="2800" dirty="0" smtClean="0"/>
              <a:t>s výjimkou P162.7 </a:t>
            </a:r>
          </a:p>
          <a:p>
            <a:r>
              <a:rPr lang="cs-CZ" sz="2800" dirty="0" smtClean="0"/>
              <a:t>může své rozhodnutí přehodnotit</a:t>
            </a:r>
          </a:p>
          <a:p>
            <a:r>
              <a:rPr lang="cs-CZ" sz="2800" dirty="0" smtClean="0"/>
              <a:t>může nařídit opakování soutěže</a:t>
            </a:r>
          </a:p>
          <a:p>
            <a:r>
              <a:rPr lang="cs-CZ" sz="2800" b="1" dirty="0" smtClean="0">
                <a:solidFill>
                  <a:srgbClr val="7030A0"/>
                </a:solidFill>
              </a:rPr>
              <a:t>může povolit atletu s tělesným postižením odchylku</a:t>
            </a:r>
          </a:p>
          <a:p>
            <a:pPr marL="0" indent="0">
              <a:buNone/>
            </a:pPr>
            <a:r>
              <a:rPr lang="cs-CZ" sz="2800" b="1" dirty="0" smtClean="0">
                <a:solidFill>
                  <a:srgbClr val="7030A0"/>
                </a:solidFill>
              </a:rPr>
              <a:t>    od pravidel (ten však nesmí získat výhodu)</a:t>
            </a:r>
          </a:p>
        </p:txBody>
      </p:sp>
      <p:sp>
        <p:nvSpPr>
          <p:cNvPr id="4" name="Čárový popisek 2 3"/>
          <p:cNvSpPr/>
          <p:nvPr/>
        </p:nvSpPr>
        <p:spPr>
          <a:xfrm>
            <a:off x="6660232" y="4365104"/>
            <a:ext cx="2304256" cy="1008112"/>
          </a:xfrm>
          <a:prstGeom prst="borderCallout2">
            <a:avLst>
              <a:gd name="adj1" fmla="val 18750"/>
              <a:gd name="adj2" fmla="val -8333"/>
              <a:gd name="adj3" fmla="val 18750"/>
              <a:gd name="adj4" fmla="val -16667"/>
              <a:gd name="adj5" fmla="val -15158"/>
              <a:gd name="adj6" fmla="val -3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Nezdařený start</a:t>
            </a:r>
          </a:p>
          <a:p>
            <a:pPr algn="ctr"/>
            <a:r>
              <a:rPr lang="cs-CZ" b="1" dirty="0" smtClean="0"/>
              <a:t>Rozhoduje pouze        a jen startér</a:t>
            </a:r>
            <a:endParaRPr lang="cs-CZ" b="1" dirty="0"/>
          </a:p>
        </p:txBody>
      </p:sp>
    </p:spTree>
    <p:extLst>
      <p:ext uri="{BB962C8B-B14F-4D97-AF65-F5344CB8AC3E}">
        <p14:creationId xmlns:p14="http://schemas.microsoft.com/office/powerpoint/2010/main" val="37548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Změny technických pravidel atletiky  </a:t>
            </a:r>
            <a:r>
              <a:rPr lang="cs-CZ" altLang="cs-CZ" sz="3200" b="1" dirty="0"/>
              <a:t>2013-2017</a:t>
            </a:r>
            <a:endParaRPr lang="cs-CZ" sz="3200" dirty="0"/>
          </a:p>
        </p:txBody>
      </p:sp>
      <p:sp>
        <p:nvSpPr>
          <p:cNvPr id="3" name="Zástupný symbol pro obsah 2"/>
          <p:cNvSpPr>
            <a:spLocks noGrp="1"/>
          </p:cNvSpPr>
          <p:nvPr>
            <p:ph idx="1"/>
          </p:nvPr>
        </p:nvSpPr>
        <p:spPr>
          <a:xfrm>
            <a:off x="457200" y="1124744"/>
            <a:ext cx="8229600" cy="5001419"/>
          </a:xfrm>
        </p:spPr>
        <p:txBody>
          <a:bodyPr>
            <a:normAutofit lnSpcReduction="10000"/>
          </a:bodyPr>
          <a:lstStyle/>
          <a:p>
            <a:pPr marL="0" indent="0">
              <a:buNone/>
            </a:pPr>
            <a:r>
              <a:rPr lang="cs-CZ" b="1" dirty="0"/>
              <a:t>PRAVIDLO 125 - Vrchní rozhodčí (</a:t>
            </a:r>
            <a:r>
              <a:rPr lang="cs-CZ" b="1" dirty="0" err="1"/>
              <a:t>Referee</a:t>
            </a:r>
            <a:r>
              <a:rPr lang="cs-CZ" dirty="0" smtClean="0"/>
              <a:t>)</a:t>
            </a:r>
          </a:p>
          <a:p>
            <a:pPr>
              <a:buFontTx/>
              <a:buChar char="-"/>
            </a:pPr>
            <a:r>
              <a:rPr lang="cs-CZ" dirty="0" smtClean="0"/>
              <a:t>může </a:t>
            </a:r>
            <a:r>
              <a:rPr lang="cs-CZ" dirty="0"/>
              <a:t>vyloučit soutěžícího bez předchozího varování </a:t>
            </a:r>
            <a:endParaRPr lang="cs-CZ" dirty="0" smtClean="0"/>
          </a:p>
          <a:p>
            <a:pPr>
              <a:buFontTx/>
              <a:buChar char="-"/>
            </a:pPr>
            <a:r>
              <a:rPr lang="cs-CZ" dirty="0" smtClean="0"/>
              <a:t>pokud soutěžící </a:t>
            </a:r>
            <a:r>
              <a:rPr lang="cs-CZ" dirty="0"/>
              <a:t>již </a:t>
            </a:r>
            <a:r>
              <a:rPr lang="cs-CZ" dirty="0" smtClean="0"/>
              <a:t>dostal        , </a:t>
            </a:r>
            <a:r>
              <a:rPr lang="cs-CZ" dirty="0"/>
              <a:t>pak při vyloučení podle tohoto pravidla nejprve ukáže </a:t>
            </a:r>
            <a:r>
              <a:rPr lang="cs-CZ" dirty="0" smtClean="0"/>
              <a:t> </a:t>
            </a:r>
          </a:p>
          <a:p>
            <a:pPr marL="0" indent="0">
              <a:buNone/>
            </a:pPr>
            <a:r>
              <a:rPr lang="cs-CZ" dirty="0"/>
              <a:t> </a:t>
            </a:r>
            <a:r>
              <a:rPr lang="cs-CZ" dirty="0" smtClean="0"/>
              <a:t>         a </a:t>
            </a:r>
            <a:r>
              <a:rPr lang="cs-CZ" dirty="0"/>
              <a:t>vzápětí </a:t>
            </a:r>
            <a:r>
              <a:rPr lang="cs-CZ" dirty="0" smtClean="0"/>
              <a:t>nato       .</a:t>
            </a:r>
          </a:p>
          <a:p>
            <a:pPr>
              <a:buFontTx/>
              <a:buChar char="-"/>
            </a:pPr>
            <a:r>
              <a:rPr lang="cs-CZ" dirty="0" smtClean="0"/>
              <a:t>Pokud neví o předchozí        a ukáže závodníkovi druhou         má tato účinek </a:t>
            </a:r>
          </a:p>
          <a:p>
            <a:pPr>
              <a:buFontTx/>
              <a:buChar char="-"/>
            </a:pPr>
            <a:r>
              <a:rPr lang="pt-BR" dirty="0" smtClean="0"/>
              <a:t>informuje </a:t>
            </a:r>
            <a:r>
              <a:rPr lang="pt-BR" dirty="0"/>
              <a:t>soutěžícího nebo jeho družstvo o vyloučení</a:t>
            </a:r>
            <a:endParaRPr lang="cs-CZ" dirty="0"/>
          </a:p>
          <a:p>
            <a:endParaRPr lang="cs-CZ" dirty="0"/>
          </a:p>
        </p:txBody>
      </p:sp>
      <p:sp>
        <p:nvSpPr>
          <p:cNvPr id="4" name="TextovéPole 3"/>
          <p:cNvSpPr txBox="1"/>
          <p:nvPr/>
        </p:nvSpPr>
        <p:spPr>
          <a:xfrm>
            <a:off x="4247964" y="4581125"/>
            <a:ext cx="648072" cy="584775"/>
          </a:xfrm>
          <a:prstGeom prst="rect">
            <a:avLst/>
          </a:prstGeom>
          <a:solidFill>
            <a:srgbClr val="FFFF00"/>
          </a:solidFill>
        </p:spPr>
        <p:txBody>
          <a:bodyPr wrap="square" rtlCol="0">
            <a:spAutoFit/>
          </a:bodyPr>
          <a:lstStyle/>
          <a:p>
            <a:r>
              <a:rPr lang="cs-CZ" sz="3200" b="1" dirty="0" smtClean="0"/>
              <a:t>ŽK</a:t>
            </a:r>
            <a:endParaRPr lang="cs-CZ" sz="3200" b="1" dirty="0"/>
          </a:p>
        </p:txBody>
      </p:sp>
      <p:sp>
        <p:nvSpPr>
          <p:cNvPr id="5" name="TextovéPole 4"/>
          <p:cNvSpPr txBox="1"/>
          <p:nvPr/>
        </p:nvSpPr>
        <p:spPr>
          <a:xfrm>
            <a:off x="2339752" y="2060848"/>
            <a:ext cx="648072" cy="584775"/>
          </a:xfrm>
          <a:prstGeom prst="rect">
            <a:avLst/>
          </a:prstGeom>
          <a:solidFill>
            <a:srgbClr val="FF0000"/>
          </a:solidFill>
        </p:spPr>
        <p:txBody>
          <a:bodyPr wrap="square" rtlCol="0">
            <a:spAutoFit/>
          </a:bodyPr>
          <a:lstStyle/>
          <a:p>
            <a:r>
              <a:rPr lang="cs-CZ" sz="3200" b="1" dirty="0" smtClean="0"/>
              <a:t>ČK</a:t>
            </a:r>
            <a:endParaRPr lang="cs-CZ" sz="3200" b="1" dirty="0"/>
          </a:p>
        </p:txBody>
      </p:sp>
      <p:sp>
        <p:nvSpPr>
          <p:cNvPr id="6" name="TextovéPole 5"/>
          <p:cNvSpPr txBox="1"/>
          <p:nvPr/>
        </p:nvSpPr>
        <p:spPr>
          <a:xfrm>
            <a:off x="7524328" y="4581126"/>
            <a:ext cx="648072" cy="584775"/>
          </a:xfrm>
          <a:prstGeom prst="rect">
            <a:avLst/>
          </a:prstGeom>
          <a:solidFill>
            <a:srgbClr val="FF0000"/>
          </a:solidFill>
        </p:spPr>
        <p:txBody>
          <a:bodyPr wrap="square" rtlCol="0">
            <a:spAutoFit/>
          </a:bodyPr>
          <a:lstStyle/>
          <a:p>
            <a:r>
              <a:rPr lang="cs-CZ" sz="3200" b="1" dirty="0" smtClean="0"/>
              <a:t>ČK</a:t>
            </a:r>
            <a:endParaRPr lang="cs-CZ" sz="3200" b="1" dirty="0"/>
          </a:p>
        </p:txBody>
      </p:sp>
      <p:sp>
        <p:nvSpPr>
          <p:cNvPr id="7" name="TextovéPole 6"/>
          <p:cNvSpPr txBox="1"/>
          <p:nvPr/>
        </p:nvSpPr>
        <p:spPr>
          <a:xfrm>
            <a:off x="3779912" y="3565205"/>
            <a:ext cx="648072" cy="584775"/>
          </a:xfrm>
          <a:prstGeom prst="rect">
            <a:avLst/>
          </a:prstGeom>
          <a:solidFill>
            <a:srgbClr val="FF0000"/>
          </a:solidFill>
        </p:spPr>
        <p:txBody>
          <a:bodyPr wrap="square" rtlCol="0">
            <a:spAutoFit/>
          </a:bodyPr>
          <a:lstStyle/>
          <a:p>
            <a:r>
              <a:rPr lang="cs-CZ" sz="3200" b="1" dirty="0" smtClean="0"/>
              <a:t>ČK</a:t>
            </a:r>
            <a:endParaRPr lang="cs-CZ" sz="3200" b="1" dirty="0"/>
          </a:p>
        </p:txBody>
      </p:sp>
      <p:sp>
        <p:nvSpPr>
          <p:cNvPr id="8" name="TextovéPole 7"/>
          <p:cNvSpPr txBox="1"/>
          <p:nvPr/>
        </p:nvSpPr>
        <p:spPr>
          <a:xfrm>
            <a:off x="827584" y="3579926"/>
            <a:ext cx="648072" cy="584775"/>
          </a:xfrm>
          <a:prstGeom prst="rect">
            <a:avLst/>
          </a:prstGeom>
          <a:solidFill>
            <a:srgbClr val="FFFF00"/>
          </a:solidFill>
        </p:spPr>
        <p:txBody>
          <a:bodyPr wrap="square" rtlCol="0">
            <a:spAutoFit/>
          </a:bodyPr>
          <a:lstStyle/>
          <a:p>
            <a:r>
              <a:rPr lang="cs-CZ" sz="3200" b="1" dirty="0" smtClean="0"/>
              <a:t>ŽK</a:t>
            </a:r>
            <a:endParaRPr lang="cs-CZ" sz="3200" b="1" dirty="0"/>
          </a:p>
        </p:txBody>
      </p:sp>
      <p:sp>
        <p:nvSpPr>
          <p:cNvPr id="9" name="TextovéPole 8"/>
          <p:cNvSpPr txBox="1"/>
          <p:nvPr/>
        </p:nvSpPr>
        <p:spPr>
          <a:xfrm>
            <a:off x="5004048" y="2505635"/>
            <a:ext cx="648072" cy="584775"/>
          </a:xfrm>
          <a:prstGeom prst="rect">
            <a:avLst/>
          </a:prstGeom>
          <a:solidFill>
            <a:srgbClr val="FFFF00"/>
          </a:solidFill>
        </p:spPr>
        <p:txBody>
          <a:bodyPr wrap="square" rtlCol="0">
            <a:spAutoFit/>
          </a:bodyPr>
          <a:lstStyle/>
          <a:p>
            <a:r>
              <a:rPr lang="cs-CZ" sz="3200" b="1" dirty="0" smtClean="0"/>
              <a:t>ŽK</a:t>
            </a:r>
            <a:endParaRPr lang="cs-CZ" sz="3200" b="1" dirty="0"/>
          </a:p>
        </p:txBody>
      </p:sp>
      <p:sp>
        <p:nvSpPr>
          <p:cNvPr id="10" name="TextovéPole 9"/>
          <p:cNvSpPr txBox="1"/>
          <p:nvPr/>
        </p:nvSpPr>
        <p:spPr>
          <a:xfrm>
            <a:off x="4743246" y="3996352"/>
            <a:ext cx="648072" cy="584775"/>
          </a:xfrm>
          <a:prstGeom prst="rect">
            <a:avLst/>
          </a:prstGeom>
          <a:solidFill>
            <a:srgbClr val="FFFF00"/>
          </a:solidFill>
        </p:spPr>
        <p:txBody>
          <a:bodyPr wrap="square" rtlCol="0">
            <a:spAutoFit/>
          </a:bodyPr>
          <a:lstStyle/>
          <a:p>
            <a:r>
              <a:rPr lang="cs-CZ" sz="3200" b="1" dirty="0" smtClean="0"/>
              <a:t>ŽK</a:t>
            </a:r>
            <a:endParaRPr lang="cs-CZ" sz="3200" b="1" dirty="0"/>
          </a:p>
        </p:txBody>
      </p:sp>
    </p:spTree>
    <p:extLst>
      <p:ext uri="{BB962C8B-B14F-4D97-AF65-F5344CB8AC3E}">
        <p14:creationId xmlns:p14="http://schemas.microsoft.com/office/powerpoint/2010/main" val="428329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Změny technických pravidel atletiky  </a:t>
            </a:r>
            <a:r>
              <a:rPr lang="cs-CZ" altLang="cs-CZ" sz="3200" b="1" dirty="0"/>
              <a:t>2013-2017</a:t>
            </a:r>
            <a:endParaRPr lang="cs-CZ" sz="3200" dirty="0"/>
          </a:p>
        </p:txBody>
      </p:sp>
      <p:sp>
        <p:nvSpPr>
          <p:cNvPr id="3" name="Zástupný symbol pro obsah 2"/>
          <p:cNvSpPr>
            <a:spLocks noGrp="1"/>
          </p:cNvSpPr>
          <p:nvPr>
            <p:ph idx="1"/>
          </p:nvPr>
        </p:nvSpPr>
        <p:spPr/>
        <p:txBody>
          <a:bodyPr/>
          <a:lstStyle/>
          <a:p>
            <a:pPr marL="0" indent="0">
              <a:buNone/>
            </a:pPr>
            <a:r>
              <a:rPr lang="cs-CZ" dirty="0"/>
              <a:t>PRAVIDLO 127 - </a:t>
            </a:r>
            <a:r>
              <a:rPr lang="cs-CZ" b="1" dirty="0"/>
              <a:t>Úsekoví rozhodčí pro běžecké a chodecké </a:t>
            </a:r>
            <a:r>
              <a:rPr lang="cs-CZ" b="1" dirty="0" smtClean="0"/>
              <a:t>soutěže</a:t>
            </a:r>
          </a:p>
          <a:p>
            <a:pPr marL="0" indent="0">
              <a:buNone/>
            </a:pPr>
            <a:r>
              <a:rPr lang="cs-CZ" b="1" dirty="0" smtClean="0"/>
              <a:t>…………….</a:t>
            </a:r>
          </a:p>
          <a:p>
            <a:pPr>
              <a:buFontTx/>
              <a:buChar char="-"/>
            </a:pPr>
            <a:r>
              <a:rPr lang="cs-CZ" dirty="0" smtClean="0"/>
              <a:t>vyznačí </a:t>
            </a:r>
            <a:r>
              <a:rPr lang="cs-CZ" dirty="0"/>
              <a:t>na dráze místo, kde k porušení pravidel došlo </a:t>
            </a:r>
            <a:endParaRPr lang="cs-CZ" dirty="0" smtClean="0"/>
          </a:p>
          <a:p>
            <a:pPr>
              <a:buFontTx/>
              <a:buChar char="-"/>
            </a:pPr>
            <a:r>
              <a:rPr lang="cs-CZ" b="1" dirty="0" smtClean="0">
                <a:solidFill>
                  <a:srgbClr val="7030A0"/>
                </a:solidFill>
              </a:rPr>
              <a:t>nebo </a:t>
            </a:r>
            <a:r>
              <a:rPr lang="cs-CZ" b="1" dirty="0">
                <a:solidFill>
                  <a:srgbClr val="7030A0"/>
                </a:solidFill>
              </a:rPr>
              <a:t>si udělá poznámku na papír či do elektronického prostředku.</a:t>
            </a:r>
          </a:p>
        </p:txBody>
      </p:sp>
    </p:spTree>
    <p:extLst>
      <p:ext uri="{BB962C8B-B14F-4D97-AF65-F5344CB8AC3E}">
        <p14:creationId xmlns:p14="http://schemas.microsoft.com/office/powerpoint/2010/main" val="166121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Změny technických pravidel atletiky  </a:t>
            </a:r>
            <a:r>
              <a:rPr lang="cs-CZ" altLang="cs-CZ" sz="3200" b="1" dirty="0"/>
              <a:t>2013-2017</a:t>
            </a:r>
            <a:endParaRPr lang="cs-CZ" sz="3200" b="1"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b="1" dirty="0"/>
              <a:t>PRAVIDLO 132 - Sekretář soutěží, Technické informační centrum (TIC</a:t>
            </a:r>
            <a:r>
              <a:rPr lang="cs-CZ" b="1" dirty="0" smtClean="0"/>
              <a:t>)</a:t>
            </a:r>
          </a:p>
          <a:p>
            <a:pPr marL="0" indent="0">
              <a:buNone/>
            </a:pPr>
            <a:r>
              <a:rPr lang="cs-CZ" dirty="0" smtClean="0"/>
              <a:t>1. Musí zajistit kompletní a správné výsledky</a:t>
            </a:r>
          </a:p>
          <a:p>
            <a:pPr marL="0" indent="0">
              <a:buNone/>
            </a:pPr>
            <a:r>
              <a:rPr lang="cs-CZ" b="1" dirty="0" smtClean="0">
                <a:solidFill>
                  <a:srgbClr val="7030A0"/>
                </a:solidFill>
              </a:rPr>
              <a:t>2. Při </a:t>
            </a:r>
            <a:r>
              <a:rPr lang="cs-CZ" b="1" dirty="0">
                <a:solidFill>
                  <a:srgbClr val="7030A0"/>
                </a:solidFill>
              </a:rPr>
              <a:t>soutěžích s náčiním rozdílné váhy nebo rozdílným nářadím </a:t>
            </a:r>
            <a:r>
              <a:rPr lang="cs-CZ" b="1" dirty="0" smtClean="0">
                <a:solidFill>
                  <a:srgbClr val="7030A0"/>
                </a:solidFill>
              </a:rPr>
              <a:t>(výška překážek..) toto zřetelně uvést do výsledků, nebo vydat oddělené výsledky pro každou kategorii</a:t>
            </a:r>
          </a:p>
          <a:p>
            <a:pPr marL="0" indent="0">
              <a:buNone/>
            </a:pPr>
            <a:r>
              <a:rPr lang="cs-CZ" b="1" dirty="0" smtClean="0">
                <a:solidFill>
                  <a:srgbClr val="7030A0"/>
                </a:solidFill>
              </a:rPr>
              <a:t>3. Dovoluje </a:t>
            </a:r>
            <a:r>
              <a:rPr lang="cs-CZ" b="1" dirty="0">
                <a:solidFill>
                  <a:srgbClr val="7030A0"/>
                </a:solidFill>
              </a:rPr>
              <a:t>účast atletů</a:t>
            </a:r>
          </a:p>
          <a:p>
            <a:pPr marL="0" indent="0">
              <a:buNone/>
            </a:pPr>
            <a:r>
              <a:rPr lang="cs-CZ" b="1" dirty="0" smtClean="0">
                <a:solidFill>
                  <a:srgbClr val="7030A0"/>
                </a:solidFill>
              </a:rPr>
              <a:t>       a</a:t>
            </a:r>
            <a:r>
              <a:rPr lang="cs-CZ" b="1" dirty="0">
                <a:solidFill>
                  <a:srgbClr val="7030A0"/>
                </a:solidFill>
              </a:rPr>
              <a:t>)	soutěžících s asistencí jiné osoby, např. vodícího běžce;</a:t>
            </a:r>
          </a:p>
          <a:p>
            <a:pPr marL="0" indent="0">
              <a:buNone/>
            </a:pPr>
            <a:r>
              <a:rPr lang="cs-CZ" b="1" dirty="0" smtClean="0">
                <a:solidFill>
                  <a:srgbClr val="7030A0"/>
                </a:solidFill>
              </a:rPr>
              <a:t>      b</a:t>
            </a:r>
            <a:r>
              <a:rPr lang="cs-CZ" b="1" dirty="0">
                <a:solidFill>
                  <a:srgbClr val="7030A0"/>
                </a:solidFill>
              </a:rPr>
              <a:t>)	používajících mechanické pomůcky</a:t>
            </a:r>
          </a:p>
          <a:p>
            <a:endParaRPr lang="cs-CZ" b="1" dirty="0">
              <a:solidFill>
                <a:srgbClr val="7030A0"/>
              </a:solidFill>
            </a:endParaRPr>
          </a:p>
        </p:txBody>
      </p:sp>
    </p:spTree>
    <p:extLst>
      <p:ext uri="{BB962C8B-B14F-4D97-AF65-F5344CB8AC3E}">
        <p14:creationId xmlns:p14="http://schemas.microsoft.com/office/powerpoint/2010/main" val="4047930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8928" y="269776"/>
            <a:ext cx="8229600" cy="1143000"/>
          </a:xfrm>
        </p:spPr>
        <p:txBody>
          <a:bodyPr>
            <a:normAutofit/>
          </a:bodyPr>
          <a:lstStyle/>
          <a:p>
            <a:r>
              <a:rPr lang="cs-CZ" sz="3200" b="1" dirty="0" smtClean="0"/>
              <a:t>Změny technických pravidel atletiky  </a:t>
            </a:r>
            <a:r>
              <a:rPr lang="cs-CZ" altLang="cs-CZ" sz="3200" b="1" dirty="0"/>
              <a:t>2013-2017</a:t>
            </a:r>
            <a:endParaRPr lang="cs-CZ" sz="3200" b="1" dirty="0"/>
          </a:p>
        </p:txBody>
      </p:sp>
      <p:sp>
        <p:nvSpPr>
          <p:cNvPr id="3" name="Zástupný symbol pro obsah 2"/>
          <p:cNvSpPr>
            <a:spLocks noGrp="1"/>
          </p:cNvSpPr>
          <p:nvPr>
            <p:ph sz="half" idx="1"/>
          </p:nvPr>
        </p:nvSpPr>
        <p:spPr>
          <a:xfrm>
            <a:off x="457200" y="2060848"/>
            <a:ext cx="4038600" cy="4065315"/>
          </a:xfrm>
        </p:spPr>
        <p:txBody>
          <a:bodyPr>
            <a:noAutofit/>
          </a:bodyPr>
          <a:lstStyle/>
          <a:p>
            <a:r>
              <a:rPr lang="cs-CZ" sz="2400" b="1" kern="800" dirty="0" smtClean="0"/>
              <a:t>Nezúčastnil </a:t>
            </a:r>
            <a:r>
              <a:rPr lang="cs-CZ" sz="2400" b="1" kern="800" dirty="0"/>
              <a:t>se </a:t>
            </a:r>
            <a:r>
              <a:rPr lang="cs-CZ" sz="2400" b="1" kern="800" dirty="0" smtClean="0"/>
              <a:t>                       soutěže                        </a:t>
            </a:r>
            <a:r>
              <a:rPr lang="cs-CZ" sz="3600" b="1" kern="800" dirty="0" smtClean="0">
                <a:solidFill>
                  <a:srgbClr val="7030A0"/>
                </a:solidFill>
              </a:rPr>
              <a:t>DNS</a:t>
            </a:r>
            <a:endParaRPr lang="cs-CZ" sz="3600" b="1" kern="800" dirty="0">
              <a:solidFill>
                <a:srgbClr val="7030A0"/>
              </a:solidFill>
            </a:endParaRPr>
          </a:p>
          <a:p>
            <a:r>
              <a:rPr lang="cs-CZ" sz="2400" b="1" kern="800" dirty="0"/>
              <a:t>Nedokončil </a:t>
            </a:r>
            <a:r>
              <a:rPr lang="cs-CZ" sz="2400" b="1" kern="800" dirty="0" smtClean="0"/>
              <a:t>soutěž    </a:t>
            </a:r>
            <a:r>
              <a:rPr lang="cs-CZ" sz="3600" b="1" kern="800" dirty="0" smtClean="0">
                <a:solidFill>
                  <a:srgbClr val="7030A0"/>
                </a:solidFill>
              </a:rPr>
              <a:t>DNF</a:t>
            </a:r>
            <a:endParaRPr lang="cs-CZ" sz="3600" b="1" kern="800" dirty="0">
              <a:solidFill>
                <a:srgbClr val="7030A0"/>
              </a:solidFill>
            </a:endParaRPr>
          </a:p>
          <a:p>
            <a:r>
              <a:rPr lang="cs-CZ" sz="2400" b="1" kern="800" dirty="0"/>
              <a:t>Bez zdařeného </a:t>
            </a:r>
            <a:endParaRPr lang="cs-CZ" sz="2400" b="1" kern="800" dirty="0" smtClean="0"/>
          </a:p>
          <a:p>
            <a:pPr marL="0" indent="0">
              <a:buNone/>
            </a:pPr>
            <a:r>
              <a:rPr lang="cs-CZ" sz="2400" b="1" kern="800" dirty="0"/>
              <a:t> </a:t>
            </a:r>
            <a:r>
              <a:rPr lang="cs-CZ" sz="2400" b="1" kern="800" dirty="0" smtClean="0"/>
              <a:t>     pokusu                        </a:t>
            </a:r>
            <a:r>
              <a:rPr lang="cs-CZ" sz="3600" b="1" kern="800" dirty="0" smtClean="0">
                <a:solidFill>
                  <a:srgbClr val="7030A0"/>
                </a:solidFill>
              </a:rPr>
              <a:t>NM</a:t>
            </a:r>
            <a:endParaRPr lang="cs-CZ" sz="3600" b="1" kern="800" dirty="0">
              <a:solidFill>
                <a:srgbClr val="7030A0"/>
              </a:solidFill>
            </a:endParaRPr>
          </a:p>
          <a:p>
            <a:r>
              <a:rPr lang="cs-CZ" sz="2400" b="1" kern="800" dirty="0"/>
              <a:t>Diskvalifikován </a:t>
            </a:r>
            <a:r>
              <a:rPr lang="cs-CZ" sz="2400" b="1" kern="800" dirty="0" smtClean="0"/>
              <a:t>–        </a:t>
            </a:r>
            <a:r>
              <a:rPr lang="cs-CZ" sz="3600" b="1" kern="800" dirty="0" smtClean="0">
                <a:solidFill>
                  <a:srgbClr val="7030A0"/>
                </a:solidFill>
              </a:rPr>
              <a:t>DQ</a:t>
            </a:r>
            <a:endParaRPr lang="cs-CZ" sz="3600" b="1" kern="800" dirty="0">
              <a:solidFill>
                <a:srgbClr val="7030A0"/>
              </a:solidFill>
            </a:endParaRPr>
          </a:p>
          <a:p>
            <a:endParaRPr lang="cs-CZ" dirty="0" smtClean="0"/>
          </a:p>
        </p:txBody>
      </p:sp>
      <p:sp>
        <p:nvSpPr>
          <p:cNvPr id="4" name="Zástupný symbol pro obsah 3"/>
          <p:cNvSpPr>
            <a:spLocks noGrp="1"/>
          </p:cNvSpPr>
          <p:nvPr>
            <p:ph sz="half" idx="2"/>
          </p:nvPr>
        </p:nvSpPr>
        <p:spPr>
          <a:xfrm>
            <a:off x="4716016" y="2132856"/>
            <a:ext cx="4038600" cy="3989040"/>
          </a:xfrm>
          <a:ln>
            <a:solidFill>
              <a:srgbClr val="7030A0"/>
            </a:solidFill>
          </a:ln>
        </p:spPr>
        <p:txBody>
          <a:bodyPr>
            <a:normAutofit/>
          </a:bodyPr>
          <a:lstStyle/>
          <a:p>
            <a:r>
              <a:rPr lang="cs-CZ" sz="2400" b="1" kern="800" dirty="0"/>
              <a:t>Zdařený pokus ve vertikálních </a:t>
            </a:r>
            <a:r>
              <a:rPr lang="cs-CZ" sz="2400" b="1" kern="800" dirty="0" smtClean="0"/>
              <a:t>skocích</a:t>
            </a:r>
            <a:r>
              <a:rPr lang="cs-CZ" sz="3600" b="1" kern="800" dirty="0" smtClean="0"/>
              <a:t>     </a:t>
            </a:r>
            <a:r>
              <a:rPr lang="cs-CZ" sz="3600" b="1" kern="800" dirty="0" smtClean="0">
                <a:solidFill>
                  <a:srgbClr val="7030A0"/>
                </a:solidFill>
              </a:rPr>
              <a:t>O</a:t>
            </a:r>
            <a:endParaRPr lang="cs-CZ" sz="2400" b="1" kern="800" dirty="0" smtClean="0"/>
          </a:p>
          <a:p>
            <a:r>
              <a:rPr lang="cs-CZ" sz="2400" b="1" kern="800" dirty="0" smtClean="0"/>
              <a:t>Nezdařený </a:t>
            </a:r>
            <a:r>
              <a:rPr lang="cs-CZ" sz="2400" b="1" kern="800" dirty="0"/>
              <a:t>pokus ve vertikálních skocích  </a:t>
            </a:r>
            <a:r>
              <a:rPr lang="cs-CZ" sz="2400" b="1" kern="800" dirty="0" smtClean="0"/>
              <a:t>      </a:t>
            </a:r>
            <a:r>
              <a:rPr lang="cs-CZ" sz="3600" b="1" kern="800" dirty="0" smtClean="0">
                <a:solidFill>
                  <a:srgbClr val="7030A0"/>
                </a:solidFill>
              </a:rPr>
              <a:t>X</a:t>
            </a:r>
            <a:endParaRPr lang="cs-CZ" sz="3600" b="1" kern="800" dirty="0">
              <a:solidFill>
                <a:srgbClr val="7030A0"/>
              </a:solidFill>
            </a:endParaRPr>
          </a:p>
          <a:p>
            <a:r>
              <a:rPr lang="cs-CZ" sz="2400" b="1" kern="800" dirty="0"/>
              <a:t>Vynechaný pokus </a:t>
            </a:r>
            <a:endParaRPr lang="cs-CZ" sz="2400" b="1" kern="800" dirty="0" smtClean="0"/>
          </a:p>
          <a:p>
            <a:pPr marL="0" indent="0">
              <a:buNone/>
            </a:pPr>
            <a:r>
              <a:rPr lang="cs-CZ" sz="2400" b="1" kern="800" dirty="0"/>
              <a:t> </a:t>
            </a:r>
            <a:r>
              <a:rPr lang="cs-CZ" sz="2400" b="1" kern="800" dirty="0" smtClean="0"/>
              <a:t>     v </a:t>
            </a:r>
            <a:r>
              <a:rPr lang="cs-CZ" sz="2400" b="1" kern="800" dirty="0"/>
              <a:t>soutěži v poli – </a:t>
            </a:r>
            <a:r>
              <a:rPr lang="cs-CZ" sz="2400" b="1" kern="800" dirty="0" smtClean="0"/>
              <a:t>          „ </a:t>
            </a:r>
            <a:r>
              <a:rPr lang="cs-CZ" sz="3600" b="1" kern="800" dirty="0" smtClean="0">
                <a:solidFill>
                  <a:srgbClr val="7030A0"/>
                </a:solidFill>
              </a:rPr>
              <a:t>- </a:t>
            </a:r>
            <a:r>
              <a:rPr lang="cs-CZ" sz="2400" b="1" kern="800" dirty="0" smtClean="0"/>
              <a:t>„</a:t>
            </a:r>
            <a:endParaRPr lang="cs-CZ" sz="2400" b="1" kern="800" dirty="0"/>
          </a:p>
          <a:p>
            <a:r>
              <a:rPr lang="cs-CZ" sz="2400" b="1" kern="800" dirty="0"/>
              <a:t>Odstoupil ze soutěže – </a:t>
            </a:r>
            <a:r>
              <a:rPr lang="cs-CZ" sz="2400" b="1" kern="800" dirty="0" smtClean="0"/>
              <a:t>   </a:t>
            </a:r>
            <a:r>
              <a:rPr lang="cs-CZ" sz="3600" b="1" kern="800" dirty="0" smtClean="0">
                <a:solidFill>
                  <a:srgbClr val="7030A0"/>
                </a:solidFill>
              </a:rPr>
              <a:t>r</a:t>
            </a:r>
            <a:endParaRPr lang="cs-CZ" sz="3600" b="1" kern="800" dirty="0">
              <a:solidFill>
                <a:srgbClr val="7030A0"/>
              </a:solidFill>
            </a:endParaRPr>
          </a:p>
        </p:txBody>
      </p:sp>
      <p:sp>
        <p:nvSpPr>
          <p:cNvPr id="6" name="TextovéPole 5"/>
          <p:cNvSpPr txBox="1"/>
          <p:nvPr/>
        </p:nvSpPr>
        <p:spPr>
          <a:xfrm>
            <a:off x="539552" y="1412776"/>
            <a:ext cx="8280920" cy="523220"/>
          </a:xfrm>
          <a:prstGeom prst="rect">
            <a:avLst/>
          </a:prstGeom>
          <a:noFill/>
        </p:spPr>
        <p:txBody>
          <a:bodyPr wrap="square" rtlCol="0">
            <a:spAutoFit/>
          </a:bodyPr>
          <a:lstStyle/>
          <a:p>
            <a:r>
              <a:rPr lang="cs-CZ" sz="2800" b="1" dirty="0"/>
              <a:t>PRAVIDLO 132 </a:t>
            </a:r>
            <a:r>
              <a:rPr lang="cs-CZ" sz="2800" b="1" dirty="0" smtClean="0"/>
              <a:t>– odstavec 4. Zkratky </a:t>
            </a:r>
            <a:r>
              <a:rPr lang="cs-CZ" sz="2800" b="1" i="1" dirty="0" smtClean="0"/>
              <a:t>(zápis, výsledky) </a:t>
            </a:r>
            <a:endParaRPr lang="cs-CZ" sz="2800" b="1" i="1" dirty="0"/>
          </a:p>
        </p:txBody>
      </p:sp>
      <p:sp>
        <p:nvSpPr>
          <p:cNvPr id="5" name="Čárový popisek 1 4"/>
          <p:cNvSpPr/>
          <p:nvPr/>
        </p:nvSpPr>
        <p:spPr>
          <a:xfrm>
            <a:off x="305256" y="6093296"/>
            <a:ext cx="4248472" cy="576064"/>
          </a:xfrm>
          <a:prstGeom prst="borderCallout1">
            <a:avLst>
              <a:gd name="adj1" fmla="val 50093"/>
              <a:gd name="adj2" fmla="val 101667"/>
              <a:gd name="adj3" fmla="val 6317"/>
              <a:gd name="adj4" fmla="val 127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Doplněno i v pravidle 180. odstavec 7.</a:t>
            </a:r>
            <a:endParaRPr lang="cs-CZ" dirty="0"/>
          </a:p>
        </p:txBody>
      </p:sp>
    </p:spTree>
    <p:extLst>
      <p:ext uri="{BB962C8B-B14F-4D97-AF65-F5344CB8AC3E}">
        <p14:creationId xmlns:p14="http://schemas.microsoft.com/office/powerpoint/2010/main" val="324977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Změny technických pravidel atletiky  </a:t>
            </a:r>
            <a:r>
              <a:rPr lang="cs-CZ" altLang="cs-CZ" sz="3200" b="1" dirty="0"/>
              <a:t>2013-2017</a:t>
            </a:r>
            <a:endParaRPr lang="cs-CZ" sz="3200" b="1" dirty="0"/>
          </a:p>
        </p:txBody>
      </p:sp>
      <p:sp>
        <p:nvSpPr>
          <p:cNvPr id="3" name="Zástupný symbol pro obsah 2"/>
          <p:cNvSpPr>
            <a:spLocks noGrp="1"/>
          </p:cNvSpPr>
          <p:nvPr>
            <p:ph sz="half" idx="1"/>
          </p:nvPr>
        </p:nvSpPr>
        <p:spPr>
          <a:xfrm>
            <a:off x="467544" y="1988840"/>
            <a:ext cx="4038600" cy="4525963"/>
          </a:xfrm>
        </p:spPr>
        <p:txBody>
          <a:bodyPr>
            <a:noAutofit/>
          </a:bodyPr>
          <a:lstStyle/>
          <a:p>
            <a:pPr marL="0" indent="0">
              <a:buNone/>
            </a:pPr>
            <a:r>
              <a:rPr lang="cs-CZ" sz="2800" b="1" dirty="0" smtClean="0"/>
              <a:t>Postoupil </a:t>
            </a:r>
            <a:r>
              <a:rPr lang="cs-CZ" sz="2800" b="1" dirty="0"/>
              <a:t>do dalšího kola na </a:t>
            </a:r>
            <a:r>
              <a:rPr lang="cs-CZ" sz="2800" b="1" dirty="0" smtClean="0"/>
              <a:t>základě </a:t>
            </a:r>
            <a:r>
              <a:rPr lang="cs-CZ" sz="2800" dirty="0" smtClean="0"/>
              <a:t>:</a:t>
            </a:r>
          </a:p>
          <a:p>
            <a:r>
              <a:rPr lang="cs-CZ" sz="2800" dirty="0"/>
              <a:t>umístění nebo </a:t>
            </a:r>
            <a:r>
              <a:rPr lang="cs-CZ" sz="2800" dirty="0" smtClean="0"/>
              <a:t>splnění</a:t>
            </a:r>
          </a:p>
          <a:p>
            <a:pPr marL="0" indent="0">
              <a:buNone/>
            </a:pPr>
            <a:r>
              <a:rPr lang="cs-CZ" sz="2800" dirty="0" smtClean="0"/>
              <a:t>kvalifikačního </a:t>
            </a:r>
            <a:r>
              <a:rPr lang="cs-CZ" sz="2800" dirty="0"/>
              <a:t>limitu </a:t>
            </a:r>
            <a:r>
              <a:rPr lang="cs-CZ" sz="2800" dirty="0" smtClean="0"/>
              <a:t>       </a:t>
            </a:r>
            <a:r>
              <a:rPr lang="cs-CZ" sz="3600" b="1" dirty="0" smtClean="0">
                <a:solidFill>
                  <a:srgbClr val="7030A0"/>
                </a:solidFill>
              </a:rPr>
              <a:t>Q</a:t>
            </a:r>
          </a:p>
          <a:p>
            <a:r>
              <a:rPr lang="cs-CZ" sz="2800" dirty="0" smtClean="0"/>
              <a:t>dosaženého </a:t>
            </a:r>
            <a:r>
              <a:rPr lang="cs-CZ" sz="2800" dirty="0"/>
              <a:t>výkonu </a:t>
            </a:r>
            <a:r>
              <a:rPr lang="cs-CZ" sz="2800" dirty="0" smtClean="0"/>
              <a:t>    </a:t>
            </a:r>
            <a:r>
              <a:rPr lang="cs-CZ" sz="3600" b="1" dirty="0" smtClean="0">
                <a:solidFill>
                  <a:srgbClr val="7030A0"/>
                </a:solidFill>
              </a:rPr>
              <a:t>q</a:t>
            </a:r>
            <a:endParaRPr lang="cs-CZ" sz="3600" b="1" dirty="0">
              <a:solidFill>
                <a:srgbClr val="7030A0"/>
              </a:solidFill>
            </a:endParaRPr>
          </a:p>
          <a:p>
            <a:r>
              <a:rPr lang="cs-CZ" sz="2800" dirty="0" smtClean="0"/>
              <a:t>rozhodnutím </a:t>
            </a:r>
            <a:r>
              <a:rPr lang="cs-CZ" sz="2800" dirty="0"/>
              <a:t>vrchního rozhodčího </a:t>
            </a:r>
            <a:r>
              <a:rPr lang="cs-CZ" dirty="0"/>
              <a:t> </a:t>
            </a:r>
            <a:r>
              <a:rPr lang="cs-CZ" dirty="0" smtClean="0"/>
              <a:t>              </a:t>
            </a:r>
            <a:r>
              <a:rPr lang="cs-CZ" sz="2800" dirty="0" smtClean="0"/>
              <a:t> </a:t>
            </a:r>
            <a:r>
              <a:rPr lang="cs-CZ" sz="3600" b="1" dirty="0" err="1">
                <a:solidFill>
                  <a:srgbClr val="7030A0"/>
                </a:solidFill>
              </a:rPr>
              <a:t>qR</a:t>
            </a:r>
            <a:endParaRPr lang="cs-CZ" sz="3600" b="1" dirty="0">
              <a:solidFill>
                <a:srgbClr val="7030A0"/>
              </a:solidFill>
            </a:endParaRPr>
          </a:p>
          <a:p>
            <a:r>
              <a:rPr lang="cs-CZ" sz="2800" dirty="0" smtClean="0"/>
              <a:t>rozhodnutím </a:t>
            </a:r>
            <a:r>
              <a:rPr lang="cs-CZ" sz="2800" dirty="0"/>
              <a:t>Jury – </a:t>
            </a:r>
            <a:r>
              <a:rPr lang="cs-CZ" sz="2800" dirty="0" smtClean="0"/>
              <a:t>   </a:t>
            </a:r>
            <a:r>
              <a:rPr lang="cs-CZ" sz="3600" b="1" dirty="0" err="1" smtClean="0">
                <a:solidFill>
                  <a:srgbClr val="7030A0"/>
                </a:solidFill>
              </a:rPr>
              <a:t>qJ</a:t>
            </a:r>
            <a:endParaRPr lang="cs-CZ" sz="3600" b="1" dirty="0">
              <a:solidFill>
                <a:srgbClr val="7030A0"/>
              </a:solidFill>
            </a:endParaRPr>
          </a:p>
          <a:p>
            <a:endParaRPr lang="cs-CZ" sz="2800" dirty="0" smtClean="0"/>
          </a:p>
        </p:txBody>
      </p:sp>
      <p:sp>
        <p:nvSpPr>
          <p:cNvPr id="4" name="Zástupný symbol pro obsah 3"/>
          <p:cNvSpPr>
            <a:spLocks noGrp="1"/>
          </p:cNvSpPr>
          <p:nvPr>
            <p:ph sz="half" idx="2"/>
          </p:nvPr>
        </p:nvSpPr>
        <p:spPr>
          <a:xfrm>
            <a:off x="4680012" y="2060848"/>
            <a:ext cx="4038600" cy="4525963"/>
          </a:xfrm>
        </p:spPr>
        <p:txBody>
          <a:bodyPr/>
          <a:lstStyle/>
          <a:p>
            <a:r>
              <a:rPr lang="cs-CZ" dirty="0"/>
              <a:t>Ohnuté koleno v chodeckém závodě </a:t>
            </a:r>
            <a:r>
              <a:rPr lang="cs-CZ" dirty="0" smtClean="0"/>
              <a:t> </a:t>
            </a:r>
            <a:r>
              <a:rPr lang="cs-CZ" sz="3600" dirty="0" smtClean="0"/>
              <a:t>„</a:t>
            </a:r>
            <a:r>
              <a:rPr lang="cs-CZ" sz="3600" b="1" dirty="0" smtClean="0">
                <a:solidFill>
                  <a:srgbClr val="7030A0"/>
                </a:solidFill>
              </a:rPr>
              <a:t>&gt;</a:t>
            </a:r>
            <a:r>
              <a:rPr lang="cs-CZ" sz="3600" dirty="0" smtClean="0"/>
              <a:t>“</a:t>
            </a:r>
            <a:endParaRPr lang="cs-CZ" sz="3600" dirty="0"/>
          </a:p>
          <a:p>
            <a:r>
              <a:rPr lang="cs-CZ" dirty="0"/>
              <a:t>Ztráta kontaktu v chodeckém závodě </a:t>
            </a:r>
            <a:r>
              <a:rPr lang="cs-CZ" dirty="0" smtClean="0"/>
              <a:t> </a:t>
            </a:r>
            <a:r>
              <a:rPr lang="cs-CZ" sz="3600" dirty="0"/>
              <a:t>„</a:t>
            </a:r>
            <a:r>
              <a:rPr lang="cs-CZ" sz="3600" b="1" dirty="0">
                <a:solidFill>
                  <a:srgbClr val="7030A0"/>
                </a:solidFill>
              </a:rPr>
              <a:t>~</a:t>
            </a:r>
            <a:r>
              <a:rPr lang="cs-CZ" sz="3600" dirty="0"/>
              <a:t>“</a:t>
            </a:r>
          </a:p>
          <a:p>
            <a:r>
              <a:rPr lang="cs-CZ" dirty="0"/>
              <a:t>Žlutá karta </a:t>
            </a:r>
            <a:r>
              <a:rPr lang="cs-CZ" dirty="0" smtClean="0"/>
              <a:t>                  </a:t>
            </a:r>
            <a:r>
              <a:rPr lang="cs-CZ" b="1" dirty="0" smtClean="0">
                <a:solidFill>
                  <a:srgbClr val="7030A0"/>
                </a:solidFill>
              </a:rPr>
              <a:t>YC</a:t>
            </a:r>
            <a:endParaRPr lang="cs-CZ" b="1" dirty="0">
              <a:solidFill>
                <a:srgbClr val="7030A0"/>
              </a:solidFill>
            </a:endParaRPr>
          </a:p>
          <a:p>
            <a:r>
              <a:rPr lang="cs-CZ" dirty="0"/>
              <a:t>Druhá žlutá karta </a:t>
            </a:r>
            <a:r>
              <a:rPr lang="cs-CZ" dirty="0" smtClean="0"/>
              <a:t>    </a:t>
            </a:r>
            <a:r>
              <a:rPr lang="cs-CZ" b="1" dirty="0" smtClean="0">
                <a:solidFill>
                  <a:srgbClr val="7030A0"/>
                </a:solidFill>
              </a:rPr>
              <a:t>YRC</a:t>
            </a:r>
            <a:endParaRPr lang="cs-CZ" b="1" dirty="0">
              <a:solidFill>
                <a:srgbClr val="7030A0"/>
              </a:solidFill>
            </a:endParaRPr>
          </a:p>
          <a:p>
            <a:r>
              <a:rPr lang="cs-CZ" dirty="0"/>
              <a:t>Červená karta </a:t>
            </a:r>
            <a:r>
              <a:rPr lang="cs-CZ" dirty="0" smtClean="0"/>
              <a:t>            </a:t>
            </a:r>
            <a:r>
              <a:rPr lang="cs-CZ" b="1" dirty="0">
                <a:solidFill>
                  <a:srgbClr val="7030A0"/>
                </a:solidFill>
              </a:rPr>
              <a:t>RC</a:t>
            </a:r>
          </a:p>
          <a:p>
            <a:endParaRPr lang="cs-CZ" dirty="0"/>
          </a:p>
        </p:txBody>
      </p:sp>
      <p:sp>
        <p:nvSpPr>
          <p:cNvPr id="6" name="TextovéPole 5"/>
          <p:cNvSpPr txBox="1"/>
          <p:nvPr/>
        </p:nvSpPr>
        <p:spPr>
          <a:xfrm>
            <a:off x="539552" y="1268760"/>
            <a:ext cx="8280920" cy="523220"/>
          </a:xfrm>
          <a:prstGeom prst="rect">
            <a:avLst/>
          </a:prstGeom>
          <a:noFill/>
        </p:spPr>
        <p:txBody>
          <a:bodyPr wrap="square" rtlCol="0">
            <a:spAutoFit/>
          </a:bodyPr>
          <a:lstStyle/>
          <a:p>
            <a:r>
              <a:rPr lang="cs-CZ" sz="2800" b="1" dirty="0"/>
              <a:t>PRAVIDLO 132 </a:t>
            </a:r>
            <a:r>
              <a:rPr lang="cs-CZ" sz="2800" b="1" dirty="0" smtClean="0"/>
              <a:t>– odstavec 4. Zkratky </a:t>
            </a:r>
            <a:r>
              <a:rPr lang="cs-CZ" sz="2800" b="1" i="1" dirty="0" smtClean="0"/>
              <a:t>(zápis, výsledky) </a:t>
            </a:r>
            <a:endParaRPr lang="cs-CZ" sz="2800" b="1" i="1" dirty="0"/>
          </a:p>
        </p:txBody>
      </p:sp>
    </p:spTree>
    <p:extLst>
      <p:ext uri="{BB962C8B-B14F-4D97-AF65-F5344CB8AC3E}">
        <p14:creationId xmlns:p14="http://schemas.microsoft.com/office/powerpoint/2010/main" val="3911715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a:xfrm>
            <a:off x="323850" y="2492375"/>
            <a:ext cx="8229600" cy="1143000"/>
          </a:xfrm>
        </p:spPr>
        <p:txBody>
          <a:bodyPr/>
          <a:lstStyle/>
          <a:p>
            <a:r>
              <a:rPr lang="cs-CZ" altLang="cs-CZ" sz="3200" b="1" smtClean="0"/>
              <a:t>II -  Všeobecná soutěžní pravidla</a:t>
            </a:r>
          </a:p>
        </p:txBody>
      </p:sp>
    </p:spTree>
    <p:extLst>
      <p:ext uri="{BB962C8B-B14F-4D97-AF65-F5344CB8AC3E}">
        <p14:creationId xmlns:p14="http://schemas.microsoft.com/office/powerpoint/2010/main" val="2177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r>
              <a:rPr lang="cs-CZ" sz="3200" b="1" dirty="0" smtClean="0"/>
              <a:t>Úvodem</a:t>
            </a:r>
            <a:endParaRPr lang="cs-CZ" sz="3200" b="1" dirty="0"/>
          </a:p>
        </p:txBody>
      </p:sp>
      <p:sp>
        <p:nvSpPr>
          <p:cNvPr id="3" name="Zástupný symbol pro obsah 2"/>
          <p:cNvSpPr>
            <a:spLocks noGrp="1"/>
          </p:cNvSpPr>
          <p:nvPr>
            <p:ph idx="1"/>
          </p:nvPr>
        </p:nvSpPr>
        <p:spPr>
          <a:xfrm>
            <a:off x="268545" y="877987"/>
            <a:ext cx="8229600" cy="4525963"/>
          </a:xfrm>
        </p:spPr>
        <p:txBody>
          <a:bodyPr/>
          <a:lstStyle/>
          <a:p>
            <a:r>
              <a:rPr lang="cs-CZ" dirty="0" smtClean="0"/>
              <a:t>Zdroje informací</a:t>
            </a:r>
            <a:endParaRPr lang="cs-CZ" dirty="0"/>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5157192"/>
            <a:ext cx="1013619" cy="137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p:cNvSpPr txBox="1"/>
          <p:nvPr/>
        </p:nvSpPr>
        <p:spPr>
          <a:xfrm>
            <a:off x="3946967" y="3875152"/>
            <a:ext cx="2088232" cy="369332"/>
          </a:xfrm>
          <a:prstGeom prst="rect">
            <a:avLst/>
          </a:prstGeom>
          <a:noFill/>
        </p:spPr>
        <p:txBody>
          <a:bodyPr wrap="square" rtlCol="0">
            <a:spAutoFit/>
          </a:bodyPr>
          <a:lstStyle/>
          <a:p>
            <a:r>
              <a:rPr lang="cs-CZ" b="1" dirty="0" smtClean="0">
                <a:solidFill>
                  <a:schemeClr val="bg1"/>
                </a:solidFill>
              </a:rPr>
              <a:t>Platná od 1.11.2015</a:t>
            </a:r>
            <a:endParaRPr lang="cs-CZ" b="1" dirty="0">
              <a:solidFill>
                <a:schemeClr val="bg1"/>
              </a:solidFill>
            </a:endParaRPr>
          </a:p>
        </p:txBody>
      </p:sp>
      <p:sp>
        <p:nvSpPr>
          <p:cNvPr id="10" name="Šipka dolů 9"/>
          <p:cNvSpPr/>
          <p:nvPr/>
        </p:nvSpPr>
        <p:spPr>
          <a:xfrm rot="5400000">
            <a:off x="3349597" y="3022600"/>
            <a:ext cx="576064" cy="291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691" y="1402662"/>
            <a:ext cx="2573376" cy="3031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Box 12"/>
          <p:cNvSpPr txBox="1">
            <a:spLocks noChangeArrowheads="1"/>
          </p:cNvSpPr>
          <p:nvPr/>
        </p:nvSpPr>
        <p:spPr bwMode="auto">
          <a:xfrm>
            <a:off x="6501344" y="3813596"/>
            <a:ext cx="2496070" cy="49244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300" b="1" dirty="0"/>
              <a:t>PRAVIDLA IPC </a:t>
            </a:r>
            <a:r>
              <a:rPr lang="cs-CZ" altLang="cs-CZ" sz="1300" b="1" dirty="0" smtClean="0"/>
              <a:t>ATHLETICS</a:t>
            </a:r>
          </a:p>
          <a:p>
            <a:pPr eaLnBrk="1" hangingPunct="1">
              <a:spcBef>
                <a:spcPct val="0"/>
              </a:spcBef>
              <a:buFontTx/>
              <a:buNone/>
            </a:pPr>
            <a:r>
              <a:rPr lang="cs-CZ" altLang="cs-CZ" sz="1300" b="1" i="1" dirty="0" smtClean="0"/>
              <a:t>(pro sportovce s postižením) </a:t>
            </a:r>
            <a:endParaRPr lang="cs-CZ" altLang="cs-CZ" sz="1300" b="1" i="1" dirty="0"/>
          </a:p>
        </p:txBody>
      </p:sp>
      <p:sp>
        <p:nvSpPr>
          <p:cNvPr id="12" name="Obdélník 11"/>
          <p:cNvSpPr/>
          <p:nvPr/>
        </p:nvSpPr>
        <p:spPr>
          <a:xfrm>
            <a:off x="5868144" y="2800268"/>
            <a:ext cx="792088" cy="52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800" b="1" dirty="0" smtClean="0">
                <a:solidFill>
                  <a:srgbClr val="0070C0"/>
                </a:solidFill>
              </a:rPr>
              <a:t>+</a:t>
            </a:r>
            <a:endParaRPr lang="cs-CZ" sz="4800" b="1" dirty="0">
              <a:solidFill>
                <a:srgbClr val="0070C0"/>
              </a:solidFill>
            </a:endParaRPr>
          </a:p>
        </p:txBody>
      </p:sp>
      <p:sp>
        <p:nvSpPr>
          <p:cNvPr id="13" name="Obdélník 12"/>
          <p:cNvSpPr/>
          <p:nvPr/>
        </p:nvSpPr>
        <p:spPr>
          <a:xfrm>
            <a:off x="228028" y="4941168"/>
            <a:ext cx="4271964" cy="1774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smtClean="0">
                <a:solidFill>
                  <a:srgbClr val="FF0000"/>
                </a:solidFill>
              </a:rPr>
              <a:t>!POZOR! </a:t>
            </a:r>
          </a:p>
          <a:p>
            <a:pPr algn="ctr"/>
            <a:r>
              <a:rPr lang="cs-CZ" sz="2800" b="1" dirty="0" smtClean="0">
                <a:solidFill>
                  <a:schemeClr val="tx1"/>
                </a:solidFill>
              </a:rPr>
              <a:t>ŘADA</a:t>
            </a:r>
          </a:p>
          <a:p>
            <a:pPr algn="ctr"/>
            <a:r>
              <a:rPr lang="cs-CZ" sz="2800" b="1" dirty="0" smtClean="0">
                <a:solidFill>
                  <a:schemeClr val="tx1"/>
                </a:solidFill>
              </a:rPr>
              <a:t>ZMĚN</a:t>
            </a:r>
            <a:endParaRPr lang="cs-CZ" sz="2800" b="1" dirty="0">
              <a:solidFill>
                <a:schemeClr val="tx1"/>
              </a:solidFill>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136" y="1402660"/>
            <a:ext cx="2234026" cy="3031549"/>
          </a:xfrm>
          <a:prstGeom prst="rect">
            <a:avLst/>
          </a:prstGeom>
          <a:gradFill>
            <a:gsLst>
              <a:gs pos="0">
                <a:srgbClr val="FFF200"/>
              </a:gs>
              <a:gs pos="45000">
                <a:srgbClr val="FF7A00"/>
              </a:gs>
              <a:gs pos="70000">
                <a:srgbClr val="FF0300"/>
              </a:gs>
              <a:gs pos="100000">
                <a:srgbClr val="4D0808"/>
              </a:gs>
            </a:gsLst>
            <a:lin ang="5400000" scaled="0"/>
          </a:gradFill>
          <a:ln w="19050">
            <a:solidFill>
              <a:schemeClr val="tx1"/>
            </a:solidFill>
            <a:miter lim="800000"/>
            <a:headEnd/>
            <a:tailEnd/>
          </a:ln>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402661"/>
            <a:ext cx="3025392" cy="321563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8000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468313" y="260350"/>
            <a:ext cx="8229600" cy="1143000"/>
          </a:xfrm>
        </p:spPr>
        <p:txBody>
          <a:bodyPr/>
          <a:lstStyle/>
          <a:p>
            <a:r>
              <a:rPr lang="cs-CZ" altLang="cs-CZ" sz="3200" b="1" smtClean="0"/>
              <a:t>Pravidlo 140 – Atletická zařízení</a:t>
            </a:r>
          </a:p>
        </p:txBody>
      </p:sp>
      <p:sp>
        <p:nvSpPr>
          <p:cNvPr id="3" name="Zástupný symbol pro obsah 2"/>
          <p:cNvSpPr>
            <a:spLocks noGrp="1"/>
          </p:cNvSpPr>
          <p:nvPr>
            <p:ph idx="1"/>
          </p:nvPr>
        </p:nvSpPr>
        <p:spPr>
          <a:xfrm>
            <a:off x="468313" y="1196975"/>
            <a:ext cx="8229600" cy="5256213"/>
          </a:xfrm>
        </p:spPr>
        <p:txBody>
          <a:bodyPr>
            <a:normAutofit/>
          </a:bodyPr>
          <a:lstStyle/>
          <a:p>
            <a:pPr>
              <a:defRPr/>
            </a:pPr>
            <a:r>
              <a:rPr lang="cs-CZ" sz="2800" b="1" dirty="0" smtClean="0">
                <a:solidFill>
                  <a:srgbClr val="7030A0"/>
                </a:solidFill>
              </a:rPr>
              <a:t>Soutěže pod otevřeným nebem uvedené v P1.1.a) mohou být pořádány pouze na zařízeních, která mají Certifikát IAAF třídy 1. </a:t>
            </a:r>
          </a:p>
          <a:p>
            <a:pPr>
              <a:defRPr/>
            </a:pPr>
            <a:r>
              <a:rPr lang="cs-CZ" sz="2800" dirty="0" smtClean="0"/>
              <a:t>Doporučuje se, i pro soutěže pod otevřeným nebem uvedené v P 1.1.b) až j),</a:t>
            </a:r>
          </a:p>
          <a:p>
            <a:pPr>
              <a:defRPr/>
            </a:pPr>
            <a:r>
              <a:rPr lang="cs-CZ" sz="2800" dirty="0" smtClean="0"/>
              <a:t>Pro </a:t>
            </a:r>
            <a:r>
              <a:rPr lang="cs-CZ" sz="2800" dirty="0"/>
              <a:t>soutěže pod otevřeným nebem uvedené v P 1.1.b) až j),</a:t>
            </a:r>
            <a:r>
              <a:rPr lang="cs-CZ" sz="2800" dirty="0" smtClean="0"/>
              <a:t> </a:t>
            </a:r>
            <a:r>
              <a:rPr lang="cs-CZ" sz="2800" b="1" dirty="0" smtClean="0">
                <a:solidFill>
                  <a:srgbClr val="7030A0"/>
                </a:solidFill>
              </a:rPr>
              <a:t>je požadován  Certifikát IAAF třídy 2</a:t>
            </a:r>
          </a:p>
          <a:p>
            <a:pPr marL="514350" indent="-514350">
              <a:buFontTx/>
              <a:buAutoNum type="alphaLcParenR"/>
              <a:defRPr/>
            </a:pPr>
            <a:r>
              <a:rPr lang="cs-CZ" sz="2800" i="1" dirty="0" smtClean="0"/>
              <a:t>Světový atletický seriál + OH</a:t>
            </a:r>
          </a:p>
          <a:p>
            <a:pPr marL="514350" indent="-514350">
              <a:buFontTx/>
              <a:buAutoNum type="alphaLcParenR"/>
              <a:defRPr/>
            </a:pPr>
            <a:r>
              <a:rPr lang="cs-CZ" sz="2800" i="1" dirty="0" smtClean="0"/>
              <a:t>- j) mezinárodní a mezistátní utkání, regionální mistrovství a zvací mítinky s odměnami (celkem více než 50 000 $ jednotlivě více než 8 000 $)</a:t>
            </a:r>
            <a:endParaRPr lang="cs-CZ" sz="2800" i="1" dirty="0"/>
          </a:p>
        </p:txBody>
      </p:sp>
    </p:spTree>
    <p:extLst>
      <p:ext uri="{BB962C8B-B14F-4D97-AF65-F5344CB8AC3E}">
        <p14:creationId xmlns:p14="http://schemas.microsoft.com/office/powerpoint/2010/main" val="4282170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5763" y="188913"/>
            <a:ext cx="8229600" cy="1143000"/>
          </a:xfrm>
        </p:spPr>
        <p:txBody>
          <a:bodyPr/>
          <a:lstStyle/>
          <a:p>
            <a:pPr eaLnBrk="1" hangingPunct="1"/>
            <a:r>
              <a:rPr lang="cs-CZ" altLang="cs-CZ" sz="3200" b="1" dirty="0" smtClean="0"/>
              <a:t>Pravidlo 141 – věkové skupiny, kategorie pohlaví</a:t>
            </a:r>
          </a:p>
        </p:txBody>
      </p:sp>
      <p:sp>
        <p:nvSpPr>
          <p:cNvPr id="19461" name="Text Box 5"/>
          <p:cNvSpPr txBox="1">
            <a:spLocks noChangeArrowheads="1"/>
          </p:cNvSpPr>
          <p:nvPr/>
        </p:nvSpPr>
        <p:spPr bwMode="auto">
          <a:xfrm>
            <a:off x="180055" y="1484784"/>
            <a:ext cx="8785473" cy="16312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sz="2000" b="1" dirty="0">
                <a:solidFill>
                  <a:srgbClr val="7030A0"/>
                </a:solidFill>
              </a:rPr>
              <a:t>Pod 18 (U18)</a:t>
            </a:r>
          </a:p>
          <a:p>
            <a:pPr>
              <a:defRPr/>
            </a:pPr>
            <a:r>
              <a:rPr lang="cs-CZ" sz="2000" dirty="0" smtClean="0"/>
              <a:t>DOROSTENCI/KY  do 31.12. v roce konání soutěže </a:t>
            </a:r>
            <a:r>
              <a:rPr lang="cs-CZ" sz="2000" i="1" dirty="0" smtClean="0"/>
              <a:t>dovršili</a:t>
            </a:r>
            <a:r>
              <a:rPr lang="cs-CZ" sz="2000" b="1" i="1" dirty="0" smtClean="0"/>
              <a:t> </a:t>
            </a:r>
            <a:r>
              <a:rPr lang="cs-CZ" sz="2000" i="1" dirty="0" smtClean="0"/>
              <a:t>nejvýše 17 let</a:t>
            </a:r>
            <a:endParaRPr lang="cs-CZ" sz="2000" dirty="0" smtClean="0"/>
          </a:p>
          <a:p>
            <a:pPr>
              <a:defRPr/>
            </a:pPr>
            <a:r>
              <a:rPr lang="cs-CZ" sz="2000" b="1" dirty="0">
                <a:solidFill>
                  <a:srgbClr val="7030A0"/>
                </a:solidFill>
              </a:rPr>
              <a:t>Pod </a:t>
            </a:r>
            <a:r>
              <a:rPr lang="cs-CZ" sz="2000" b="1" dirty="0" smtClean="0">
                <a:solidFill>
                  <a:srgbClr val="7030A0"/>
                </a:solidFill>
              </a:rPr>
              <a:t>20 </a:t>
            </a:r>
            <a:r>
              <a:rPr lang="cs-CZ" sz="2000" b="1" dirty="0">
                <a:solidFill>
                  <a:srgbClr val="7030A0"/>
                </a:solidFill>
              </a:rPr>
              <a:t>(</a:t>
            </a:r>
            <a:r>
              <a:rPr lang="cs-CZ" sz="2000" b="1" dirty="0" smtClean="0">
                <a:solidFill>
                  <a:srgbClr val="7030A0"/>
                </a:solidFill>
              </a:rPr>
              <a:t>U20)</a:t>
            </a:r>
            <a:endParaRPr lang="cs-CZ" sz="2000" b="1" dirty="0">
              <a:solidFill>
                <a:srgbClr val="7030A0"/>
              </a:solidFill>
            </a:endParaRPr>
          </a:p>
          <a:p>
            <a:pPr>
              <a:defRPr/>
            </a:pPr>
            <a:r>
              <a:rPr lang="cs-CZ" sz="2000" dirty="0" smtClean="0"/>
              <a:t>JUNIOŘI/RKY         do 31.12. v roce konání soutěže </a:t>
            </a:r>
            <a:r>
              <a:rPr lang="cs-CZ" sz="2000" i="1" dirty="0" smtClean="0"/>
              <a:t>dovršili nejvýše 19 let</a:t>
            </a:r>
            <a:endParaRPr lang="cs-CZ" sz="2000" dirty="0" smtClean="0"/>
          </a:p>
          <a:p>
            <a:pPr>
              <a:defRPr/>
            </a:pPr>
            <a:r>
              <a:rPr lang="cs-CZ" sz="2000" cap="all" dirty="0" err="1" smtClean="0"/>
              <a:t>VeteránI</a:t>
            </a:r>
            <a:r>
              <a:rPr lang="cs-CZ" sz="2000" cap="all" dirty="0" smtClean="0"/>
              <a:t>/</a:t>
            </a:r>
            <a:r>
              <a:rPr lang="cs-CZ" sz="2000" cap="all" dirty="0" err="1" smtClean="0"/>
              <a:t>ky</a:t>
            </a:r>
            <a:r>
              <a:rPr lang="cs-CZ" sz="2000" dirty="0" smtClean="0"/>
              <a:t>	      dovršili 35 let</a:t>
            </a:r>
          </a:p>
        </p:txBody>
      </p:sp>
      <p:sp>
        <p:nvSpPr>
          <p:cNvPr id="2" name="Obdélník 1"/>
          <p:cNvSpPr/>
          <p:nvPr/>
        </p:nvSpPr>
        <p:spPr>
          <a:xfrm>
            <a:off x="619448" y="3284984"/>
            <a:ext cx="7488832" cy="3046988"/>
          </a:xfrm>
          <a:prstGeom prst="rect">
            <a:avLst/>
          </a:prstGeom>
        </p:spPr>
        <p:txBody>
          <a:bodyPr wrap="square">
            <a:spAutoFit/>
          </a:bodyPr>
          <a:lstStyle/>
          <a:p>
            <a:pPr>
              <a:spcBef>
                <a:spcPct val="0"/>
              </a:spcBef>
              <a:buFontTx/>
              <a:buNone/>
            </a:pPr>
            <a:r>
              <a:rPr lang="cs-CZ" altLang="cs-CZ" sz="2400" b="1" i="1" dirty="0">
                <a:solidFill>
                  <a:srgbClr val="7030A0"/>
                </a:solidFill>
              </a:rPr>
              <a:t>Atlet je </a:t>
            </a:r>
            <a:r>
              <a:rPr lang="cs-CZ" altLang="cs-CZ" sz="2400" b="1" i="1" dirty="0" smtClean="0">
                <a:solidFill>
                  <a:srgbClr val="7030A0"/>
                </a:solidFill>
              </a:rPr>
              <a:t>oprávněn</a:t>
            </a:r>
          </a:p>
          <a:p>
            <a:pPr marL="285750" indent="-285750">
              <a:spcBef>
                <a:spcPct val="0"/>
              </a:spcBef>
              <a:buFontTx/>
              <a:buChar char="-"/>
            </a:pPr>
            <a:r>
              <a:rPr lang="cs-CZ" altLang="cs-CZ" sz="2400" b="1" i="1" dirty="0" smtClean="0">
                <a:solidFill>
                  <a:srgbClr val="7030A0"/>
                </a:solidFill>
              </a:rPr>
              <a:t>zúčastnit </a:t>
            </a:r>
            <a:r>
              <a:rPr lang="cs-CZ" altLang="cs-CZ" sz="2400" b="1" i="1" dirty="0">
                <a:solidFill>
                  <a:srgbClr val="7030A0"/>
                </a:solidFill>
              </a:rPr>
              <a:t>se soutěží ve věkové skupině podle těchto pravidel </a:t>
            </a:r>
            <a:endParaRPr lang="cs-CZ" altLang="cs-CZ" sz="2400" b="1" i="1" dirty="0" smtClean="0">
              <a:solidFill>
                <a:srgbClr val="7030A0"/>
              </a:solidFill>
            </a:endParaRPr>
          </a:p>
          <a:p>
            <a:pPr marL="285750" indent="-285750">
              <a:spcBef>
                <a:spcPct val="0"/>
              </a:spcBef>
              <a:buFontTx/>
              <a:buChar char="-"/>
            </a:pPr>
            <a:r>
              <a:rPr lang="cs-CZ" altLang="cs-CZ" sz="2400" b="1" i="1" u="sng" dirty="0" smtClean="0">
                <a:solidFill>
                  <a:srgbClr val="7030A0"/>
                </a:solidFill>
              </a:rPr>
              <a:t>musí </a:t>
            </a:r>
            <a:r>
              <a:rPr lang="cs-CZ" altLang="cs-CZ" sz="2400" b="1" i="1" u="sng" dirty="0">
                <a:solidFill>
                  <a:srgbClr val="7030A0"/>
                </a:solidFill>
              </a:rPr>
              <a:t>být schopen prokázat svůj věk </a:t>
            </a:r>
            <a:r>
              <a:rPr lang="cs-CZ" altLang="cs-CZ" sz="2400" b="1" i="1" dirty="0">
                <a:solidFill>
                  <a:srgbClr val="7030A0"/>
                </a:solidFill>
              </a:rPr>
              <a:t>předložením platného pasu nebo jiného průkazu povoleného předpisy soutěže. </a:t>
            </a:r>
            <a:endParaRPr lang="cs-CZ" altLang="cs-CZ" sz="2400" b="1" i="1" dirty="0" smtClean="0">
              <a:solidFill>
                <a:srgbClr val="7030A0"/>
              </a:solidFill>
            </a:endParaRPr>
          </a:p>
          <a:p>
            <a:pPr marL="285750" indent="-285750">
              <a:spcBef>
                <a:spcPct val="0"/>
              </a:spcBef>
              <a:buFontTx/>
              <a:buChar char="-"/>
            </a:pPr>
            <a:r>
              <a:rPr lang="cs-CZ" altLang="cs-CZ" sz="2400" b="1" i="1" dirty="0" smtClean="0">
                <a:solidFill>
                  <a:srgbClr val="7030A0"/>
                </a:solidFill>
              </a:rPr>
              <a:t>soutěžící</a:t>
            </a:r>
            <a:r>
              <a:rPr lang="cs-CZ" altLang="cs-CZ" sz="2400" b="1" i="1" dirty="0">
                <a:solidFill>
                  <a:srgbClr val="7030A0"/>
                </a:solidFill>
              </a:rPr>
              <a:t>, který tuto podmínku </a:t>
            </a:r>
            <a:r>
              <a:rPr lang="cs-CZ" altLang="cs-CZ" sz="2400" b="1" i="1" u="sng" dirty="0">
                <a:solidFill>
                  <a:srgbClr val="7030A0"/>
                </a:solidFill>
              </a:rPr>
              <a:t>nesplní nebo odmítne splnit, není oprávněn </a:t>
            </a:r>
            <a:r>
              <a:rPr lang="cs-CZ" altLang="cs-CZ" sz="2400" b="1" i="1" dirty="0">
                <a:solidFill>
                  <a:srgbClr val="7030A0"/>
                </a:solidFill>
              </a:rPr>
              <a:t>se soutěží zúčastnit.</a:t>
            </a:r>
            <a:endParaRPr lang="cs-CZ" altLang="cs-CZ" sz="2400" b="1" dirty="0">
              <a:solidFill>
                <a:srgbClr val="7030A0"/>
              </a:solidFill>
            </a:endParaRPr>
          </a:p>
        </p:txBody>
      </p:sp>
    </p:spTree>
    <p:extLst>
      <p:ext uri="{BB962C8B-B14F-4D97-AF65-F5344CB8AC3E}">
        <p14:creationId xmlns:p14="http://schemas.microsoft.com/office/powerpoint/2010/main" val="3626507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up)">
                                      <p:cBhvr>
                                        <p:cTn id="7"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20688" y="269875"/>
            <a:ext cx="8229600" cy="1143000"/>
          </a:xfrm>
        </p:spPr>
        <p:txBody>
          <a:bodyPr/>
          <a:lstStyle/>
          <a:p>
            <a:pPr eaLnBrk="1" hangingPunct="1"/>
            <a:r>
              <a:rPr lang="cs-CZ" altLang="cs-CZ" sz="3200" b="1" dirty="0" smtClean="0"/>
              <a:t>Pravidlo 141 – věkové skupiny, kategorie pohlaví</a:t>
            </a:r>
          </a:p>
        </p:txBody>
      </p:sp>
      <p:sp>
        <p:nvSpPr>
          <p:cNvPr id="19461" name="Text Box 5"/>
          <p:cNvSpPr txBox="1">
            <a:spLocks noChangeArrowheads="1"/>
          </p:cNvSpPr>
          <p:nvPr/>
        </p:nvSpPr>
        <p:spPr bwMode="auto">
          <a:xfrm>
            <a:off x="684213" y="1412875"/>
            <a:ext cx="7704137" cy="52629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800" b="1" i="1" u="sng" dirty="0"/>
              <a:t>Kategorie podle pohlaví soutěžících</a:t>
            </a:r>
            <a:endParaRPr lang="cs-CZ" altLang="cs-CZ" sz="2800" dirty="0"/>
          </a:p>
          <a:p>
            <a:pPr>
              <a:spcBef>
                <a:spcPct val="0"/>
              </a:spcBef>
              <a:buFontTx/>
              <a:buNone/>
            </a:pPr>
            <a:r>
              <a:rPr lang="cs-CZ" altLang="cs-CZ" sz="2800" i="1" dirty="0"/>
              <a:t>3. Soutěže podle těchto pravidel se dělí na mužské a ženské soutěže </a:t>
            </a:r>
            <a:endParaRPr lang="cs-CZ" altLang="cs-CZ" sz="2800" i="1" dirty="0" smtClean="0"/>
          </a:p>
          <a:p>
            <a:pPr>
              <a:spcBef>
                <a:spcPct val="0"/>
              </a:spcBef>
              <a:buFontTx/>
              <a:buNone/>
            </a:pPr>
            <a:r>
              <a:rPr lang="cs-CZ" altLang="cs-CZ" sz="2800" i="1" dirty="0" smtClean="0">
                <a:solidFill>
                  <a:srgbClr val="7030A0"/>
                </a:solidFill>
              </a:rPr>
              <a:t>Pokud </a:t>
            </a:r>
            <a:r>
              <a:rPr lang="cs-CZ" altLang="cs-CZ" sz="2800" i="1" dirty="0">
                <a:solidFill>
                  <a:srgbClr val="7030A0"/>
                </a:solidFill>
              </a:rPr>
              <a:t>je pořádána smíšená soutěž mimo stadion nebo ve výjimečných případech uvedených v P 147, musí být vyhlášeny nebo vyznačeny samostatné klasifikace pro mužské a ženské účastníky</a:t>
            </a:r>
            <a:r>
              <a:rPr lang="cs-CZ" altLang="cs-CZ" sz="2800" i="1" dirty="0" smtClean="0">
                <a:solidFill>
                  <a:srgbClr val="7030A0"/>
                </a:solidFill>
              </a:rPr>
              <a:t>.</a:t>
            </a:r>
          </a:p>
          <a:p>
            <a:pPr>
              <a:spcBef>
                <a:spcPct val="0"/>
              </a:spcBef>
              <a:buFontTx/>
              <a:buNone/>
            </a:pPr>
            <a:r>
              <a:rPr lang="cs-CZ" altLang="cs-CZ" sz="2800" i="1" dirty="0">
                <a:solidFill>
                  <a:srgbClr val="7030A0"/>
                </a:solidFill>
              </a:rPr>
              <a:t>Rada IAAF schvaluje předpisy </a:t>
            </a:r>
            <a:endParaRPr lang="cs-CZ" altLang="cs-CZ" sz="2800" i="1" dirty="0" smtClean="0">
              <a:solidFill>
                <a:srgbClr val="7030A0"/>
              </a:solidFill>
            </a:endParaRPr>
          </a:p>
          <a:p>
            <a:pPr>
              <a:spcBef>
                <a:spcPct val="0"/>
              </a:spcBef>
              <a:buFontTx/>
              <a:buNone/>
            </a:pPr>
            <a:r>
              <a:rPr lang="cs-CZ" altLang="cs-CZ" sz="2800" i="1" dirty="0" smtClean="0">
                <a:solidFill>
                  <a:srgbClr val="7030A0"/>
                </a:solidFill>
              </a:rPr>
              <a:t>určující </a:t>
            </a:r>
            <a:r>
              <a:rPr lang="cs-CZ" altLang="cs-CZ" sz="2800" i="1" dirty="0">
                <a:solidFill>
                  <a:srgbClr val="7030A0"/>
                </a:solidFill>
              </a:rPr>
              <a:t>oprávněnost </a:t>
            </a:r>
            <a:endParaRPr lang="cs-CZ" altLang="cs-CZ" sz="2800" i="1" dirty="0" smtClean="0">
              <a:solidFill>
                <a:srgbClr val="7030A0"/>
              </a:solidFill>
            </a:endParaRPr>
          </a:p>
          <a:p>
            <a:pPr>
              <a:spcBef>
                <a:spcPct val="0"/>
              </a:spcBef>
              <a:buFontTx/>
              <a:buNone/>
            </a:pPr>
            <a:r>
              <a:rPr lang="cs-CZ" altLang="cs-CZ" sz="2800" i="1" dirty="0" smtClean="0">
                <a:solidFill>
                  <a:srgbClr val="7030A0"/>
                </a:solidFill>
              </a:rPr>
              <a:t>k</a:t>
            </a:r>
            <a:r>
              <a:rPr lang="cs-CZ" altLang="cs-CZ" sz="2800" i="1" dirty="0">
                <a:solidFill>
                  <a:srgbClr val="7030A0"/>
                </a:solidFill>
              </a:rPr>
              <a:t> účasti v ženských soutěžích pro</a:t>
            </a:r>
          </a:p>
          <a:p>
            <a:pPr>
              <a:spcBef>
                <a:spcPct val="0"/>
              </a:spcBef>
              <a:buFontTx/>
              <a:buNone/>
            </a:pPr>
            <a:endParaRPr lang="cs-CZ" altLang="cs-CZ" sz="2800" i="1" dirty="0">
              <a:solidFill>
                <a:srgbClr val="7030A0"/>
              </a:solidFill>
            </a:endParaRPr>
          </a:p>
        </p:txBody>
      </p:sp>
      <p:sp>
        <p:nvSpPr>
          <p:cNvPr id="3" name="Čárový popisek 2 2"/>
          <p:cNvSpPr/>
          <p:nvPr/>
        </p:nvSpPr>
        <p:spPr>
          <a:xfrm>
            <a:off x="6516216" y="4761723"/>
            <a:ext cx="1584325" cy="763588"/>
          </a:xfrm>
          <a:prstGeom prst="borderCallout2">
            <a:avLst>
              <a:gd name="adj1" fmla="val 18750"/>
              <a:gd name="adj2" fmla="val -8333"/>
              <a:gd name="adj3" fmla="val 18750"/>
              <a:gd name="adj4" fmla="val -16667"/>
              <a:gd name="adj5" fmla="val -121354"/>
              <a:gd name="adj6" fmla="val -1763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b="1" dirty="0">
                <a:solidFill>
                  <a:schemeClr val="tx1"/>
                </a:solidFill>
              </a:rPr>
              <a:t>Smíšené soutěže</a:t>
            </a:r>
          </a:p>
        </p:txBody>
      </p:sp>
    </p:spTree>
    <p:extLst>
      <p:ext uri="{BB962C8B-B14F-4D97-AF65-F5344CB8AC3E}">
        <p14:creationId xmlns:p14="http://schemas.microsoft.com/office/powerpoint/2010/main" val="2915463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up)">
                                      <p:cBhvr>
                                        <p:cTn id="7" dur="1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pPr algn="l"/>
            <a:r>
              <a:rPr lang="cs-CZ" altLang="cs-CZ" sz="3200" b="1" dirty="0" smtClean="0"/>
              <a:t>Pravidlo 142 - Přihlášky</a:t>
            </a:r>
          </a:p>
        </p:txBody>
      </p:sp>
      <p:sp>
        <p:nvSpPr>
          <p:cNvPr id="38915" name="Zástupný symbol pro obsah 2"/>
          <p:cNvSpPr>
            <a:spLocks noGrp="1"/>
          </p:cNvSpPr>
          <p:nvPr>
            <p:ph idx="1"/>
          </p:nvPr>
        </p:nvSpPr>
        <p:spPr>
          <a:xfrm>
            <a:off x="395288" y="1268413"/>
            <a:ext cx="8229600" cy="4525962"/>
          </a:xfrm>
        </p:spPr>
        <p:txBody>
          <a:bodyPr>
            <a:noAutofit/>
          </a:bodyPr>
          <a:lstStyle/>
          <a:p>
            <a:pPr marL="0" indent="0">
              <a:buFontTx/>
              <a:buNone/>
            </a:pPr>
            <a:r>
              <a:rPr lang="cs-CZ" altLang="cs-CZ" sz="2800" b="1" dirty="0" smtClean="0"/>
              <a:t>Účast v současně probíhajících disciplínách</a:t>
            </a:r>
          </a:p>
          <a:p>
            <a:pPr marL="0" indent="0">
              <a:buFontTx/>
              <a:buNone/>
            </a:pPr>
            <a:r>
              <a:rPr lang="cs-CZ" altLang="cs-CZ" sz="2800" dirty="0" smtClean="0"/>
              <a:t>2. …..Pokud se závodník následně k příslušnému pokusu nedostaví, bude to považováno </a:t>
            </a:r>
            <a:r>
              <a:rPr lang="cs-CZ" altLang="cs-CZ" sz="2800" b="1" u="sng" dirty="0" smtClean="0">
                <a:solidFill>
                  <a:srgbClr val="7030A0"/>
                </a:solidFill>
              </a:rPr>
              <a:t>za vzdání se pokusu</a:t>
            </a:r>
            <a:r>
              <a:rPr lang="cs-CZ" altLang="cs-CZ" sz="2800" dirty="0" smtClean="0"/>
              <a:t>, </a:t>
            </a:r>
            <a:r>
              <a:rPr lang="cs-CZ" altLang="cs-CZ" sz="2800" u="sng" dirty="0" smtClean="0"/>
              <a:t>jakmile uplyne doba </a:t>
            </a:r>
            <a:r>
              <a:rPr lang="cs-CZ" altLang="cs-CZ" sz="2800" dirty="0" smtClean="0"/>
              <a:t>vymezená pro provedení tohoto pokusu. </a:t>
            </a:r>
          </a:p>
          <a:p>
            <a:pPr marL="0" indent="0">
              <a:buFontTx/>
              <a:buNone/>
            </a:pPr>
            <a:r>
              <a:rPr lang="cs-CZ" altLang="cs-CZ" sz="2800" dirty="0" smtClean="0"/>
              <a:t>Nově</a:t>
            </a:r>
          </a:p>
          <a:p>
            <a:pPr marL="0" indent="0">
              <a:buFontTx/>
              <a:buNone/>
            </a:pPr>
            <a:r>
              <a:rPr lang="cs-CZ" altLang="cs-CZ" sz="2800" b="1" dirty="0">
                <a:solidFill>
                  <a:srgbClr val="7030A0"/>
                </a:solidFill>
              </a:rPr>
              <a:t>POZN.: Při soutěži, kde jsou více než tři kola pokusů, vrchní rozhodčí nedovolí soutěžícímu vykonat pokus mimo dané pořadí v posledním kole, ale může to povolit během dřívějších kol pokusů.</a:t>
            </a:r>
            <a:endParaRPr lang="cs-CZ" altLang="cs-CZ" sz="2800" b="1" dirty="0" smtClean="0">
              <a:solidFill>
                <a:srgbClr val="7030A0"/>
              </a:solidFill>
            </a:endParaRPr>
          </a:p>
        </p:txBody>
      </p:sp>
    </p:spTree>
    <p:extLst>
      <p:ext uri="{BB962C8B-B14F-4D97-AF65-F5344CB8AC3E}">
        <p14:creationId xmlns:p14="http://schemas.microsoft.com/office/powerpoint/2010/main" val="247704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pPr algn="l"/>
            <a:r>
              <a:rPr lang="cs-CZ" altLang="cs-CZ" sz="3200" b="1" dirty="0" smtClean="0"/>
              <a:t>Pravidlo 142 - Přihlášky</a:t>
            </a:r>
          </a:p>
        </p:txBody>
      </p:sp>
      <p:sp>
        <p:nvSpPr>
          <p:cNvPr id="38915" name="Zástupný symbol pro obsah 2"/>
          <p:cNvSpPr>
            <a:spLocks noGrp="1"/>
          </p:cNvSpPr>
          <p:nvPr>
            <p:ph idx="1"/>
          </p:nvPr>
        </p:nvSpPr>
        <p:spPr>
          <a:xfrm>
            <a:off x="395288" y="1268413"/>
            <a:ext cx="8229600" cy="4525962"/>
          </a:xfrm>
        </p:spPr>
        <p:txBody>
          <a:bodyPr>
            <a:normAutofit lnSpcReduction="10000"/>
          </a:bodyPr>
          <a:lstStyle/>
          <a:p>
            <a:pPr marL="0" indent="0">
              <a:buFontTx/>
              <a:buNone/>
            </a:pPr>
            <a:r>
              <a:rPr lang="cs-CZ" altLang="cs-CZ" sz="2400" b="1" dirty="0" smtClean="0"/>
              <a:t>Nedostavení se ke startu</a:t>
            </a:r>
          </a:p>
          <a:p>
            <a:pPr marL="0" indent="0">
              <a:buFontTx/>
              <a:buNone/>
            </a:pPr>
            <a:r>
              <a:rPr lang="cs-CZ" altLang="cs-CZ" sz="2400" dirty="0" smtClean="0"/>
              <a:t>Atlet musí </a:t>
            </a:r>
            <a:r>
              <a:rPr lang="cs-CZ" altLang="cs-CZ" sz="2400" dirty="0"/>
              <a:t>být </a:t>
            </a:r>
            <a:r>
              <a:rPr lang="cs-CZ" altLang="cs-CZ" sz="2400" dirty="0" smtClean="0"/>
              <a:t>vyloučen </a:t>
            </a:r>
            <a:r>
              <a:rPr lang="cs-CZ" altLang="cs-CZ" sz="2400" dirty="0"/>
              <a:t>ze všech dalších startů (včetně všech soutěží, kde startuje současně) v soutěži, včetně štafet, v případě </a:t>
            </a:r>
            <a:r>
              <a:rPr lang="cs-CZ" altLang="cs-CZ" sz="2400" dirty="0" smtClean="0"/>
              <a:t>že:</a:t>
            </a:r>
          </a:p>
          <a:p>
            <a:pPr>
              <a:buFontTx/>
              <a:buChar char="-"/>
            </a:pPr>
            <a:r>
              <a:rPr lang="cs-CZ" altLang="cs-CZ" sz="2400" dirty="0" smtClean="0"/>
              <a:t>soutěž byla zahájena, ale </a:t>
            </a:r>
            <a:r>
              <a:rPr lang="cs-CZ" altLang="cs-CZ" sz="2400" dirty="0"/>
              <a:t>atlet se soutěže </a:t>
            </a:r>
            <a:r>
              <a:rPr lang="cs-CZ" altLang="cs-CZ" sz="2400" dirty="0" smtClean="0"/>
              <a:t>nezúčastnil</a:t>
            </a:r>
          </a:p>
          <a:p>
            <a:pPr>
              <a:buFontTx/>
              <a:buChar char="-"/>
            </a:pPr>
            <a:r>
              <a:rPr lang="cs-CZ" altLang="cs-CZ" sz="2400" dirty="0" smtClean="0"/>
              <a:t>postoupil z kvalifikace, </a:t>
            </a:r>
            <a:r>
              <a:rPr lang="cs-CZ" altLang="cs-CZ" sz="2400" dirty="0"/>
              <a:t>ale pak dále nesoutěžil</a:t>
            </a:r>
            <a:r>
              <a:rPr lang="cs-CZ" altLang="cs-CZ" sz="2400" dirty="0" smtClean="0"/>
              <a:t>,</a:t>
            </a:r>
          </a:p>
          <a:p>
            <a:pPr>
              <a:buFontTx/>
              <a:buChar char="-"/>
            </a:pPr>
            <a:r>
              <a:rPr lang="cs-CZ" altLang="cs-CZ" sz="2400" b="1" dirty="0" smtClean="0">
                <a:solidFill>
                  <a:srgbClr val="7030A0"/>
                </a:solidFill>
              </a:rPr>
              <a:t>atlet </a:t>
            </a:r>
            <a:r>
              <a:rPr lang="cs-CZ" altLang="cs-CZ" sz="2400" b="1" dirty="0">
                <a:solidFill>
                  <a:srgbClr val="7030A0"/>
                </a:solidFill>
              </a:rPr>
              <a:t>nesplnil podmínku soutěžit </a:t>
            </a:r>
            <a:r>
              <a:rPr lang="cs-CZ" altLang="cs-CZ" sz="2400" b="1" dirty="0" smtClean="0">
                <a:solidFill>
                  <a:srgbClr val="7030A0"/>
                </a:solidFill>
              </a:rPr>
              <a:t>čestně </a:t>
            </a:r>
            <a:r>
              <a:rPr lang="cs-CZ" altLang="cs-CZ" sz="2400" dirty="0" smtClean="0"/>
              <a:t>„bona fide“</a:t>
            </a:r>
          </a:p>
          <a:p>
            <a:pPr marL="0" indent="0">
              <a:buNone/>
            </a:pPr>
            <a:r>
              <a:rPr lang="cs-CZ" altLang="cs-CZ" sz="2400" dirty="0" smtClean="0"/>
              <a:t>Výjimka :</a:t>
            </a:r>
          </a:p>
          <a:p>
            <a:pPr>
              <a:buFontTx/>
              <a:buChar char="-"/>
            </a:pPr>
            <a:r>
              <a:rPr lang="cs-CZ" altLang="cs-CZ" sz="2400" u="sng" dirty="0" smtClean="0">
                <a:solidFill>
                  <a:srgbClr val="7030A0"/>
                </a:solidFill>
              </a:rPr>
              <a:t>Lékařské potvrzení </a:t>
            </a:r>
            <a:r>
              <a:rPr lang="cs-CZ" altLang="cs-CZ" sz="2400" dirty="0" smtClean="0">
                <a:solidFill>
                  <a:srgbClr val="7030A0"/>
                </a:solidFill>
              </a:rPr>
              <a:t>vystavené nebo podložené vyšetřením atleta lékařským delegátem jmenovaným podle P113 nebo, pokud nebyl jmenován úředním lékařem organizačního výboru</a:t>
            </a:r>
            <a:r>
              <a:rPr lang="cs-CZ" altLang="cs-CZ" sz="2400" dirty="0" smtClean="0">
                <a:solidFill>
                  <a:srgbClr val="C00000"/>
                </a:solidFill>
              </a:rPr>
              <a:t>, </a:t>
            </a:r>
            <a:endParaRPr lang="cs-CZ" altLang="cs-CZ" sz="2400" dirty="0" smtClean="0"/>
          </a:p>
        </p:txBody>
      </p:sp>
      <p:sp>
        <p:nvSpPr>
          <p:cNvPr id="5" name="TextovéPole 4"/>
          <p:cNvSpPr txBox="1">
            <a:spLocks noChangeArrowheads="1"/>
          </p:cNvSpPr>
          <p:nvPr/>
        </p:nvSpPr>
        <p:spPr bwMode="auto">
          <a:xfrm>
            <a:off x="899592" y="5804683"/>
            <a:ext cx="58467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200" b="1" i="1" dirty="0">
                <a:solidFill>
                  <a:srgbClr val="7030A0"/>
                </a:solidFill>
              </a:rPr>
              <a:t>(vyjma v dalších </a:t>
            </a:r>
            <a:r>
              <a:rPr lang="cs-CZ" altLang="cs-CZ" sz="2200" b="1" i="1" dirty="0" smtClean="0">
                <a:solidFill>
                  <a:srgbClr val="7030A0"/>
                </a:solidFill>
              </a:rPr>
              <a:t>disciplínách </a:t>
            </a:r>
            <a:r>
              <a:rPr lang="cs-CZ" altLang="cs-CZ" sz="2200" b="1" i="1" dirty="0">
                <a:solidFill>
                  <a:srgbClr val="7030A0"/>
                </a:solidFill>
              </a:rPr>
              <a:t>vícebojů)</a:t>
            </a:r>
            <a:endParaRPr lang="cs-CZ" altLang="cs-CZ" sz="2200" b="1" dirty="0">
              <a:solidFill>
                <a:srgbClr val="7030A0"/>
              </a:solidFill>
            </a:endParaRPr>
          </a:p>
        </p:txBody>
      </p:sp>
    </p:spTree>
    <p:extLst>
      <p:ext uri="{BB962C8B-B14F-4D97-AF65-F5344CB8AC3E}">
        <p14:creationId xmlns:p14="http://schemas.microsoft.com/office/powerpoint/2010/main" val="2237048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50825" y="188913"/>
            <a:ext cx="8229600" cy="1143000"/>
          </a:xfrm>
        </p:spPr>
        <p:txBody>
          <a:bodyPr>
            <a:normAutofit fontScale="90000"/>
          </a:bodyPr>
          <a:lstStyle/>
          <a:p>
            <a:pPr eaLnBrk="1" hangingPunct="1"/>
            <a:r>
              <a:rPr lang="cs-CZ" altLang="cs-CZ" sz="3200" b="1" dirty="0" smtClean="0"/>
              <a:t>Pravidlo 143 – Oblečení, závodní obuv a startovní čísla</a:t>
            </a:r>
            <a:r>
              <a:rPr lang="cs-CZ" altLang="cs-CZ" sz="3200" dirty="0" smtClean="0"/>
              <a:t> </a:t>
            </a:r>
            <a:r>
              <a:rPr lang="cs-CZ" altLang="cs-CZ" sz="3200" b="1" dirty="0" smtClean="0">
                <a:solidFill>
                  <a:srgbClr val="7030A0"/>
                </a:solidFill>
              </a:rPr>
              <a:t>označení</a:t>
            </a:r>
            <a:r>
              <a:rPr lang="cs-CZ" altLang="cs-CZ" sz="3200" b="1" dirty="0" smtClean="0"/>
              <a:t> (</a:t>
            </a:r>
            <a:r>
              <a:rPr lang="cs-CZ" altLang="cs-CZ" sz="3200" b="1" dirty="0" err="1" smtClean="0">
                <a:solidFill>
                  <a:srgbClr val="7030A0"/>
                </a:solidFill>
              </a:rPr>
              <a:t>bib</a:t>
            </a:r>
            <a:r>
              <a:rPr lang="cs-CZ" altLang="cs-CZ" sz="3200" b="1" dirty="0" smtClean="0"/>
              <a:t>-</a:t>
            </a:r>
            <a:r>
              <a:rPr lang="cs-CZ" altLang="cs-CZ" sz="3200" b="1" i="1" dirty="0" smtClean="0"/>
              <a:t>slinták, bryndák, lacl</a:t>
            </a:r>
            <a:r>
              <a:rPr lang="cs-CZ" altLang="cs-CZ" sz="3200" b="1" dirty="0" smtClean="0"/>
              <a:t>)</a:t>
            </a:r>
          </a:p>
        </p:txBody>
      </p:sp>
      <p:sp>
        <p:nvSpPr>
          <p:cNvPr id="40963" name="Text Box 7"/>
          <p:cNvSpPr txBox="1">
            <a:spLocks noChangeArrowheads="1"/>
          </p:cNvSpPr>
          <p:nvPr/>
        </p:nvSpPr>
        <p:spPr bwMode="auto">
          <a:xfrm>
            <a:off x="3348038" y="3357563"/>
            <a:ext cx="7905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cs-CZ" altLang="cs-CZ" sz="1800" b="1" i="1">
              <a:solidFill>
                <a:schemeClr val="accent2"/>
              </a:solidFill>
            </a:endParaRPr>
          </a:p>
        </p:txBody>
      </p:sp>
      <p:sp>
        <p:nvSpPr>
          <p:cNvPr id="24587" name="Text Box 11"/>
          <p:cNvSpPr txBox="1">
            <a:spLocks noChangeArrowheads="1"/>
          </p:cNvSpPr>
          <p:nvPr/>
        </p:nvSpPr>
        <p:spPr bwMode="auto">
          <a:xfrm>
            <a:off x="287337" y="1700213"/>
            <a:ext cx="8280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800" b="1" dirty="0">
                <a:solidFill>
                  <a:srgbClr val="7030A0"/>
                </a:solidFill>
              </a:rPr>
              <a:t>Rozměry </a:t>
            </a:r>
            <a:r>
              <a:rPr lang="cs-CZ" altLang="cs-CZ" sz="2800" b="1" dirty="0" smtClean="0">
                <a:solidFill>
                  <a:srgbClr val="7030A0"/>
                </a:solidFill>
              </a:rPr>
              <a:t>hřebů</a:t>
            </a:r>
          </a:p>
          <a:p>
            <a:pPr marL="514350" indent="-514350" eaLnBrk="1" hangingPunct="1">
              <a:spcBef>
                <a:spcPct val="0"/>
              </a:spcBef>
              <a:buFontTx/>
              <a:buAutoNum type="arabicPeriod" startAt="4"/>
            </a:pPr>
            <a:r>
              <a:rPr lang="cs-CZ" altLang="cs-CZ" sz="2800" dirty="0" smtClean="0"/>
              <a:t>Část </a:t>
            </a:r>
            <a:r>
              <a:rPr lang="cs-CZ" altLang="cs-CZ" sz="2800" dirty="0"/>
              <a:t>hřebu, vyčnívající </a:t>
            </a:r>
            <a:r>
              <a:rPr lang="cs-CZ" altLang="cs-CZ" sz="2800" dirty="0" smtClean="0"/>
              <a:t>…….</a:t>
            </a:r>
          </a:p>
          <a:p>
            <a:pPr marL="457200" indent="-457200" eaLnBrk="1" hangingPunct="1">
              <a:spcBef>
                <a:spcPct val="0"/>
              </a:spcBef>
              <a:buFontTx/>
              <a:buChar char="-"/>
            </a:pPr>
            <a:r>
              <a:rPr lang="cs-CZ" altLang="cs-CZ" sz="2800" dirty="0" smtClean="0"/>
              <a:t>nesmí </a:t>
            </a:r>
            <a:r>
              <a:rPr lang="cs-CZ" altLang="cs-CZ" sz="2800" dirty="0"/>
              <a:t>být delší než 9 mm, </a:t>
            </a:r>
            <a:endParaRPr lang="cs-CZ" altLang="cs-CZ" sz="2800" dirty="0" smtClean="0"/>
          </a:p>
          <a:p>
            <a:pPr marL="457200" indent="-457200" eaLnBrk="1" hangingPunct="1">
              <a:spcBef>
                <a:spcPct val="0"/>
              </a:spcBef>
              <a:buFontTx/>
              <a:buChar char="-"/>
            </a:pPr>
            <a:r>
              <a:rPr lang="cs-CZ" altLang="cs-CZ" sz="2800" dirty="0" smtClean="0"/>
              <a:t>skok </a:t>
            </a:r>
            <a:r>
              <a:rPr lang="cs-CZ" altLang="cs-CZ" sz="2800" dirty="0"/>
              <a:t>do </a:t>
            </a:r>
            <a:r>
              <a:rPr lang="cs-CZ" altLang="cs-CZ" sz="2800" dirty="0" smtClean="0"/>
              <a:t>výšky / hod oštěpem delší </a:t>
            </a:r>
            <a:r>
              <a:rPr lang="cs-CZ" altLang="cs-CZ" sz="2800" dirty="0"/>
              <a:t>než 12 </a:t>
            </a:r>
            <a:r>
              <a:rPr lang="cs-CZ" altLang="cs-CZ" sz="2800" dirty="0" smtClean="0"/>
              <a:t>mm.</a:t>
            </a:r>
          </a:p>
          <a:p>
            <a:pPr marL="457200" indent="-457200" eaLnBrk="1" hangingPunct="1">
              <a:spcBef>
                <a:spcPct val="0"/>
              </a:spcBef>
              <a:buFontTx/>
              <a:buChar char="-"/>
            </a:pPr>
            <a:r>
              <a:rPr lang="cs-CZ" altLang="cs-CZ" sz="2800" dirty="0" smtClean="0"/>
              <a:t>polovinou </a:t>
            </a:r>
            <a:r>
              <a:rPr lang="cs-CZ" altLang="cs-CZ" sz="2800" dirty="0"/>
              <a:t>své délky bližší hrotu projde měrkou se čtvercovým otvorem o straně 4 mm. </a:t>
            </a:r>
            <a:endParaRPr lang="cs-CZ" altLang="cs-CZ" sz="2800" dirty="0" smtClean="0"/>
          </a:p>
          <a:p>
            <a:pPr eaLnBrk="1" hangingPunct="1">
              <a:spcBef>
                <a:spcPct val="0"/>
              </a:spcBef>
              <a:buNone/>
            </a:pPr>
            <a:r>
              <a:rPr lang="cs-CZ" altLang="cs-CZ" sz="2800" b="1" dirty="0" smtClean="0"/>
              <a:t>Nově</a:t>
            </a:r>
            <a:endParaRPr lang="cs-CZ" altLang="cs-CZ" sz="2800" b="1" dirty="0"/>
          </a:p>
          <a:p>
            <a:pPr eaLnBrk="1" hangingPunct="1">
              <a:spcBef>
                <a:spcPct val="0"/>
              </a:spcBef>
              <a:buNone/>
            </a:pPr>
            <a:r>
              <a:rPr lang="cs-CZ" altLang="cs-CZ" sz="2800" b="1" dirty="0" smtClean="0">
                <a:solidFill>
                  <a:srgbClr val="7030A0"/>
                </a:solidFill>
              </a:rPr>
              <a:t>Pokud </a:t>
            </a:r>
            <a:r>
              <a:rPr lang="cs-CZ" altLang="cs-CZ" sz="2800" b="1" dirty="0">
                <a:solidFill>
                  <a:srgbClr val="7030A0"/>
                </a:solidFill>
              </a:rPr>
              <a:t>výrobce povrchu nebo správa stadionu požaduje menší rozměr, je třeba tomuto požadavku vyhovět.</a:t>
            </a:r>
          </a:p>
        </p:txBody>
      </p:sp>
      <p:cxnSp>
        <p:nvCxnSpPr>
          <p:cNvPr id="3" name="Přímá spojnice 2"/>
          <p:cNvCxnSpPr/>
          <p:nvPr/>
        </p:nvCxnSpPr>
        <p:spPr>
          <a:xfrm>
            <a:off x="1177044" y="1043870"/>
            <a:ext cx="84884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71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wipe(up)">
                                      <p:cBhvr>
                                        <p:cTn id="7" dur="10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50825" y="188913"/>
            <a:ext cx="8229600" cy="1143000"/>
          </a:xfrm>
        </p:spPr>
        <p:txBody>
          <a:bodyPr>
            <a:normAutofit fontScale="90000"/>
          </a:bodyPr>
          <a:lstStyle/>
          <a:p>
            <a:pPr eaLnBrk="1" hangingPunct="1"/>
            <a:r>
              <a:rPr lang="cs-CZ" altLang="cs-CZ" sz="3200" b="1" dirty="0" smtClean="0"/>
              <a:t>Pravidlo 143 – Oblečení, závodní obuv a startovní čísla</a:t>
            </a:r>
            <a:r>
              <a:rPr lang="cs-CZ" altLang="cs-CZ" sz="3200" dirty="0" smtClean="0"/>
              <a:t> </a:t>
            </a:r>
            <a:r>
              <a:rPr lang="cs-CZ" altLang="cs-CZ" sz="3200" b="1" dirty="0" smtClean="0">
                <a:solidFill>
                  <a:srgbClr val="7030A0"/>
                </a:solidFill>
              </a:rPr>
              <a:t>označení</a:t>
            </a:r>
            <a:r>
              <a:rPr lang="cs-CZ" altLang="cs-CZ" sz="3200" b="1" dirty="0" smtClean="0"/>
              <a:t> (</a:t>
            </a:r>
            <a:r>
              <a:rPr lang="cs-CZ" altLang="cs-CZ" sz="3200" b="1" dirty="0" err="1" smtClean="0">
                <a:solidFill>
                  <a:srgbClr val="7030A0"/>
                </a:solidFill>
              </a:rPr>
              <a:t>bib</a:t>
            </a:r>
            <a:r>
              <a:rPr lang="cs-CZ" altLang="cs-CZ" sz="3200" b="1" dirty="0" smtClean="0"/>
              <a:t>-</a:t>
            </a:r>
            <a:r>
              <a:rPr lang="cs-CZ" altLang="cs-CZ" sz="3200" b="1" i="1" dirty="0" smtClean="0"/>
              <a:t>slinták, bryndák, lacl</a:t>
            </a:r>
            <a:r>
              <a:rPr lang="cs-CZ" altLang="cs-CZ" sz="3200" b="1" dirty="0" smtClean="0"/>
              <a:t>)</a:t>
            </a:r>
          </a:p>
        </p:txBody>
      </p:sp>
      <p:sp>
        <p:nvSpPr>
          <p:cNvPr id="40963" name="Text Box 7"/>
          <p:cNvSpPr txBox="1">
            <a:spLocks noChangeArrowheads="1"/>
          </p:cNvSpPr>
          <p:nvPr/>
        </p:nvSpPr>
        <p:spPr bwMode="auto">
          <a:xfrm>
            <a:off x="3348038" y="3357563"/>
            <a:ext cx="7905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cs-CZ" altLang="cs-CZ" sz="1800" b="1" i="1">
              <a:solidFill>
                <a:schemeClr val="accent2"/>
              </a:solidFill>
            </a:endParaRPr>
          </a:p>
        </p:txBody>
      </p:sp>
      <p:sp>
        <p:nvSpPr>
          <p:cNvPr id="24587" name="Text Box 11"/>
          <p:cNvSpPr txBox="1">
            <a:spLocks noChangeArrowheads="1"/>
          </p:cNvSpPr>
          <p:nvPr/>
        </p:nvSpPr>
        <p:spPr bwMode="auto">
          <a:xfrm>
            <a:off x="287337" y="1700213"/>
            <a:ext cx="8280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dirty="0">
                <a:solidFill>
                  <a:srgbClr val="7030A0"/>
                </a:solidFill>
              </a:rPr>
              <a:t>Startovní </a:t>
            </a:r>
            <a:r>
              <a:rPr lang="cs-CZ" altLang="cs-CZ" sz="2400" b="1" dirty="0" smtClean="0">
                <a:solidFill>
                  <a:srgbClr val="7030A0"/>
                </a:solidFill>
              </a:rPr>
              <a:t>označení</a:t>
            </a:r>
            <a:endParaRPr lang="cs-CZ" altLang="cs-CZ" sz="2400" b="1" dirty="0">
              <a:solidFill>
                <a:srgbClr val="7030A0"/>
              </a:solidFill>
            </a:endParaRPr>
          </a:p>
          <a:p>
            <a:pPr eaLnBrk="1" hangingPunct="1">
              <a:spcBef>
                <a:spcPct val="0"/>
              </a:spcBef>
              <a:buFontTx/>
              <a:buNone/>
            </a:pPr>
            <a:r>
              <a:rPr lang="cs-CZ" altLang="cs-CZ" sz="2400" b="1" dirty="0"/>
              <a:t>7. Každý závodník musí </a:t>
            </a:r>
            <a:endParaRPr lang="cs-CZ" altLang="cs-CZ" sz="2400" b="1" dirty="0" smtClean="0"/>
          </a:p>
          <a:p>
            <a:pPr eaLnBrk="1" hangingPunct="1">
              <a:spcBef>
                <a:spcPct val="0"/>
              </a:spcBef>
              <a:buFontTx/>
              <a:buNone/>
            </a:pPr>
            <a:r>
              <a:rPr lang="cs-CZ" altLang="cs-CZ" sz="2400" b="1" dirty="0"/>
              <a:t> </a:t>
            </a:r>
            <a:r>
              <a:rPr lang="cs-CZ" altLang="cs-CZ" sz="2400" b="1" dirty="0" smtClean="0"/>
              <a:t>- mít </a:t>
            </a:r>
            <a:r>
              <a:rPr lang="cs-CZ" altLang="cs-CZ" sz="2400" b="1" dirty="0"/>
              <a:t>dvě startovní </a:t>
            </a:r>
            <a:r>
              <a:rPr lang="cs-CZ" altLang="cs-CZ" sz="2400" b="1" dirty="0" smtClean="0">
                <a:solidFill>
                  <a:srgbClr val="7030A0"/>
                </a:solidFill>
              </a:rPr>
              <a:t>označení,</a:t>
            </a:r>
            <a:r>
              <a:rPr lang="cs-CZ" altLang="cs-CZ" sz="2400" b="1" dirty="0" smtClean="0"/>
              <a:t> nošena </a:t>
            </a:r>
            <a:r>
              <a:rPr lang="cs-CZ" altLang="cs-CZ" sz="2400" b="1" dirty="0"/>
              <a:t>viditelně, jedno na prsou a jedno na zádech, </a:t>
            </a:r>
            <a:endParaRPr lang="cs-CZ" altLang="cs-CZ" sz="2400" b="1" dirty="0" smtClean="0"/>
          </a:p>
          <a:p>
            <a:pPr marL="342900" indent="-342900" eaLnBrk="1" hangingPunct="1">
              <a:spcBef>
                <a:spcPct val="0"/>
              </a:spcBef>
              <a:buFontTx/>
              <a:buChar char="-"/>
            </a:pPr>
            <a:r>
              <a:rPr lang="cs-CZ" altLang="cs-CZ" sz="2400" b="1" dirty="0" smtClean="0"/>
              <a:t>při skoku </a:t>
            </a:r>
            <a:r>
              <a:rPr lang="cs-CZ" altLang="cs-CZ" sz="2400" b="1" dirty="0"/>
              <a:t>o tyči a skoku do </a:t>
            </a:r>
            <a:r>
              <a:rPr lang="cs-CZ" altLang="cs-CZ" sz="2400" b="1" dirty="0" smtClean="0"/>
              <a:t>výšky stačí </a:t>
            </a:r>
            <a:r>
              <a:rPr lang="cs-CZ" altLang="cs-CZ" sz="2400" b="1" dirty="0"/>
              <a:t>jedno  </a:t>
            </a:r>
            <a:r>
              <a:rPr lang="cs-CZ" altLang="cs-CZ" sz="2400" b="1" dirty="0" smtClean="0"/>
              <a:t>označení </a:t>
            </a:r>
            <a:r>
              <a:rPr lang="cs-CZ" altLang="cs-CZ" sz="2400" b="1" dirty="0"/>
              <a:t>buď na zádech nebo na prsou. </a:t>
            </a:r>
            <a:endParaRPr lang="cs-CZ" altLang="cs-CZ" sz="2400" b="1" dirty="0" smtClean="0"/>
          </a:p>
          <a:p>
            <a:pPr marL="342900" indent="-342900" eaLnBrk="1" hangingPunct="1">
              <a:spcBef>
                <a:spcPct val="0"/>
              </a:spcBef>
              <a:buFontTx/>
              <a:buChar char="-"/>
            </a:pPr>
            <a:r>
              <a:rPr lang="cs-CZ" altLang="cs-CZ" sz="2400" b="1" dirty="0" smtClean="0"/>
              <a:t>může to být jméno nebo jiné označení</a:t>
            </a:r>
            <a:endParaRPr lang="cs-CZ" altLang="cs-CZ" sz="2400" dirty="0"/>
          </a:p>
        </p:txBody>
      </p:sp>
      <p:pic>
        <p:nvPicPr>
          <p:cNvPr id="24593" name="Picture 17" descr="getfi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3524" y="1700213"/>
            <a:ext cx="34718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1" descr="4990174290_020ccc15e6_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3531" y="1700213"/>
            <a:ext cx="6192837"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5" descr="getfi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1464" y="1717675"/>
            <a:ext cx="61214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9" descr="getfi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74489" y="1735931"/>
            <a:ext cx="604837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3" descr="getfi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68600" y="1239837"/>
            <a:ext cx="33178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2"/>
          <p:cNvCxnSpPr/>
          <p:nvPr/>
        </p:nvCxnSpPr>
        <p:spPr>
          <a:xfrm>
            <a:off x="1177044" y="1043870"/>
            <a:ext cx="84884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49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wipe(up)">
                                      <p:cBhvr>
                                        <p:cTn id="7" dur="1000"/>
                                        <p:tgtEl>
                                          <p:spTgt spid="24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nodeType="clickEffect">
                                  <p:stCondLst>
                                    <p:cond delay="0"/>
                                  </p:stCondLst>
                                  <p:childTnLst>
                                    <p:set>
                                      <p:cBhvr>
                                        <p:cTn id="11" dur="1" fill="hold">
                                          <p:stCondLst>
                                            <p:cond delay="0"/>
                                          </p:stCondLst>
                                        </p:cTn>
                                        <p:tgtEl>
                                          <p:spTgt spid="24593"/>
                                        </p:tgtEl>
                                        <p:attrNameLst>
                                          <p:attrName>style.visibility</p:attrName>
                                        </p:attrNameLst>
                                      </p:cBhvr>
                                      <p:to>
                                        <p:strVal val="visible"/>
                                      </p:to>
                                    </p:set>
                                    <p:anim calcmode="lin" valueType="num">
                                      <p:cBhvr additive="base">
                                        <p:cTn id="12" dur="1000" fill="hold"/>
                                        <p:tgtEl>
                                          <p:spTgt spid="24593"/>
                                        </p:tgtEl>
                                        <p:attrNameLst>
                                          <p:attrName>ppt_x</p:attrName>
                                        </p:attrNameLst>
                                      </p:cBhvr>
                                      <p:tavLst>
                                        <p:tav tm="0">
                                          <p:val>
                                            <p:strVal val="1+#ppt_w/2"/>
                                          </p:val>
                                        </p:tav>
                                        <p:tav tm="100000">
                                          <p:val>
                                            <p:strVal val="#ppt_x"/>
                                          </p:val>
                                        </p:tav>
                                      </p:tavLst>
                                    </p:anim>
                                    <p:anim calcmode="lin" valueType="num">
                                      <p:cBhvr additive="base">
                                        <p:cTn id="13" dur="1000" fill="hold"/>
                                        <p:tgtEl>
                                          <p:spTgt spid="245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nodeType="clickEffect">
                                  <p:stCondLst>
                                    <p:cond delay="0"/>
                                  </p:stCondLst>
                                  <p:childTnLst>
                                    <p:set>
                                      <p:cBhvr>
                                        <p:cTn id="17" dur="1" fill="hold">
                                          <p:stCondLst>
                                            <p:cond delay="0"/>
                                          </p:stCondLst>
                                        </p:cTn>
                                        <p:tgtEl>
                                          <p:spTgt spid="24597"/>
                                        </p:tgtEl>
                                        <p:attrNameLst>
                                          <p:attrName>style.visibility</p:attrName>
                                        </p:attrNameLst>
                                      </p:cBhvr>
                                      <p:to>
                                        <p:strVal val="visible"/>
                                      </p:to>
                                    </p:set>
                                    <p:anim calcmode="lin" valueType="num">
                                      <p:cBhvr additive="base">
                                        <p:cTn id="18" dur="1000" fill="hold"/>
                                        <p:tgtEl>
                                          <p:spTgt spid="24597"/>
                                        </p:tgtEl>
                                        <p:attrNameLst>
                                          <p:attrName>ppt_x</p:attrName>
                                        </p:attrNameLst>
                                      </p:cBhvr>
                                      <p:tavLst>
                                        <p:tav tm="0">
                                          <p:val>
                                            <p:strVal val="1+#ppt_w/2"/>
                                          </p:val>
                                        </p:tav>
                                        <p:tav tm="100000">
                                          <p:val>
                                            <p:strVal val="#ppt_x"/>
                                          </p:val>
                                        </p:tav>
                                      </p:tavLst>
                                    </p:anim>
                                    <p:anim calcmode="lin" valueType="num">
                                      <p:cBhvr additive="base">
                                        <p:cTn id="19" dur="1000" fill="hold"/>
                                        <p:tgtEl>
                                          <p:spTgt spid="2459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nodeType="clickEffect">
                                  <p:stCondLst>
                                    <p:cond delay="0"/>
                                  </p:stCondLst>
                                  <p:childTnLst>
                                    <p:set>
                                      <p:cBhvr>
                                        <p:cTn id="23" dur="1" fill="hold">
                                          <p:stCondLst>
                                            <p:cond delay="0"/>
                                          </p:stCondLst>
                                        </p:cTn>
                                        <p:tgtEl>
                                          <p:spTgt spid="24601"/>
                                        </p:tgtEl>
                                        <p:attrNameLst>
                                          <p:attrName>style.visibility</p:attrName>
                                        </p:attrNameLst>
                                      </p:cBhvr>
                                      <p:to>
                                        <p:strVal val="visible"/>
                                      </p:to>
                                    </p:set>
                                    <p:anim calcmode="lin" valueType="num">
                                      <p:cBhvr additive="base">
                                        <p:cTn id="24" dur="1000" fill="hold"/>
                                        <p:tgtEl>
                                          <p:spTgt spid="24601"/>
                                        </p:tgtEl>
                                        <p:attrNameLst>
                                          <p:attrName>ppt_x</p:attrName>
                                        </p:attrNameLst>
                                      </p:cBhvr>
                                      <p:tavLst>
                                        <p:tav tm="0">
                                          <p:val>
                                            <p:strVal val="1+#ppt_w/2"/>
                                          </p:val>
                                        </p:tav>
                                        <p:tav tm="100000">
                                          <p:val>
                                            <p:strVal val="#ppt_x"/>
                                          </p:val>
                                        </p:tav>
                                      </p:tavLst>
                                    </p:anim>
                                    <p:anim calcmode="lin" valueType="num">
                                      <p:cBhvr additive="base">
                                        <p:cTn id="25" dur="1000" fill="hold"/>
                                        <p:tgtEl>
                                          <p:spTgt spid="2460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nodeType="clickEffect">
                                  <p:stCondLst>
                                    <p:cond delay="0"/>
                                  </p:stCondLst>
                                  <p:childTnLst>
                                    <p:set>
                                      <p:cBhvr>
                                        <p:cTn id="29" dur="1" fill="hold">
                                          <p:stCondLst>
                                            <p:cond delay="0"/>
                                          </p:stCondLst>
                                        </p:cTn>
                                        <p:tgtEl>
                                          <p:spTgt spid="24595"/>
                                        </p:tgtEl>
                                        <p:attrNameLst>
                                          <p:attrName>style.visibility</p:attrName>
                                        </p:attrNameLst>
                                      </p:cBhvr>
                                      <p:to>
                                        <p:strVal val="visible"/>
                                      </p:to>
                                    </p:set>
                                    <p:anim calcmode="lin" valueType="num">
                                      <p:cBhvr additive="base">
                                        <p:cTn id="30" dur="1000" fill="hold"/>
                                        <p:tgtEl>
                                          <p:spTgt spid="24595"/>
                                        </p:tgtEl>
                                        <p:attrNameLst>
                                          <p:attrName>ppt_x</p:attrName>
                                        </p:attrNameLst>
                                      </p:cBhvr>
                                      <p:tavLst>
                                        <p:tav tm="0">
                                          <p:val>
                                            <p:strVal val="1+#ppt_w/2"/>
                                          </p:val>
                                        </p:tav>
                                        <p:tav tm="100000">
                                          <p:val>
                                            <p:strVal val="#ppt_x"/>
                                          </p:val>
                                        </p:tav>
                                      </p:tavLst>
                                    </p:anim>
                                    <p:anim calcmode="lin" valueType="num">
                                      <p:cBhvr additive="base">
                                        <p:cTn id="31" dur="1000" fill="hold"/>
                                        <p:tgtEl>
                                          <p:spTgt spid="2459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24599"/>
                                        </p:tgtEl>
                                        <p:attrNameLst>
                                          <p:attrName>style.visibility</p:attrName>
                                        </p:attrNameLst>
                                      </p:cBhvr>
                                      <p:to>
                                        <p:strVal val="visible"/>
                                      </p:to>
                                    </p:set>
                                    <p:animEffect transition="in" filter="dissolve">
                                      <p:cBhvr>
                                        <p:cTn id="36" dur="5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50825" y="188913"/>
            <a:ext cx="8229600" cy="1143000"/>
          </a:xfrm>
        </p:spPr>
        <p:txBody>
          <a:bodyPr>
            <a:normAutofit fontScale="90000"/>
          </a:bodyPr>
          <a:lstStyle/>
          <a:p>
            <a:pPr eaLnBrk="1" hangingPunct="1"/>
            <a:r>
              <a:rPr lang="cs-CZ" altLang="cs-CZ" sz="3200" b="1" dirty="0" smtClean="0"/>
              <a:t>Pravidlo 143 – Oblečení, závodní obuv a startovní čísla</a:t>
            </a:r>
            <a:r>
              <a:rPr lang="cs-CZ" altLang="cs-CZ" sz="3200" dirty="0" smtClean="0"/>
              <a:t> </a:t>
            </a:r>
            <a:r>
              <a:rPr lang="cs-CZ" altLang="cs-CZ" sz="3200" b="1" dirty="0" smtClean="0">
                <a:solidFill>
                  <a:srgbClr val="7030A0"/>
                </a:solidFill>
              </a:rPr>
              <a:t>označení</a:t>
            </a:r>
            <a:r>
              <a:rPr lang="cs-CZ" altLang="cs-CZ" sz="3200" b="1" dirty="0" smtClean="0"/>
              <a:t> (</a:t>
            </a:r>
            <a:r>
              <a:rPr lang="cs-CZ" altLang="cs-CZ" sz="3200" b="1" dirty="0" err="1" smtClean="0">
                <a:solidFill>
                  <a:srgbClr val="7030A0"/>
                </a:solidFill>
              </a:rPr>
              <a:t>bib</a:t>
            </a:r>
            <a:r>
              <a:rPr lang="cs-CZ" altLang="cs-CZ" sz="3200" b="1" dirty="0" smtClean="0"/>
              <a:t>-</a:t>
            </a:r>
            <a:r>
              <a:rPr lang="cs-CZ" altLang="cs-CZ" sz="3200" b="1" i="1" dirty="0" smtClean="0"/>
              <a:t>slinták, bryndák, lacl</a:t>
            </a:r>
            <a:r>
              <a:rPr lang="cs-CZ" altLang="cs-CZ" sz="3200" b="1" dirty="0" smtClean="0"/>
              <a:t>)</a:t>
            </a:r>
          </a:p>
        </p:txBody>
      </p:sp>
      <p:sp>
        <p:nvSpPr>
          <p:cNvPr id="40963" name="Text Box 7"/>
          <p:cNvSpPr txBox="1">
            <a:spLocks noChangeArrowheads="1"/>
          </p:cNvSpPr>
          <p:nvPr/>
        </p:nvSpPr>
        <p:spPr bwMode="auto">
          <a:xfrm>
            <a:off x="3348038" y="3357563"/>
            <a:ext cx="7905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cs-CZ" altLang="cs-CZ" sz="1800" b="1" i="1">
              <a:solidFill>
                <a:schemeClr val="accent2"/>
              </a:solidFill>
            </a:endParaRPr>
          </a:p>
        </p:txBody>
      </p:sp>
      <p:sp>
        <p:nvSpPr>
          <p:cNvPr id="24587" name="Text Box 11"/>
          <p:cNvSpPr txBox="1">
            <a:spLocks noChangeArrowheads="1"/>
          </p:cNvSpPr>
          <p:nvPr/>
        </p:nvSpPr>
        <p:spPr bwMode="auto">
          <a:xfrm>
            <a:off x="287337" y="1700213"/>
            <a:ext cx="8280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hangingPunct="1">
              <a:spcBef>
                <a:spcPct val="0"/>
              </a:spcBef>
              <a:buFontTx/>
              <a:buAutoNum type="arabicPeriod" startAt="10"/>
            </a:pPr>
            <a:r>
              <a:rPr lang="cs-CZ" altLang="cs-CZ" sz="2800" b="1" dirty="0" smtClean="0"/>
              <a:t> Žádnému </a:t>
            </a:r>
            <a:r>
              <a:rPr lang="cs-CZ" altLang="cs-CZ" sz="2800" b="1" dirty="0"/>
              <a:t>závodníkovi nesmí být povolena účast v soutěži bez příslušného počtu startovních čísel </a:t>
            </a:r>
            <a:r>
              <a:rPr lang="cs-CZ" altLang="cs-CZ" sz="2800" b="1" dirty="0" smtClean="0"/>
              <a:t>……</a:t>
            </a:r>
          </a:p>
          <a:p>
            <a:pPr eaLnBrk="1" hangingPunct="1">
              <a:spcBef>
                <a:spcPct val="0"/>
              </a:spcBef>
              <a:buNone/>
            </a:pPr>
            <a:r>
              <a:rPr lang="cs-CZ" altLang="cs-CZ" sz="2800" b="1" dirty="0" smtClean="0"/>
              <a:t>Nově </a:t>
            </a:r>
          </a:p>
          <a:p>
            <a:pPr eaLnBrk="1" hangingPunct="1">
              <a:spcBef>
                <a:spcPct val="0"/>
              </a:spcBef>
              <a:buFontTx/>
              <a:buNone/>
            </a:pPr>
            <a:r>
              <a:rPr lang="cs-CZ" altLang="cs-CZ" sz="2800" b="1" dirty="0" smtClean="0">
                <a:solidFill>
                  <a:srgbClr val="7030A0"/>
                </a:solidFill>
              </a:rPr>
              <a:t>11</a:t>
            </a:r>
            <a:r>
              <a:rPr lang="cs-CZ" altLang="cs-CZ" sz="2800" b="1" dirty="0">
                <a:solidFill>
                  <a:srgbClr val="7030A0"/>
                </a:solidFill>
              </a:rPr>
              <a:t>.	Pokud atlet nedodrží toto pravidlo a </a:t>
            </a:r>
          </a:p>
          <a:p>
            <a:pPr marL="457200" indent="-457200" eaLnBrk="1" hangingPunct="1">
              <a:spcBef>
                <a:spcPct val="0"/>
              </a:spcBef>
              <a:buFontTx/>
              <a:buAutoNum type="alphaLcParenR"/>
            </a:pPr>
            <a:r>
              <a:rPr lang="cs-CZ" altLang="cs-CZ" sz="2800" b="1" dirty="0" smtClean="0">
                <a:solidFill>
                  <a:srgbClr val="7030A0"/>
                </a:solidFill>
              </a:rPr>
              <a:t>Odmítne </a:t>
            </a:r>
            <a:r>
              <a:rPr lang="cs-CZ" altLang="cs-CZ" sz="2800" b="1" dirty="0">
                <a:solidFill>
                  <a:srgbClr val="7030A0"/>
                </a:solidFill>
              </a:rPr>
              <a:t>uposlechnout příkaz k dodržení tohoto </a:t>
            </a:r>
            <a:r>
              <a:rPr lang="cs-CZ" altLang="cs-CZ" sz="2800" b="1" dirty="0" smtClean="0">
                <a:solidFill>
                  <a:srgbClr val="7030A0"/>
                </a:solidFill>
              </a:rPr>
              <a:t>pravidla</a:t>
            </a:r>
            <a:r>
              <a:rPr lang="cs-CZ" altLang="cs-CZ" sz="2800" b="1" dirty="0">
                <a:solidFill>
                  <a:srgbClr val="7030A0"/>
                </a:solidFill>
              </a:rPr>
              <a:t>, nebo</a:t>
            </a:r>
          </a:p>
          <a:p>
            <a:pPr eaLnBrk="1" hangingPunct="1">
              <a:spcBef>
                <a:spcPct val="0"/>
              </a:spcBef>
              <a:buFontTx/>
              <a:buNone/>
            </a:pPr>
            <a:r>
              <a:rPr lang="cs-CZ" altLang="cs-CZ" sz="2800" b="1" dirty="0">
                <a:solidFill>
                  <a:srgbClr val="7030A0"/>
                </a:solidFill>
              </a:rPr>
              <a:t>b)	takto soutěží,</a:t>
            </a:r>
          </a:p>
          <a:p>
            <a:pPr eaLnBrk="1" hangingPunct="1">
              <a:spcBef>
                <a:spcPct val="0"/>
              </a:spcBef>
              <a:buFontTx/>
              <a:buNone/>
            </a:pPr>
            <a:r>
              <a:rPr lang="cs-CZ" altLang="cs-CZ" sz="2800" b="1" u="sng" dirty="0">
                <a:solidFill>
                  <a:srgbClr val="7030A0"/>
                </a:solidFill>
              </a:rPr>
              <a:t>musí být diskvalifikován</a:t>
            </a:r>
            <a:r>
              <a:rPr lang="cs-CZ" altLang="cs-CZ" sz="2800" b="1" dirty="0">
                <a:solidFill>
                  <a:srgbClr val="7030A0"/>
                </a:solidFill>
              </a:rPr>
              <a:t>.</a:t>
            </a:r>
          </a:p>
        </p:txBody>
      </p:sp>
      <p:cxnSp>
        <p:nvCxnSpPr>
          <p:cNvPr id="3" name="Přímá spojnice 2"/>
          <p:cNvCxnSpPr/>
          <p:nvPr/>
        </p:nvCxnSpPr>
        <p:spPr>
          <a:xfrm>
            <a:off x="1177044" y="1043870"/>
            <a:ext cx="84884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291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wipe(up)">
                                      <p:cBhvr>
                                        <p:cTn id="7" dur="10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260350"/>
            <a:ext cx="8229600" cy="1143000"/>
          </a:xfrm>
        </p:spPr>
        <p:txBody>
          <a:bodyPr/>
          <a:lstStyle/>
          <a:p>
            <a:pPr eaLnBrk="1" hangingPunct="1"/>
            <a:r>
              <a:rPr lang="cs-CZ" altLang="cs-CZ" sz="3200" b="1" dirty="0" smtClean="0"/>
              <a:t>Pravidlo 144 – napomáhání závodníkům</a:t>
            </a:r>
          </a:p>
        </p:txBody>
      </p:sp>
      <p:sp>
        <p:nvSpPr>
          <p:cNvPr id="21511" name="Rectangle 7"/>
          <p:cNvSpPr>
            <a:spLocks noChangeArrowheads="1"/>
          </p:cNvSpPr>
          <p:nvPr/>
        </p:nvSpPr>
        <p:spPr bwMode="auto">
          <a:xfrm>
            <a:off x="539750" y="1412875"/>
            <a:ext cx="82804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u="sng" dirty="0"/>
              <a:t>Lékařské ošetření a </a:t>
            </a:r>
            <a:r>
              <a:rPr lang="cs-CZ" altLang="cs-CZ" sz="2400" b="1" u="sng" dirty="0" smtClean="0"/>
              <a:t>asistence</a:t>
            </a:r>
          </a:p>
          <a:p>
            <a:pPr eaLnBrk="1" hangingPunct="1">
              <a:spcBef>
                <a:spcPct val="50000"/>
              </a:spcBef>
              <a:buFontTx/>
              <a:buNone/>
            </a:pPr>
            <a:r>
              <a:rPr lang="cs-CZ" altLang="cs-CZ" sz="2400" dirty="0" smtClean="0"/>
              <a:t>Poskytuje oficiální tým (akreditovaný lékař..) v soutěžním prostoru nebo mimo něj</a:t>
            </a:r>
          </a:p>
          <a:p>
            <a:pPr eaLnBrk="1" hangingPunct="1">
              <a:spcBef>
                <a:spcPct val="50000"/>
              </a:spcBef>
              <a:buFontTx/>
              <a:buNone/>
            </a:pPr>
            <a:r>
              <a:rPr lang="cs-CZ" altLang="cs-CZ" sz="2400" dirty="0" smtClean="0"/>
              <a:t>Poskytnutí jinou osobou závodníkovi po opuštění </a:t>
            </a:r>
            <a:r>
              <a:rPr lang="cs-CZ" altLang="cs-CZ" sz="2400" dirty="0" err="1" smtClean="0"/>
              <a:t>svolavatelny</a:t>
            </a:r>
            <a:r>
              <a:rPr lang="cs-CZ" altLang="cs-CZ" sz="2400" dirty="0" smtClean="0"/>
              <a:t>  = nedovolená dopomoc</a:t>
            </a:r>
          </a:p>
          <a:p>
            <a:pPr eaLnBrk="1" hangingPunct="1">
              <a:spcBef>
                <a:spcPct val="50000"/>
              </a:spcBef>
              <a:buFontTx/>
              <a:buNone/>
            </a:pPr>
            <a:r>
              <a:rPr lang="cs-CZ" altLang="cs-CZ" sz="2400" dirty="0"/>
              <a:t>b)	</a:t>
            </a:r>
            <a:r>
              <a:rPr lang="cs-CZ" altLang="cs-CZ" sz="2800" b="1" dirty="0">
                <a:solidFill>
                  <a:srgbClr val="7030A0"/>
                </a:solidFill>
              </a:rPr>
              <a:t>Soutěžící musí odstoupit ze soutěže, je-li k tomu vyzván Lékařským delegátem nebo lékařem, který je členem oficiálního lékařského personálu, označený páskou, vestou nebo jiným výrazným oděvem.</a:t>
            </a:r>
          </a:p>
        </p:txBody>
      </p:sp>
    </p:spTree>
    <p:extLst>
      <p:ext uri="{BB962C8B-B14F-4D97-AF65-F5344CB8AC3E}">
        <p14:creationId xmlns:p14="http://schemas.microsoft.com/office/powerpoint/2010/main" val="4090408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up)">
                                      <p:cBhvr>
                                        <p:cTn id="7"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260350"/>
            <a:ext cx="8229600" cy="1143000"/>
          </a:xfrm>
        </p:spPr>
        <p:txBody>
          <a:bodyPr/>
          <a:lstStyle/>
          <a:p>
            <a:pPr eaLnBrk="1" hangingPunct="1"/>
            <a:r>
              <a:rPr lang="cs-CZ" altLang="cs-CZ" sz="3200" b="1" dirty="0" smtClean="0"/>
              <a:t>Pravidlo 144 – napomáhání závodníkům</a:t>
            </a:r>
          </a:p>
        </p:txBody>
      </p:sp>
      <p:sp>
        <p:nvSpPr>
          <p:cNvPr id="21511" name="Rectangle 7"/>
          <p:cNvSpPr>
            <a:spLocks noChangeArrowheads="1"/>
          </p:cNvSpPr>
          <p:nvPr/>
        </p:nvSpPr>
        <p:spPr bwMode="auto">
          <a:xfrm>
            <a:off x="539750" y="1268760"/>
            <a:ext cx="8280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u="sng" dirty="0"/>
              <a:t>následující příklady konání soutěžících </a:t>
            </a:r>
            <a:r>
              <a:rPr lang="cs-CZ" altLang="cs-CZ" sz="2400" b="1" u="sng" dirty="0" smtClean="0"/>
              <a:t>jsou považovány </a:t>
            </a:r>
            <a:r>
              <a:rPr lang="cs-CZ" altLang="cs-CZ" sz="2400" b="1" u="sng" dirty="0"/>
              <a:t>za dopomoc </a:t>
            </a:r>
            <a:r>
              <a:rPr lang="cs-CZ" altLang="cs-CZ" sz="2400" b="1" dirty="0" smtClean="0"/>
              <a:t>:</a:t>
            </a:r>
          </a:p>
          <a:p>
            <a:pPr eaLnBrk="1" hangingPunct="1">
              <a:spcBef>
                <a:spcPct val="50000"/>
              </a:spcBef>
              <a:buFontTx/>
              <a:buNone/>
            </a:pPr>
            <a:r>
              <a:rPr lang="cs-CZ" altLang="cs-CZ" sz="2400" b="1" dirty="0" smtClean="0"/>
              <a:t>3.</a:t>
            </a:r>
            <a:r>
              <a:rPr lang="cs-CZ" altLang="cs-CZ" sz="2400" b="1" dirty="0"/>
              <a:t> </a:t>
            </a:r>
            <a:r>
              <a:rPr lang="cs-CZ" altLang="cs-CZ" sz="2400" b="1" dirty="0" smtClean="0"/>
              <a:t>a) </a:t>
            </a:r>
            <a:r>
              <a:rPr lang="cs-CZ" altLang="cs-CZ" sz="2400" dirty="0" smtClean="0"/>
              <a:t>Udávání </a:t>
            </a:r>
            <a:r>
              <a:rPr lang="cs-CZ" altLang="cs-CZ" sz="2400" dirty="0"/>
              <a:t>tempa osobami, které nejsou účastníky stejného běhu, nebo běžci či chodci, kteří jsou či budou předběhnutí o kolo nebo jakýmikoliv technickými prostředky (mimo prostředků uvedených v P144.4.d).</a:t>
            </a:r>
            <a:r>
              <a:rPr lang="cs-CZ" altLang="cs-CZ" sz="2400" b="1" dirty="0" smtClean="0">
                <a:solidFill>
                  <a:srgbClr val="7030A0"/>
                </a:solidFill>
              </a:rPr>
              <a:t>(</a:t>
            </a:r>
            <a:r>
              <a:rPr lang="cs-CZ" altLang="cs-CZ" sz="2400" b="1" i="1" dirty="0">
                <a:solidFill>
                  <a:srgbClr val="7030A0"/>
                </a:solidFill>
              </a:rPr>
              <a:t>mimo prostředků uvedených v P144.4,d</a:t>
            </a:r>
            <a:r>
              <a:rPr lang="cs-CZ" altLang="cs-CZ" sz="2400" b="1" dirty="0" smtClean="0">
                <a:solidFill>
                  <a:srgbClr val="7030A0"/>
                </a:solidFill>
              </a:rPr>
              <a:t>)</a:t>
            </a:r>
          </a:p>
          <a:p>
            <a:pPr marL="457200" indent="-457200" eaLnBrk="1" hangingPunct="1">
              <a:spcBef>
                <a:spcPct val="0"/>
              </a:spcBef>
              <a:buFontTx/>
              <a:buAutoNum type="alphaLcParenR"/>
            </a:pPr>
            <a:endParaRPr lang="cs-CZ" altLang="cs-CZ" sz="2400" b="1" u="sng" dirty="0">
              <a:solidFill>
                <a:srgbClr val="7030A0"/>
              </a:solidFill>
            </a:endParaRPr>
          </a:p>
          <a:p>
            <a:pPr marL="457200" indent="-457200" eaLnBrk="1" hangingPunct="1">
              <a:spcBef>
                <a:spcPct val="0"/>
              </a:spcBef>
              <a:buFontTx/>
              <a:buAutoNum type="alphaLcParenR"/>
            </a:pPr>
            <a:endParaRPr lang="cs-CZ" altLang="cs-CZ" sz="2400" b="1" u="sng" dirty="0" smtClean="0">
              <a:solidFill>
                <a:srgbClr val="7030A0"/>
              </a:solidFill>
            </a:endParaRPr>
          </a:p>
          <a:p>
            <a:pPr eaLnBrk="1" hangingPunct="1">
              <a:spcBef>
                <a:spcPct val="50000"/>
              </a:spcBef>
              <a:buFontTx/>
              <a:buNone/>
            </a:pPr>
            <a:r>
              <a:rPr lang="cs-CZ" altLang="cs-CZ" sz="2400" b="1" dirty="0" smtClean="0">
                <a:solidFill>
                  <a:srgbClr val="7030A0"/>
                </a:solidFill>
              </a:rPr>
              <a:t>Při porušení 144. 3. a</a:t>
            </a:r>
            <a:r>
              <a:rPr lang="cs-CZ" altLang="cs-CZ" sz="2400" b="1" dirty="0">
                <a:solidFill>
                  <a:srgbClr val="7030A0"/>
                </a:solidFill>
              </a:rPr>
              <a:t>) může dojít k diskvalifikaci bez předchozího napomenutí</a:t>
            </a:r>
          </a:p>
        </p:txBody>
      </p:sp>
      <p:sp>
        <p:nvSpPr>
          <p:cNvPr id="2" name="Čárový popisek 1 1"/>
          <p:cNvSpPr/>
          <p:nvPr/>
        </p:nvSpPr>
        <p:spPr>
          <a:xfrm>
            <a:off x="323528" y="4149080"/>
            <a:ext cx="8066234" cy="864096"/>
          </a:xfrm>
          <a:prstGeom prst="borderCallout1">
            <a:avLst>
              <a:gd name="adj1" fmla="val -490"/>
              <a:gd name="adj2" fmla="val 40506"/>
              <a:gd name="adj3" fmla="val -17126"/>
              <a:gd name="adj4" fmla="val 607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chemeClr val="tx1"/>
                </a:solidFill>
              </a:rPr>
              <a:t>… </a:t>
            </a:r>
            <a:r>
              <a:rPr lang="cs-CZ" sz="2400" b="1" i="1" dirty="0" smtClean="0">
                <a:solidFill>
                  <a:srgbClr val="7030A0"/>
                </a:solidFill>
              </a:rPr>
              <a:t>monitor </a:t>
            </a:r>
            <a:r>
              <a:rPr lang="cs-CZ" sz="2400" b="1" i="1" dirty="0">
                <a:solidFill>
                  <a:srgbClr val="7030A0"/>
                </a:solidFill>
              </a:rPr>
              <a:t>tepové frekvence či rychlosti nebo krokoměr, pokud takové zařízení nelze využít ke komunikaci s jinou osobou</a:t>
            </a:r>
            <a:r>
              <a:rPr lang="cs-CZ" sz="2400" b="1" i="1" dirty="0" smtClean="0">
                <a:solidFill>
                  <a:srgbClr val="7030A0"/>
                </a:solidFill>
              </a:rPr>
              <a:t>.</a:t>
            </a:r>
            <a:endParaRPr lang="cs-CZ" sz="2400" dirty="0">
              <a:solidFill>
                <a:srgbClr val="7030A0"/>
              </a:solidFill>
            </a:endParaRPr>
          </a:p>
        </p:txBody>
      </p:sp>
    </p:spTree>
    <p:extLst>
      <p:ext uri="{BB962C8B-B14F-4D97-AF65-F5344CB8AC3E}">
        <p14:creationId xmlns:p14="http://schemas.microsoft.com/office/powerpoint/2010/main" val="2634645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up)">
                                      <p:cBhvr>
                                        <p:cTn id="7" dur="1000"/>
                                        <p:tgtEl>
                                          <p:spTgt spid="215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t>Úvodem</a:t>
            </a:r>
            <a:endParaRPr lang="cs-CZ" sz="3200" b="1" dirty="0"/>
          </a:p>
        </p:txBody>
      </p:sp>
      <p:sp>
        <p:nvSpPr>
          <p:cNvPr id="3" name="Zástupný symbol pro obsah 2"/>
          <p:cNvSpPr>
            <a:spLocks noGrp="1"/>
          </p:cNvSpPr>
          <p:nvPr>
            <p:ph idx="1"/>
          </p:nvPr>
        </p:nvSpPr>
        <p:spPr>
          <a:xfrm>
            <a:off x="323528" y="980728"/>
            <a:ext cx="8229600" cy="4525963"/>
          </a:xfrm>
        </p:spPr>
        <p:txBody>
          <a:bodyPr/>
          <a:lstStyle/>
          <a:p>
            <a:r>
              <a:rPr lang="cs-CZ" dirty="0" smtClean="0"/>
              <a:t>Zdroje informací</a:t>
            </a:r>
            <a:endParaRPr lang="cs-CZ" dirty="0"/>
          </a:p>
        </p:txBody>
      </p:sp>
      <p:sp>
        <p:nvSpPr>
          <p:cNvPr id="6" name="Text Box 11"/>
          <p:cNvSpPr txBox="1">
            <a:spLocks noChangeArrowheads="1"/>
          </p:cNvSpPr>
          <p:nvPr/>
        </p:nvSpPr>
        <p:spPr bwMode="auto">
          <a:xfrm>
            <a:off x="467544" y="1647893"/>
            <a:ext cx="5760640" cy="313932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cs-CZ" altLang="cs-CZ" sz="1800" dirty="0"/>
          </a:p>
          <a:p>
            <a:pPr algn="ctr" eaLnBrk="1" hangingPunct="1">
              <a:spcBef>
                <a:spcPct val="0"/>
              </a:spcBef>
              <a:buFontTx/>
              <a:buNone/>
            </a:pPr>
            <a:r>
              <a:rPr lang="cs-CZ" altLang="cs-CZ" sz="1800" dirty="0"/>
              <a:t> </a:t>
            </a:r>
            <a:r>
              <a:rPr lang="cs-CZ" altLang="cs-CZ" sz="1800" b="1" dirty="0"/>
              <a:t>Č E S K Ý A T L E T I C K Ý S V A Z </a:t>
            </a:r>
          </a:p>
          <a:p>
            <a:pPr algn="ctr" eaLnBrk="1" hangingPunct="1">
              <a:spcBef>
                <a:spcPct val="0"/>
              </a:spcBef>
              <a:buFontTx/>
              <a:buNone/>
            </a:pPr>
            <a:endParaRPr lang="cs-CZ" altLang="cs-CZ" sz="1800" b="1" dirty="0"/>
          </a:p>
          <a:p>
            <a:pPr algn="ctr" eaLnBrk="1" hangingPunct="1">
              <a:spcBef>
                <a:spcPct val="0"/>
              </a:spcBef>
              <a:buFontTx/>
              <a:buNone/>
            </a:pPr>
            <a:r>
              <a:rPr lang="cs-CZ" altLang="cs-CZ" sz="1800" b="1" dirty="0"/>
              <a:t>A T L E T I C K É     S O U T Ě Ž E </a:t>
            </a:r>
          </a:p>
          <a:p>
            <a:pPr algn="ctr" eaLnBrk="1" hangingPunct="1">
              <a:spcBef>
                <a:spcPct val="0"/>
              </a:spcBef>
              <a:buFontTx/>
              <a:buNone/>
            </a:pPr>
            <a:r>
              <a:rPr lang="cs-CZ" altLang="cs-CZ" sz="1800" b="1" dirty="0" smtClean="0"/>
              <a:t>20XX  ………</a:t>
            </a:r>
            <a:endParaRPr lang="cs-CZ" altLang="cs-CZ" sz="1800" b="1" dirty="0"/>
          </a:p>
          <a:p>
            <a:pPr eaLnBrk="1" hangingPunct="1">
              <a:spcBef>
                <a:spcPct val="0"/>
              </a:spcBef>
              <a:buFontTx/>
              <a:buNone/>
            </a:pPr>
            <a:r>
              <a:rPr lang="cs-CZ" altLang="cs-CZ" sz="1800" b="1" dirty="0"/>
              <a:t>                            </a:t>
            </a:r>
          </a:p>
          <a:p>
            <a:pPr eaLnBrk="1" hangingPunct="1">
              <a:spcBef>
                <a:spcPct val="0"/>
              </a:spcBef>
              <a:buFontTx/>
              <a:buNone/>
            </a:pPr>
            <a:endParaRPr lang="cs-CZ" altLang="cs-CZ" sz="1800" b="1" dirty="0"/>
          </a:p>
          <a:p>
            <a:pPr eaLnBrk="1" hangingPunct="1">
              <a:spcBef>
                <a:spcPct val="0"/>
              </a:spcBef>
              <a:buFontTx/>
              <a:buNone/>
            </a:pPr>
            <a:r>
              <a:rPr lang="cs-CZ" altLang="cs-CZ" sz="1800" b="1" dirty="0"/>
              <a:t>DR. LIBOR VARHANÍK  </a:t>
            </a:r>
            <a:r>
              <a:rPr lang="cs-CZ" altLang="cs-CZ" sz="1800" b="1" dirty="0" smtClean="0"/>
              <a:t>  </a:t>
            </a:r>
            <a:r>
              <a:rPr lang="cs-CZ" altLang="cs-CZ" sz="1800" b="1" dirty="0"/>
              <a:t>DUŠAN </a:t>
            </a:r>
            <a:r>
              <a:rPr lang="cs-CZ" altLang="cs-CZ" sz="1800" b="1" dirty="0" smtClean="0"/>
              <a:t>MOLITORIS </a:t>
            </a:r>
            <a:endParaRPr lang="cs-CZ" altLang="cs-CZ" sz="1800" dirty="0"/>
          </a:p>
          <a:p>
            <a:pPr eaLnBrk="1" hangingPunct="1">
              <a:spcBef>
                <a:spcPct val="0"/>
              </a:spcBef>
              <a:buFontTx/>
              <a:buNone/>
            </a:pPr>
            <a:r>
              <a:rPr lang="cs-CZ" altLang="cs-CZ" sz="1800" b="1" dirty="0"/>
              <a:t>předseda ČAS                  </a:t>
            </a:r>
            <a:r>
              <a:rPr lang="cs-CZ" altLang="cs-CZ" sz="1800" b="1" dirty="0" smtClean="0"/>
              <a:t> předseda soutěžní                                 </a:t>
            </a:r>
          </a:p>
          <a:p>
            <a:pPr eaLnBrk="1" hangingPunct="1">
              <a:spcBef>
                <a:spcPct val="0"/>
              </a:spcBef>
              <a:buFontTx/>
              <a:buNone/>
            </a:pPr>
            <a:r>
              <a:rPr lang="cs-CZ" altLang="cs-CZ" sz="1800" b="1" dirty="0"/>
              <a:t> </a:t>
            </a:r>
            <a:r>
              <a:rPr lang="cs-CZ" altLang="cs-CZ" sz="1800" b="1" dirty="0" smtClean="0"/>
              <a:t>                                                komise </a:t>
            </a:r>
            <a:r>
              <a:rPr lang="cs-CZ" altLang="cs-CZ" sz="1800" b="1" dirty="0"/>
              <a:t>ČAS</a:t>
            </a:r>
            <a:r>
              <a:rPr lang="cs-CZ" altLang="cs-CZ" sz="1800" dirty="0"/>
              <a:t> </a:t>
            </a:r>
          </a:p>
          <a:p>
            <a:pPr eaLnBrk="1" hangingPunct="1">
              <a:spcBef>
                <a:spcPct val="0"/>
              </a:spcBef>
              <a:buFontTx/>
              <a:buNone/>
            </a:pPr>
            <a:endParaRPr lang="cs-CZ" altLang="cs-CZ" sz="1800" dirty="0"/>
          </a:p>
        </p:txBody>
      </p:sp>
      <p:sp>
        <p:nvSpPr>
          <p:cNvPr id="8" name="Text Box 9"/>
          <p:cNvSpPr txBox="1">
            <a:spLocks noChangeArrowheads="1"/>
          </p:cNvSpPr>
          <p:nvPr/>
        </p:nvSpPr>
        <p:spPr bwMode="auto">
          <a:xfrm>
            <a:off x="467544" y="5157192"/>
            <a:ext cx="5760640" cy="1015663"/>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cs-CZ" altLang="cs-CZ" sz="2400" b="1" dirty="0" smtClean="0"/>
              <a:t>PROPOZICE </a:t>
            </a:r>
          </a:p>
          <a:p>
            <a:pPr algn="ctr" eaLnBrk="1" hangingPunct="1">
              <a:spcBef>
                <a:spcPct val="50000"/>
              </a:spcBef>
              <a:buFontTx/>
              <a:buNone/>
            </a:pPr>
            <a:r>
              <a:rPr lang="cs-CZ" altLang="cs-CZ" sz="2400" b="1" dirty="0" smtClean="0"/>
              <a:t>ZÁVODŮ</a:t>
            </a:r>
            <a:endParaRPr lang="cs-CZ" altLang="cs-CZ"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790" y="1647891"/>
            <a:ext cx="2261458" cy="313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729018" y="5157192"/>
            <a:ext cx="2125008" cy="830997"/>
          </a:xfrm>
          <a:prstGeom prst="rect">
            <a:avLst/>
          </a:prstGeom>
          <a:noFill/>
          <a:ln>
            <a:solidFill>
              <a:schemeClr val="tx1"/>
            </a:solidFill>
          </a:ln>
        </p:spPr>
        <p:txBody>
          <a:bodyPr wrap="square" rtlCol="0">
            <a:spAutoFit/>
          </a:bodyPr>
          <a:lstStyle/>
          <a:p>
            <a:r>
              <a:rPr lang="cs-CZ" sz="2400" b="1" dirty="0" smtClean="0"/>
              <a:t>Možný zdroj informací</a:t>
            </a:r>
            <a:endParaRPr lang="cs-CZ" sz="2400" b="1" dirty="0"/>
          </a:p>
        </p:txBody>
      </p:sp>
      <p:sp>
        <p:nvSpPr>
          <p:cNvPr id="5" name="Šipka doprava 4"/>
          <p:cNvSpPr/>
          <p:nvPr/>
        </p:nvSpPr>
        <p:spPr>
          <a:xfrm rot="16200000">
            <a:off x="7541105" y="4906775"/>
            <a:ext cx="28481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66798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260350"/>
            <a:ext cx="8229600" cy="1143000"/>
          </a:xfrm>
        </p:spPr>
        <p:txBody>
          <a:bodyPr/>
          <a:lstStyle/>
          <a:p>
            <a:pPr eaLnBrk="1" hangingPunct="1"/>
            <a:r>
              <a:rPr lang="cs-CZ" altLang="cs-CZ" sz="3200" b="1" dirty="0" smtClean="0"/>
              <a:t>Pravidlo 144 – napomáhání závodníkům</a:t>
            </a:r>
          </a:p>
        </p:txBody>
      </p:sp>
      <p:sp>
        <p:nvSpPr>
          <p:cNvPr id="21511" name="Rectangle 7"/>
          <p:cNvSpPr>
            <a:spLocks noChangeArrowheads="1"/>
          </p:cNvSpPr>
          <p:nvPr/>
        </p:nvSpPr>
        <p:spPr bwMode="auto">
          <a:xfrm>
            <a:off x="539750" y="1412875"/>
            <a:ext cx="8280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u="sng" dirty="0"/>
              <a:t>následující příklady konání soutěžících </a:t>
            </a:r>
            <a:r>
              <a:rPr lang="cs-CZ" altLang="cs-CZ" sz="2400" b="1" u="sng" dirty="0" smtClean="0"/>
              <a:t>jsou považovány </a:t>
            </a:r>
            <a:r>
              <a:rPr lang="cs-CZ" altLang="cs-CZ" sz="2400" b="1" u="sng" dirty="0"/>
              <a:t>za dopomoc </a:t>
            </a:r>
            <a:r>
              <a:rPr lang="cs-CZ" altLang="cs-CZ" sz="2400" b="1" dirty="0" smtClean="0"/>
              <a:t>:</a:t>
            </a:r>
          </a:p>
          <a:p>
            <a:pPr eaLnBrk="1" hangingPunct="1">
              <a:spcBef>
                <a:spcPct val="50000"/>
              </a:spcBef>
              <a:buFontTx/>
              <a:buNone/>
            </a:pPr>
            <a:r>
              <a:rPr lang="cs-CZ" altLang="cs-CZ" sz="2400" dirty="0" smtClean="0"/>
              <a:t>3. b) Držení </a:t>
            </a:r>
            <a:r>
              <a:rPr lang="cs-CZ" altLang="cs-CZ" sz="2400" dirty="0"/>
              <a:t>či používání video nebo audio nahrávačů přístrojů, rádií, vysílaček, mobilních </a:t>
            </a:r>
            <a:r>
              <a:rPr lang="cs-CZ" altLang="cs-CZ" sz="2400" dirty="0" smtClean="0"/>
              <a:t>telefonů…</a:t>
            </a:r>
          </a:p>
          <a:p>
            <a:pPr eaLnBrk="1" hangingPunct="1">
              <a:spcBef>
                <a:spcPct val="50000"/>
              </a:spcBef>
              <a:buFontTx/>
              <a:buNone/>
            </a:pPr>
            <a:r>
              <a:rPr lang="cs-CZ" altLang="cs-CZ" sz="2400" dirty="0" smtClean="0"/>
              <a:t>c)Vyjma obuvi </a:t>
            </a:r>
            <a:r>
              <a:rPr lang="cs-CZ" sz="2400" dirty="0"/>
              <a:t>použití jakékoliv technologie či technického prostředku, poskytujícího uživateli </a:t>
            </a:r>
            <a:r>
              <a:rPr lang="cs-CZ" sz="2400" dirty="0" smtClean="0"/>
              <a:t>výhodu</a:t>
            </a:r>
            <a:r>
              <a:rPr lang="cs-CZ" sz="2400" dirty="0"/>
              <a:t> </a:t>
            </a:r>
            <a:r>
              <a:rPr lang="cs-CZ" sz="2400" dirty="0" smtClean="0"/>
              <a:t>………</a:t>
            </a:r>
          </a:p>
          <a:p>
            <a:pPr eaLnBrk="1" hangingPunct="1">
              <a:spcBef>
                <a:spcPct val="50000"/>
              </a:spcBef>
              <a:buFontTx/>
              <a:buNone/>
            </a:pPr>
            <a:r>
              <a:rPr lang="cs-CZ" altLang="cs-CZ" sz="2400" b="1" dirty="0" smtClean="0">
                <a:solidFill>
                  <a:srgbClr val="7030A0"/>
                </a:solidFill>
              </a:rPr>
              <a:t>d) Použití </a:t>
            </a:r>
            <a:r>
              <a:rPr lang="cs-CZ" altLang="cs-CZ" sz="2400" b="1" dirty="0">
                <a:solidFill>
                  <a:srgbClr val="7030A0"/>
                </a:solidFill>
              </a:rPr>
              <a:t>mechanické pomůcky, pokud soutěžící neprokáže, že tím nezíská výhodu oproti těm, kteří takovou pomůcku nemají.</a:t>
            </a:r>
          </a:p>
        </p:txBody>
      </p:sp>
    </p:spTree>
    <p:extLst>
      <p:ext uri="{BB962C8B-B14F-4D97-AF65-F5344CB8AC3E}">
        <p14:creationId xmlns:p14="http://schemas.microsoft.com/office/powerpoint/2010/main" val="2336573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up)">
                                      <p:cBhvr>
                                        <p:cTn id="7"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260350"/>
            <a:ext cx="8229600" cy="1143000"/>
          </a:xfrm>
        </p:spPr>
        <p:txBody>
          <a:bodyPr/>
          <a:lstStyle/>
          <a:p>
            <a:pPr eaLnBrk="1" hangingPunct="1"/>
            <a:r>
              <a:rPr lang="cs-CZ" altLang="cs-CZ" sz="3200" b="1" dirty="0" smtClean="0"/>
              <a:t>Pravidlo 144 – napomáhání závodníkům</a:t>
            </a:r>
          </a:p>
        </p:txBody>
      </p:sp>
      <p:sp>
        <p:nvSpPr>
          <p:cNvPr id="21511" name="Rectangle 7"/>
          <p:cNvSpPr>
            <a:spLocks noChangeArrowheads="1"/>
          </p:cNvSpPr>
          <p:nvPr/>
        </p:nvSpPr>
        <p:spPr bwMode="auto">
          <a:xfrm>
            <a:off x="539750" y="1412875"/>
            <a:ext cx="82804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u="sng" dirty="0"/>
              <a:t>následující příklady konání soutěžících </a:t>
            </a:r>
            <a:r>
              <a:rPr lang="cs-CZ" altLang="cs-CZ" sz="2400" b="1" u="sng" dirty="0" smtClean="0"/>
              <a:t>jsou považovány </a:t>
            </a:r>
            <a:r>
              <a:rPr lang="cs-CZ" altLang="cs-CZ" sz="2400" b="1" u="sng" dirty="0"/>
              <a:t>za dopomoc </a:t>
            </a:r>
            <a:r>
              <a:rPr lang="cs-CZ" altLang="cs-CZ" sz="2400" b="1" dirty="0" smtClean="0"/>
              <a:t>:</a:t>
            </a:r>
          </a:p>
          <a:p>
            <a:pPr eaLnBrk="1" hangingPunct="1">
              <a:spcBef>
                <a:spcPct val="50000"/>
              </a:spcBef>
              <a:buFontTx/>
              <a:buNone/>
            </a:pPr>
            <a:r>
              <a:rPr lang="cs-CZ" altLang="cs-CZ" sz="2400" dirty="0" smtClean="0"/>
              <a:t>3. </a:t>
            </a:r>
            <a:r>
              <a:rPr lang="cs-CZ" altLang="cs-CZ" sz="2400" b="1" dirty="0" smtClean="0">
                <a:solidFill>
                  <a:srgbClr val="7030A0"/>
                </a:solidFill>
              </a:rPr>
              <a:t>e</a:t>
            </a:r>
            <a:r>
              <a:rPr lang="cs-CZ" altLang="cs-CZ" sz="2400" b="1" dirty="0">
                <a:solidFill>
                  <a:srgbClr val="7030A0"/>
                </a:solidFill>
              </a:rPr>
              <a:t>)	</a:t>
            </a:r>
            <a:r>
              <a:rPr lang="cs-CZ" altLang="cs-CZ" sz="2400" b="1" u="sng" dirty="0">
                <a:solidFill>
                  <a:srgbClr val="7030A0"/>
                </a:solidFill>
              </a:rPr>
              <a:t>Pomoc</a:t>
            </a:r>
            <a:r>
              <a:rPr lang="cs-CZ" altLang="cs-CZ" sz="2400" b="1" dirty="0">
                <a:solidFill>
                  <a:srgbClr val="7030A0"/>
                </a:solidFill>
              </a:rPr>
              <a:t> nebo rada nebo jiná podpora od </a:t>
            </a:r>
            <a:r>
              <a:rPr lang="cs-CZ" altLang="cs-CZ" sz="2400" b="1" u="sng" dirty="0">
                <a:solidFill>
                  <a:srgbClr val="7030A0"/>
                </a:solidFill>
              </a:rPr>
              <a:t>kteréhokoliv činovníka soutěže</a:t>
            </a:r>
            <a:r>
              <a:rPr lang="cs-CZ" altLang="cs-CZ" sz="2400" b="1" dirty="0">
                <a:solidFill>
                  <a:srgbClr val="7030A0"/>
                </a:solidFill>
              </a:rPr>
              <a:t>, která nesouvisí nebo není vyžadovaná vzhledem k úloze tohoto činovníka v probíhající soutěži (např. </a:t>
            </a:r>
            <a:r>
              <a:rPr lang="cs-CZ" altLang="cs-CZ" sz="2400" b="1" u="sng" dirty="0">
                <a:solidFill>
                  <a:srgbClr val="7030A0"/>
                </a:solidFill>
              </a:rPr>
              <a:t>trenérská rada, označení místa odrazu ve skokanské soutěži</a:t>
            </a:r>
            <a:r>
              <a:rPr lang="cs-CZ" altLang="cs-CZ" sz="2400" b="1" dirty="0">
                <a:solidFill>
                  <a:srgbClr val="7030A0"/>
                </a:solidFill>
              </a:rPr>
              <a:t>, vyjma sdělení o nezdařeném pokusu, času nebo ztráty na soupeře v závodě atd..)</a:t>
            </a:r>
          </a:p>
        </p:txBody>
      </p:sp>
    </p:spTree>
    <p:extLst>
      <p:ext uri="{BB962C8B-B14F-4D97-AF65-F5344CB8AC3E}">
        <p14:creationId xmlns:p14="http://schemas.microsoft.com/office/powerpoint/2010/main" val="461881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up)">
                                      <p:cBhvr>
                                        <p:cTn id="7"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15925" y="404813"/>
            <a:ext cx="8229600" cy="1143000"/>
          </a:xfrm>
        </p:spPr>
        <p:txBody>
          <a:bodyPr/>
          <a:lstStyle/>
          <a:p>
            <a:pPr eaLnBrk="1" hangingPunct="1"/>
            <a:r>
              <a:rPr lang="cs-CZ" altLang="cs-CZ" sz="3200" b="1" smtClean="0"/>
              <a:t>Pravidlo 144 – napomáhání závodníkům</a:t>
            </a:r>
          </a:p>
        </p:txBody>
      </p:sp>
      <p:sp>
        <p:nvSpPr>
          <p:cNvPr id="25604" name="Text Box 4"/>
          <p:cNvSpPr txBox="1">
            <a:spLocks noChangeArrowheads="1"/>
          </p:cNvSpPr>
          <p:nvPr/>
        </p:nvSpPr>
        <p:spPr bwMode="auto">
          <a:xfrm>
            <a:off x="406401" y="3933825"/>
            <a:ext cx="8353425" cy="2308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spcBef>
                <a:spcPct val="0"/>
              </a:spcBef>
              <a:buFontTx/>
              <a:buNone/>
            </a:pPr>
            <a:r>
              <a:rPr lang="cs-CZ" altLang="cs-CZ" sz="2400" b="1">
                <a:solidFill>
                  <a:srgbClr val="7030A0"/>
                </a:solidFill>
              </a:rPr>
              <a:t>f) Jakýkoliv druh osobního zabezpečení (např. bandáž, náplast, pás, výztuž apod.) pro lékařské účely. Vrchní rozhodčí ve spolupráci s lékařským delegátem má právo každý případ ověřit, pokud to považuje za žádoucí (viz též P 187.4).</a:t>
            </a:r>
          </a:p>
          <a:p>
            <a:pPr lvl="1" eaLnBrk="1" hangingPunct="1">
              <a:spcBef>
                <a:spcPct val="0"/>
              </a:spcBef>
              <a:buFontTx/>
              <a:buNone/>
            </a:pPr>
            <a:endParaRPr lang="cs-CZ" altLang="cs-CZ" sz="2400" b="1">
              <a:solidFill>
                <a:srgbClr val="7030A0"/>
              </a:solidFill>
            </a:endParaRPr>
          </a:p>
        </p:txBody>
      </p:sp>
      <p:sp>
        <p:nvSpPr>
          <p:cNvPr id="25605" name="AutoShape 5"/>
          <p:cNvSpPr>
            <a:spLocks noChangeArrowheads="1"/>
          </p:cNvSpPr>
          <p:nvPr/>
        </p:nvSpPr>
        <p:spPr bwMode="auto">
          <a:xfrm rot="-5400000">
            <a:off x="6484937" y="4324351"/>
            <a:ext cx="2151063" cy="2519362"/>
          </a:xfrm>
          <a:prstGeom prst="upArrow">
            <a:avLst>
              <a:gd name="adj1" fmla="val 50000"/>
              <a:gd name="adj2" fmla="val 292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sz="2000" b="1"/>
              <a:t>Spojován prstů </a:t>
            </a:r>
          </a:p>
          <a:p>
            <a:pPr algn="ctr" eaLnBrk="1" hangingPunct="1">
              <a:spcBef>
                <a:spcPct val="0"/>
              </a:spcBef>
              <a:buFontTx/>
              <a:buNone/>
            </a:pPr>
            <a:r>
              <a:rPr lang="cs-CZ" altLang="cs-CZ" sz="2000" b="1"/>
              <a:t>k sobě</a:t>
            </a:r>
          </a:p>
          <a:p>
            <a:pPr algn="ctr" eaLnBrk="1" hangingPunct="1">
              <a:spcBef>
                <a:spcPct val="0"/>
              </a:spcBef>
              <a:buFontTx/>
              <a:buNone/>
            </a:pPr>
            <a:r>
              <a:rPr lang="cs-CZ" altLang="cs-CZ" sz="2000" b="1"/>
              <a:t>(vrhy a hody)</a:t>
            </a:r>
          </a:p>
        </p:txBody>
      </p:sp>
      <p:sp>
        <p:nvSpPr>
          <p:cNvPr id="25608" name="Rectangle 8"/>
          <p:cNvSpPr>
            <a:spLocks noChangeArrowheads="1"/>
          </p:cNvSpPr>
          <p:nvPr/>
        </p:nvSpPr>
        <p:spPr bwMode="auto">
          <a:xfrm>
            <a:off x="900113" y="1700213"/>
            <a:ext cx="77755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a:t>Za napomáhání se nepovažuje</a:t>
            </a:r>
          </a:p>
          <a:p>
            <a:pPr eaLnBrk="1" hangingPunct="1">
              <a:spcBef>
                <a:spcPct val="50000"/>
              </a:spcBef>
              <a:buFontTx/>
              <a:buNone/>
            </a:pPr>
            <a:r>
              <a:rPr lang="cs-CZ" altLang="cs-CZ" sz="2400" b="1"/>
              <a:t>d) Komunikace mezi závodníky a jejich trenéry, kteří se nacházejí mimo soutěžní prostor…..</a:t>
            </a:r>
          </a:p>
          <a:p>
            <a:pPr eaLnBrk="1" hangingPunct="1">
              <a:spcBef>
                <a:spcPct val="50000"/>
              </a:spcBef>
              <a:buFontTx/>
              <a:buNone/>
            </a:pPr>
            <a:r>
              <a:rPr lang="cs-CZ" altLang="cs-CZ" sz="2400" b="1"/>
              <a:t>e) Fyzioterapie a/nebo lékařské vyšetření či ošetření uvnitř soutěžního prostoru, nezbytné </a:t>
            </a:r>
          </a:p>
        </p:txBody>
      </p:sp>
      <p:pic>
        <p:nvPicPr>
          <p:cNvPr id="25610" name="Picture 10" descr="getfil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750" y="3860800"/>
            <a:ext cx="34337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getfi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263" y="1773238"/>
            <a:ext cx="343376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4" descr="getfi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8313" y="549275"/>
            <a:ext cx="3382962"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descr="getfi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35250" y="576263"/>
            <a:ext cx="4017963"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681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ipe(up)">
                                      <p:cBhvr>
                                        <p:cTn id="7" dur="1000"/>
                                        <p:tgtEl>
                                          <p:spTgt spid="256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wipe(up)">
                                      <p:cBhvr>
                                        <p:cTn id="12" dur="10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wipe(down)">
                                      <p:cBhvr>
                                        <p:cTn id="17" dur="1000"/>
                                        <p:tgtEl>
                                          <p:spTgt spid="256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2" fill="hold" nodeType="clickEffect">
                                  <p:stCondLst>
                                    <p:cond delay="0"/>
                                  </p:stCondLst>
                                  <p:childTnLst>
                                    <p:set>
                                      <p:cBhvr>
                                        <p:cTn id="21" dur="1" fill="hold">
                                          <p:stCondLst>
                                            <p:cond delay="0"/>
                                          </p:stCondLst>
                                        </p:cTn>
                                        <p:tgtEl>
                                          <p:spTgt spid="25610"/>
                                        </p:tgtEl>
                                        <p:attrNameLst>
                                          <p:attrName>style.visibility</p:attrName>
                                        </p:attrNameLst>
                                      </p:cBhvr>
                                      <p:to>
                                        <p:strVal val="visible"/>
                                      </p:to>
                                    </p:set>
                                    <p:anim calcmode="lin" valueType="num">
                                      <p:cBhvr additive="base">
                                        <p:cTn id="22" dur="1000" fill="hold"/>
                                        <p:tgtEl>
                                          <p:spTgt spid="25610"/>
                                        </p:tgtEl>
                                        <p:attrNameLst>
                                          <p:attrName>ppt_x</p:attrName>
                                        </p:attrNameLst>
                                      </p:cBhvr>
                                      <p:tavLst>
                                        <p:tav tm="0">
                                          <p:val>
                                            <p:strVal val="0-#ppt_w/2"/>
                                          </p:val>
                                        </p:tav>
                                        <p:tav tm="100000">
                                          <p:val>
                                            <p:strVal val="#ppt_x"/>
                                          </p:val>
                                        </p:tav>
                                      </p:tavLst>
                                    </p:anim>
                                    <p:anim calcmode="lin" valueType="num">
                                      <p:cBhvr additive="base">
                                        <p:cTn id="23" dur="10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3" fill="hold" nodeType="clickEffect">
                                  <p:stCondLst>
                                    <p:cond delay="0"/>
                                  </p:stCondLst>
                                  <p:childTnLst>
                                    <p:set>
                                      <p:cBhvr>
                                        <p:cTn id="27" dur="1" fill="hold">
                                          <p:stCondLst>
                                            <p:cond delay="0"/>
                                          </p:stCondLst>
                                        </p:cTn>
                                        <p:tgtEl>
                                          <p:spTgt spid="25612"/>
                                        </p:tgtEl>
                                        <p:attrNameLst>
                                          <p:attrName>style.visibility</p:attrName>
                                        </p:attrNameLst>
                                      </p:cBhvr>
                                      <p:to>
                                        <p:strVal val="visible"/>
                                      </p:to>
                                    </p:set>
                                    <p:anim calcmode="lin" valueType="num">
                                      <p:cBhvr additive="base">
                                        <p:cTn id="28" dur="1000" fill="hold"/>
                                        <p:tgtEl>
                                          <p:spTgt spid="25612"/>
                                        </p:tgtEl>
                                        <p:attrNameLst>
                                          <p:attrName>ppt_x</p:attrName>
                                        </p:attrNameLst>
                                      </p:cBhvr>
                                      <p:tavLst>
                                        <p:tav tm="0">
                                          <p:val>
                                            <p:strVal val="1+#ppt_w/2"/>
                                          </p:val>
                                        </p:tav>
                                        <p:tav tm="100000">
                                          <p:val>
                                            <p:strVal val="#ppt_x"/>
                                          </p:val>
                                        </p:tav>
                                      </p:tavLst>
                                    </p:anim>
                                    <p:anim calcmode="lin" valueType="num">
                                      <p:cBhvr additive="base">
                                        <p:cTn id="29" dur="1000" fill="hold"/>
                                        <p:tgtEl>
                                          <p:spTgt spid="25612"/>
                                        </p:tgtEl>
                                        <p:attrNameLst>
                                          <p:attrName>ppt_y</p:attrName>
                                        </p:attrNameLst>
                                      </p:cBhvr>
                                      <p:tavLst>
                                        <p:tav tm="0">
                                          <p:val>
                                            <p:strVal val="0-#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9" fill="hold" nodeType="clickEffect">
                                  <p:stCondLst>
                                    <p:cond delay="0"/>
                                  </p:stCondLst>
                                  <p:childTnLst>
                                    <p:set>
                                      <p:cBhvr>
                                        <p:cTn id="33" dur="1" fill="hold">
                                          <p:stCondLst>
                                            <p:cond delay="0"/>
                                          </p:stCondLst>
                                        </p:cTn>
                                        <p:tgtEl>
                                          <p:spTgt spid="25614"/>
                                        </p:tgtEl>
                                        <p:attrNameLst>
                                          <p:attrName>style.visibility</p:attrName>
                                        </p:attrNameLst>
                                      </p:cBhvr>
                                      <p:to>
                                        <p:strVal val="visible"/>
                                      </p:to>
                                    </p:set>
                                    <p:anim calcmode="lin" valueType="num">
                                      <p:cBhvr additive="base">
                                        <p:cTn id="34" dur="1000" fill="hold"/>
                                        <p:tgtEl>
                                          <p:spTgt spid="25614"/>
                                        </p:tgtEl>
                                        <p:attrNameLst>
                                          <p:attrName>ppt_x</p:attrName>
                                        </p:attrNameLst>
                                      </p:cBhvr>
                                      <p:tavLst>
                                        <p:tav tm="0">
                                          <p:val>
                                            <p:strVal val="0-#ppt_w/2"/>
                                          </p:val>
                                        </p:tav>
                                        <p:tav tm="100000">
                                          <p:val>
                                            <p:strVal val="#ppt_x"/>
                                          </p:val>
                                        </p:tav>
                                      </p:tavLst>
                                    </p:anim>
                                    <p:anim calcmode="lin" valueType="num">
                                      <p:cBhvr additive="base">
                                        <p:cTn id="35" dur="1000" fill="hold"/>
                                        <p:tgtEl>
                                          <p:spTgt spid="25614"/>
                                        </p:tgtEl>
                                        <p:attrNameLst>
                                          <p:attrName>ppt_y</p:attrName>
                                        </p:attrNameLst>
                                      </p:cBhvr>
                                      <p:tavLst>
                                        <p:tav tm="0">
                                          <p:val>
                                            <p:strVal val="0-#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5616"/>
                                        </p:tgtEl>
                                        <p:attrNameLst>
                                          <p:attrName>style.visibility</p:attrName>
                                        </p:attrNameLst>
                                      </p:cBhvr>
                                      <p:to>
                                        <p:strVal val="visible"/>
                                      </p:to>
                                    </p:set>
                                    <p:animEffect transition="in" filter="dissolve">
                                      <p:cBhvr>
                                        <p:cTn id="40" dur="5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457200" y="260648"/>
            <a:ext cx="8229600" cy="1143000"/>
          </a:xfrm>
        </p:spPr>
        <p:txBody>
          <a:bodyPr/>
          <a:lstStyle/>
          <a:p>
            <a:r>
              <a:rPr lang="cs-CZ" altLang="cs-CZ" sz="3200" b="1" dirty="0" smtClean="0"/>
              <a:t>Pravidlo 144 – napomáhání závodníkům</a:t>
            </a:r>
            <a:endParaRPr lang="cs-CZ" altLang="cs-CZ" sz="3200" dirty="0" smtClean="0"/>
          </a:p>
        </p:txBody>
      </p:sp>
      <p:sp>
        <p:nvSpPr>
          <p:cNvPr id="3" name="Zástupný symbol pro obsah 2"/>
          <p:cNvSpPr>
            <a:spLocks noGrp="1"/>
          </p:cNvSpPr>
          <p:nvPr>
            <p:ph idx="1"/>
          </p:nvPr>
        </p:nvSpPr>
        <p:spPr/>
        <p:txBody>
          <a:bodyPr/>
          <a:lstStyle/>
          <a:p>
            <a:pPr marL="0" indent="0">
              <a:buFontTx/>
              <a:buNone/>
            </a:pPr>
            <a:r>
              <a:rPr lang="cs-CZ" altLang="cs-CZ" b="1" dirty="0" smtClean="0"/>
              <a:t>Za napomáhání se nepovažuje</a:t>
            </a:r>
          </a:p>
          <a:p>
            <a:pPr marL="0" indent="0">
              <a:buFontTx/>
              <a:buNone/>
            </a:pPr>
            <a:r>
              <a:rPr lang="cs-CZ" altLang="cs-CZ" b="1" dirty="0" smtClean="0">
                <a:solidFill>
                  <a:srgbClr val="7030A0"/>
                </a:solidFill>
              </a:rPr>
              <a:t>e)</a:t>
            </a:r>
            <a:r>
              <a:rPr lang="cs-CZ" altLang="cs-CZ" dirty="0" smtClean="0">
                <a:solidFill>
                  <a:srgbClr val="7030A0"/>
                </a:solidFill>
              </a:rPr>
              <a:t>	</a:t>
            </a:r>
            <a:r>
              <a:rPr lang="cs-CZ" altLang="cs-CZ" b="1" dirty="0" smtClean="0">
                <a:solidFill>
                  <a:srgbClr val="7030A0"/>
                </a:solidFill>
              </a:rPr>
              <a:t>Pozorování záznamů předchozího pokusu (pokusů) pořízených osobami nacházejícími se mimo soutěžní prostor (viz P144.1. POZN.) závodníky účastnícími se soutěží v poli.                 </a:t>
            </a:r>
            <a:r>
              <a:rPr lang="cs-CZ" altLang="cs-CZ" b="1" u="sng" dirty="0" smtClean="0">
                <a:solidFill>
                  <a:srgbClr val="7030A0"/>
                </a:solidFill>
              </a:rPr>
              <a:t>Tyto záznamy nesmějí být vneseny do daného soutěžního prostoru.</a:t>
            </a:r>
          </a:p>
        </p:txBody>
      </p:sp>
    </p:spTree>
    <p:extLst>
      <p:ext uri="{BB962C8B-B14F-4D97-AF65-F5344CB8AC3E}">
        <p14:creationId xmlns:p14="http://schemas.microsoft.com/office/powerpoint/2010/main" val="9879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sz="3200" b="1" dirty="0" smtClean="0"/>
              <a:t>Pravidlo 146 – Protesty a odvolání</a:t>
            </a:r>
          </a:p>
        </p:txBody>
      </p:sp>
      <p:sp>
        <p:nvSpPr>
          <p:cNvPr id="3" name="Zástupný symbol pro obsah 2"/>
          <p:cNvSpPr>
            <a:spLocks noGrp="1"/>
          </p:cNvSpPr>
          <p:nvPr>
            <p:ph idx="1"/>
          </p:nvPr>
        </p:nvSpPr>
        <p:spPr/>
        <p:txBody>
          <a:bodyPr/>
          <a:lstStyle/>
          <a:p>
            <a:pPr marL="0" indent="0">
              <a:buFontTx/>
              <a:buNone/>
              <a:defRPr/>
            </a:pPr>
            <a:r>
              <a:rPr lang="cs-CZ" sz="2400" dirty="0" smtClean="0">
                <a:solidFill>
                  <a:srgbClr val="000099"/>
                </a:solidFill>
              </a:rPr>
              <a:t>4. a) V</a:t>
            </a:r>
            <a:r>
              <a:rPr lang="cs-CZ" sz="2400" dirty="0">
                <a:solidFill>
                  <a:srgbClr val="000099"/>
                </a:solidFill>
              </a:rPr>
              <a:t> soutěžích na dráze může </a:t>
            </a:r>
            <a:r>
              <a:rPr lang="cs-CZ" sz="2400" u="sng" dirty="0">
                <a:solidFill>
                  <a:srgbClr val="000099"/>
                </a:solidFill>
              </a:rPr>
              <a:t>vrchní rozhodčí </a:t>
            </a:r>
            <a:r>
              <a:rPr lang="cs-CZ" sz="2400" dirty="0">
                <a:solidFill>
                  <a:srgbClr val="000099"/>
                </a:solidFill>
              </a:rPr>
              <a:t>podle svého uvážení povolit závodníkovi pokračování v soutěži pod protestem, pokud tento závodník (-</a:t>
            </a:r>
            <a:r>
              <a:rPr lang="cs-CZ" sz="2400" dirty="0" err="1">
                <a:solidFill>
                  <a:srgbClr val="000099"/>
                </a:solidFill>
              </a:rPr>
              <a:t>ice</a:t>
            </a:r>
            <a:r>
              <a:rPr lang="cs-CZ" sz="2400" dirty="0">
                <a:solidFill>
                  <a:srgbClr val="000099"/>
                </a:solidFill>
              </a:rPr>
              <a:t>) vznese okamžitě ústní protest proti označení svého startu za nezdařený. Tím budou současně zachována práva všech dotčených. Takové pokračování v soutěži pod protestem však nemůže být přiznáno v případě, že start byl označen jako nezdařený příslušným zařízením pro detekci nezdařených startů, které je schváleno IAAF, pokud ovšem vrchní rozhodčí z jakéhokoliv důvodu nerozhodne, že informace tohoto zařízení je zřejmě nepřesná. </a:t>
            </a:r>
          </a:p>
          <a:p>
            <a:pPr>
              <a:defRPr/>
            </a:pPr>
            <a:endParaRPr lang="cs-CZ" sz="2400" dirty="0">
              <a:solidFill>
                <a:srgbClr val="000099"/>
              </a:solidFill>
            </a:endParaRPr>
          </a:p>
        </p:txBody>
      </p:sp>
      <p:sp>
        <p:nvSpPr>
          <p:cNvPr id="49156" name="TextovéPole 1"/>
          <p:cNvSpPr txBox="1">
            <a:spLocks noChangeArrowheads="1"/>
          </p:cNvSpPr>
          <p:nvPr/>
        </p:nvSpPr>
        <p:spPr bwMode="auto">
          <a:xfrm>
            <a:off x="539750" y="1125538"/>
            <a:ext cx="5327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dirty="0"/>
              <a:t>Soutěže na dráze</a:t>
            </a:r>
          </a:p>
        </p:txBody>
      </p:sp>
      <p:sp>
        <p:nvSpPr>
          <p:cNvPr id="4" name="TextovéPole 3"/>
          <p:cNvSpPr txBox="1">
            <a:spLocks noChangeArrowheads="1"/>
          </p:cNvSpPr>
          <p:nvPr/>
        </p:nvSpPr>
        <p:spPr bwMode="auto">
          <a:xfrm>
            <a:off x="395288" y="1593850"/>
            <a:ext cx="8209160" cy="48936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hangingPunct="1">
              <a:spcBef>
                <a:spcPct val="0"/>
              </a:spcBef>
              <a:buFontTx/>
              <a:buAutoNum type="arabicPeriod" startAt="4"/>
            </a:pPr>
            <a:r>
              <a:rPr lang="cs-CZ" altLang="cs-CZ" sz="2400" dirty="0" smtClean="0"/>
              <a:t>a</a:t>
            </a:r>
            <a:r>
              <a:rPr lang="cs-CZ" altLang="cs-CZ" sz="2400" dirty="0"/>
              <a:t>)	Pokud atlet vznese okamžitý protest tomu, že jeho start byl označen jako chybný, </a:t>
            </a:r>
            <a:r>
              <a:rPr lang="cs-CZ" altLang="cs-CZ" sz="2400" u="sng" dirty="0"/>
              <a:t>vrchní rozhodčí běžeckých soutěží</a:t>
            </a:r>
            <a:r>
              <a:rPr lang="cs-CZ" altLang="cs-CZ" sz="2400" dirty="0"/>
              <a:t>, </a:t>
            </a:r>
            <a:r>
              <a:rPr lang="cs-CZ" altLang="cs-CZ" sz="2400" u="sng" dirty="0"/>
              <a:t>pokud má sám jakékoliv pochybnosti</a:t>
            </a:r>
            <a:r>
              <a:rPr lang="cs-CZ" altLang="cs-CZ" sz="2400" dirty="0"/>
              <a:t>, může povolit závodníkovi pokračování v soutěži pod </a:t>
            </a:r>
            <a:r>
              <a:rPr lang="cs-CZ" altLang="cs-CZ" sz="2400" dirty="0" smtClean="0"/>
              <a:t>protestem... Pokračování </a:t>
            </a:r>
            <a:r>
              <a:rPr lang="cs-CZ" altLang="cs-CZ" sz="2400" dirty="0"/>
              <a:t>v soutěži pod protestem však nemůže být přiznáno v případě, že start byl označen jako nezdařený příslušným </a:t>
            </a:r>
            <a:r>
              <a:rPr lang="cs-CZ" altLang="cs-CZ" sz="2400" b="1" dirty="0">
                <a:solidFill>
                  <a:srgbClr val="7030A0"/>
                </a:solidFill>
              </a:rPr>
              <a:t>Startovním informačním systémem</a:t>
            </a:r>
            <a:r>
              <a:rPr lang="cs-CZ" altLang="cs-CZ" sz="2400" dirty="0"/>
              <a:t>, </a:t>
            </a:r>
            <a:r>
              <a:rPr lang="cs-CZ" altLang="cs-CZ" sz="2400" dirty="0" smtClean="0"/>
              <a:t> který </a:t>
            </a:r>
            <a:r>
              <a:rPr lang="cs-CZ" altLang="cs-CZ" sz="2400" dirty="0"/>
              <a:t>je </a:t>
            </a:r>
            <a:r>
              <a:rPr lang="cs-CZ" altLang="cs-CZ" sz="2400" dirty="0" smtClean="0"/>
              <a:t>schválen </a:t>
            </a:r>
            <a:r>
              <a:rPr lang="cs-CZ" altLang="cs-CZ" sz="2400" dirty="0"/>
              <a:t>IAAF, pokud ovšem </a:t>
            </a:r>
            <a:r>
              <a:rPr lang="cs-CZ" altLang="cs-CZ" sz="2400" u="sng" dirty="0"/>
              <a:t>vrchní rozhodčí </a:t>
            </a:r>
            <a:r>
              <a:rPr lang="cs-CZ" altLang="cs-CZ" sz="2400" dirty="0"/>
              <a:t>z jakéhokoliv důvodu nerozhodne, že informace tohoto </a:t>
            </a:r>
            <a:r>
              <a:rPr lang="cs-CZ" altLang="cs-CZ" sz="2400" b="1" dirty="0" smtClean="0">
                <a:solidFill>
                  <a:srgbClr val="7030A0"/>
                </a:solidFill>
              </a:rPr>
              <a:t>Systému</a:t>
            </a:r>
            <a:r>
              <a:rPr lang="cs-CZ" altLang="cs-CZ" sz="2400" dirty="0" smtClean="0"/>
              <a:t> </a:t>
            </a:r>
            <a:r>
              <a:rPr lang="cs-CZ" altLang="cs-CZ" sz="2400" dirty="0"/>
              <a:t>je zřejmě nepřesná. </a:t>
            </a:r>
            <a:endParaRPr lang="cs-CZ" altLang="cs-CZ" sz="2400" dirty="0" smtClean="0"/>
          </a:p>
          <a:p>
            <a:pPr eaLnBrk="1" hangingPunct="1">
              <a:spcBef>
                <a:spcPct val="0"/>
              </a:spcBef>
              <a:buNone/>
            </a:pPr>
            <a:r>
              <a:rPr lang="cs-CZ" altLang="cs-CZ" sz="2400" dirty="0"/>
              <a:t>     b ) </a:t>
            </a:r>
            <a:r>
              <a:rPr lang="cs-CZ" altLang="cs-CZ" sz="2400" dirty="0" smtClean="0"/>
              <a:t>Protest </a:t>
            </a:r>
            <a:r>
              <a:rPr lang="cs-CZ" altLang="cs-CZ" sz="2400" dirty="0"/>
              <a:t>může být podán proti tomu, že startér nezdařený start nevrátil, nebo dle P162.5 start </a:t>
            </a:r>
            <a:r>
              <a:rPr lang="cs-CZ" altLang="cs-CZ" sz="2400" dirty="0" smtClean="0"/>
              <a:t>nepřerušil</a:t>
            </a:r>
            <a:endParaRPr lang="cs-CZ" altLang="cs-CZ" sz="2400" dirty="0"/>
          </a:p>
        </p:txBody>
      </p:sp>
    </p:spTree>
    <p:extLst>
      <p:ext uri="{BB962C8B-B14F-4D97-AF65-F5344CB8AC3E}">
        <p14:creationId xmlns:p14="http://schemas.microsoft.com/office/powerpoint/2010/main" val="1237895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sz="3200" b="1" dirty="0" smtClean="0"/>
              <a:t>Pravidlo 146 – Protesty a odvolání</a:t>
            </a:r>
          </a:p>
        </p:txBody>
      </p:sp>
      <p:sp>
        <p:nvSpPr>
          <p:cNvPr id="3" name="Zástupný symbol pro obsah 2"/>
          <p:cNvSpPr>
            <a:spLocks noGrp="1"/>
          </p:cNvSpPr>
          <p:nvPr>
            <p:ph idx="1"/>
          </p:nvPr>
        </p:nvSpPr>
        <p:spPr>
          <a:xfrm>
            <a:off x="457200" y="1600200"/>
            <a:ext cx="8229600" cy="4781128"/>
          </a:xfrm>
        </p:spPr>
        <p:txBody>
          <a:bodyPr>
            <a:normAutofit lnSpcReduction="10000"/>
          </a:bodyPr>
          <a:lstStyle/>
          <a:p>
            <a:pPr marL="0" indent="0">
              <a:buFontTx/>
              <a:buNone/>
              <a:defRPr/>
            </a:pPr>
            <a:r>
              <a:rPr lang="cs-CZ" sz="2400" dirty="0" smtClean="0">
                <a:solidFill>
                  <a:srgbClr val="002060"/>
                </a:solidFill>
              </a:rPr>
              <a:t>5. V</a:t>
            </a:r>
            <a:r>
              <a:rPr lang="cs-CZ" sz="2400" dirty="0">
                <a:solidFill>
                  <a:srgbClr val="002060"/>
                </a:solidFill>
              </a:rPr>
              <a:t> soutěžích na dráze může </a:t>
            </a:r>
            <a:r>
              <a:rPr lang="cs-CZ" sz="2400" u="sng" dirty="0">
                <a:solidFill>
                  <a:srgbClr val="002060"/>
                </a:solidFill>
              </a:rPr>
              <a:t>vrchní rozhodčí </a:t>
            </a:r>
            <a:r>
              <a:rPr lang="cs-CZ" sz="2400" dirty="0">
                <a:solidFill>
                  <a:srgbClr val="002060"/>
                </a:solidFill>
              </a:rPr>
              <a:t>podle svého uvážení nařídit, aby byl pokus změřen a zaznamenán</a:t>
            </a:r>
          </a:p>
          <a:p>
            <a:pPr marL="0" indent="0">
              <a:buFontTx/>
              <a:buNone/>
              <a:defRPr/>
            </a:pPr>
            <a:r>
              <a:rPr lang="cs-CZ" sz="2400" dirty="0">
                <a:solidFill>
                  <a:srgbClr val="002060"/>
                </a:solidFill>
              </a:rPr>
              <a:t> </a:t>
            </a:r>
            <a:r>
              <a:rPr lang="cs-CZ" sz="2400" dirty="0" smtClean="0">
                <a:solidFill>
                  <a:srgbClr val="002060"/>
                </a:solidFill>
              </a:rPr>
              <a:t>- v </a:t>
            </a:r>
            <a:r>
              <a:rPr lang="cs-CZ" sz="2400" dirty="0">
                <a:solidFill>
                  <a:srgbClr val="002060"/>
                </a:solidFill>
              </a:rPr>
              <a:t>průběhu prvních tří kol některé horizontální soutěže v poli, v níž startuje více než 8 závodníků a protestující závodník by postoupil do závěrečných kol, </a:t>
            </a:r>
            <a:r>
              <a:rPr lang="cs-CZ" sz="2400" dirty="0" smtClean="0">
                <a:solidFill>
                  <a:srgbClr val="002060"/>
                </a:solidFill>
              </a:rPr>
              <a:t>nebo</a:t>
            </a:r>
          </a:p>
          <a:p>
            <a:pPr marL="0" indent="0">
              <a:buFontTx/>
              <a:buNone/>
              <a:defRPr/>
            </a:pPr>
            <a:r>
              <a:rPr lang="cs-CZ" sz="2400" dirty="0" smtClean="0">
                <a:solidFill>
                  <a:srgbClr val="002060"/>
                </a:solidFill>
              </a:rPr>
              <a:t>- v </a:t>
            </a:r>
            <a:r>
              <a:rPr lang="cs-CZ" sz="2400" dirty="0">
                <a:solidFill>
                  <a:srgbClr val="002060"/>
                </a:solidFill>
              </a:rPr>
              <a:t>průběhu vertikální soutěže v poli, kdy protestující závodník by postoupil na vyšší výšku </a:t>
            </a:r>
          </a:p>
          <a:p>
            <a:pPr marL="0" indent="0">
              <a:buFontTx/>
              <a:buNone/>
              <a:defRPr/>
            </a:pPr>
            <a:r>
              <a:rPr lang="cs-CZ" sz="2400" dirty="0" smtClean="0">
                <a:solidFill>
                  <a:srgbClr val="002060"/>
                </a:solidFill>
              </a:rPr>
              <a:t>A povolit závodníkovi pokračovat v soutěží „pod protestem“</a:t>
            </a:r>
          </a:p>
          <a:p>
            <a:pPr marL="0" indent="0">
              <a:buFontTx/>
              <a:buNone/>
              <a:defRPr/>
            </a:pPr>
            <a:r>
              <a:rPr lang="cs-CZ" sz="2400" dirty="0" smtClean="0">
                <a:solidFill>
                  <a:srgbClr val="000099"/>
                </a:solidFill>
              </a:rPr>
              <a:t>      </a:t>
            </a:r>
            <a:r>
              <a:rPr lang="cs-CZ" sz="2400" b="1" dirty="0" smtClean="0">
                <a:solidFill>
                  <a:srgbClr val="7030A0"/>
                </a:solidFill>
              </a:rPr>
              <a:t>6</a:t>
            </a:r>
            <a:r>
              <a:rPr lang="cs-CZ" sz="2400" b="1" dirty="0">
                <a:solidFill>
                  <a:srgbClr val="7030A0"/>
                </a:solidFill>
              </a:rPr>
              <a:t>.	</a:t>
            </a:r>
            <a:r>
              <a:rPr lang="cs-CZ" sz="2400" b="1" u="sng" dirty="0">
                <a:solidFill>
                  <a:srgbClr val="7030A0"/>
                </a:solidFill>
              </a:rPr>
              <a:t>Výkon </a:t>
            </a:r>
            <a:r>
              <a:rPr lang="cs-CZ" sz="2400" b="1" dirty="0">
                <a:solidFill>
                  <a:srgbClr val="7030A0"/>
                </a:solidFill>
              </a:rPr>
              <a:t>dosažený za okolností, proti nimž byl podán protest nebo jakýkoliv jeho další výkon během pokračování v soutěži pod protestem </a:t>
            </a:r>
            <a:r>
              <a:rPr lang="cs-CZ" sz="2400" b="1" u="sng" dirty="0">
                <a:solidFill>
                  <a:srgbClr val="7030A0"/>
                </a:solidFill>
              </a:rPr>
              <a:t>se však stane platným pouze v případě</a:t>
            </a:r>
            <a:r>
              <a:rPr lang="cs-CZ" sz="2400" b="1" dirty="0">
                <a:solidFill>
                  <a:srgbClr val="7030A0"/>
                </a:solidFill>
              </a:rPr>
              <a:t>, kdy </a:t>
            </a:r>
            <a:r>
              <a:rPr lang="cs-CZ" sz="2400" b="1" u="sng" dirty="0">
                <a:solidFill>
                  <a:srgbClr val="7030A0"/>
                </a:solidFill>
              </a:rPr>
              <a:t>protestu vyhoví vrchní rozhodčí nebo jury </a:t>
            </a:r>
            <a:r>
              <a:rPr lang="cs-CZ" sz="2400" b="1" dirty="0">
                <a:solidFill>
                  <a:srgbClr val="7030A0"/>
                </a:solidFill>
              </a:rPr>
              <a:t>rozhodne ve prospěch protestujícího atleta.</a:t>
            </a:r>
          </a:p>
        </p:txBody>
      </p:sp>
      <p:sp>
        <p:nvSpPr>
          <p:cNvPr id="49156" name="TextovéPole 1"/>
          <p:cNvSpPr txBox="1">
            <a:spLocks noChangeArrowheads="1"/>
          </p:cNvSpPr>
          <p:nvPr/>
        </p:nvSpPr>
        <p:spPr bwMode="auto">
          <a:xfrm>
            <a:off x="539750" y="1125538"/>
            <a:ext cx="5327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dirty="0"/>
              <a:t>Soutěže </a:t>
            </a:r>
            <a:r>
              <a:rPr lang="cs-CZ" altLang="cs-CZ" sz="2400" b="1" dirty="0" smtClean="0"/>
              <a:t>v poli</a:t>
            </a:r>
            <a:endParaRPr lang="cs-CZ" altLang="cs-CZ" sz="2400" b="1" dirty="0"/>
          </a:p>
        </p:txBody>
      </p:sp>
    </p:spTree>
    <p:extLst>
      <p:ext uri="{BB962C8B-B14F-4D97-AF65-F5344CB8AC3E}">
        <p14:creationId xmlns:p14="http://schemas.microsoft.com/office/powerpoint/2010/main" val="2928807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sz="3200" b="1" dirty="0" smtClean="0"/>
              <a:t>Pravidlo 146 – Protesty a odvolání</a:t>
            </a:r>
          </a:p>
        </p:txBody>
      </p:sp>
      <p:sp>
        <p:nvSpPr>
          <p:cNvPr id="3" name="Zástupný symbol pro obsah 2"/>
          <p:cNvSpPr>
            <a:spLocks noGrp="1"/>
          </p:cNvSpPr>
          <p:nvPr>
            <p:ph idx="1"/>
          </p:nvPr>
        </p:nvSpPr>
        <p:spPr>
          <a:xfrm>
            <a:off x="457200" y="1600200"/>
            <a:ext cx="8229600" cy="4781128"/>
          </a:xfrm>
        </p:spPr>
        <p:txBody>
          <a:bodyPr>
            <a:normAutofit fontScale="92500"/>
          </a:bodyPr>
          <a:lstStyle/>
          <a:p>
            <a:pPr marL="0" indent="0">
              <a:buFontTx/>
              <a:buNone/>
              <a:defRPr/>
            </a:pPr>
            <a:r>
              <a:rPr lang="cs-CZ" sz="2400" b="1" dirty="0"/>
              <a:t>7. </a:t>
            </a:r>
            <a:r>
              <a:rPr lang="cs-CZ" sz="2400" b="1" dirty="0" smtClean="0"/>
              <a:t>Odvolání </a:t>
            </a:r>
            <a:r>
              <a:rPr lang="cs-CZ" sz="2400" b="1" dirty="0"/>
              <a:t>k jury musí být bezpodmínečně podáno do 30 minut od</a:t>
            </a:r>
          </a:p>
          <a:p>
            <a:pPr marL="0" indent="0">
              <a:buFontTx/>
              <a:buNone/>
              <a:defRPr/>
            </a:pPr>
            <a:r>
              <a:rPr lang="cs-CZ" sz="2400" b="1" dirty="0" smtClean="0"/>
              <a:t>a)oficiálního </a:t>
            </a:r>
            <a:r>
              <a:rPr lang="cs-CZ" sz="2400" b="1" dirty="0"/>
              <a:t>oznámení výsledku </a:t>
            </a:r>
            <a:r>
              <a:rPr lang="cs-CZ" sz="2400" b="1" dirty="0" smtClean="0"/>
              <a:t>…………….</a:t>
            </a:r>
            <a:endParaRPr lang="cs-CZ" sz="2400" b="1" dirty="0"/>
          </a:p>
          <a:p>
            <a:pPr marL="0" indent="0">
              <a:buFontTx/>
              <a:buNone/>
              <a:defRPr/>
            </a:pPr>
            <a:r>
              <a:rPr lang="cs-CZ" sz="2400" b="1" dirty="0" smtClean="0"/>
              <a:t>b) doručení </a:t>
            </a:r>
            <a:r>
              <a:rPr lang="cs-CZ" sz="2400" b="1" dirty="0"/>
              <a:t>poskytnutého těm, kdo se odvolávají, pokud výsledek nebyl </a:t>
            </a:r>
            <a:r>
              <a:rPr lang="cs-CZ" sz="2400" b="1" dirty="0" smtClean="0"/>
              <a:t>změněn ………..</a:t>
            </a:r>
            <a:endParaRPr lang="cs-CZ" sz="2400" b="1" dirty="0"/>
          </a:p>
          <a:p>
            <a:pPr marL="0" indent="0">
              <a:buFontTx/>
              <a:buNone/>
              <a:defRPr/>
            </a:pPr>
            <a:r>
              <a:rPr lang="cs-CZ" sz="2400" b="1" dirty="0" smtClean="0"/>
              <a:t>Odvolání musí být písemné, vklad </a:t>
            </a:r>
            <a:r>
              <a:rPr lang="cs-CZ" sz="2400" b="1" dirty="0"/>
              <a:t>100 USD nebo </a:t>
            </a:r>
            <a:r>
              <a:rPr lang="cs-CZ" sz="2400" b="1" dirty="0" smtClean="0"/>
              <a:t>500,-Kč v ČR (při zamítnutí vklad propadá ve prospěch pořadatele - platí v ČR pro soutěže družstev )</a:t>
            </a:r>
          </a:p>
          <a:p>
            <a:pPr marL="0" indent="0">
              <a:buFontTx/>
              <a:buNone/>
              <a:defRPr/>
            </a:pPr>
            <a:r>
              <a:rPr lang="cs-CZ" sz="2400" b="1" i="1" dirty="0">
                <a:solidFill>
                  <a:srgbClr val="7030A0"/>
                </a:solidFill>
              </a:rPr>
              <a:t>POZN.: Po oznámení svého rozhodnutí musí vrchní rozhodčí okamžitě informovat </a:t>
            </a:r>
            <a:r>
              <a:rPr lang="cs-CZ" sz="2400" b="1" i="1" dirty="0" smtClean="0">
                <a:solidFill>
                  <a:srgbClr val="7030A0"/>
                </a:solidFill>
              </a:rPr>
              <a:t>TIC (závodní kancelář)  </a:t>
            </a:r>
            <a:r>
              <a:rPr lang="cs-CZ" sz="2400" b="1" i="1" dirty="0">
                <a:solidFill>
                  <a:srgbClr val="7030A0"/>
                </a:solidFill>
              </a:rPr>
              <a:t>o čase tohoto oznámení. Pokud vrchní rozhodčí nemůže své rozhodnutí sdělit příslušnému družstvu/atletu ústně, </a:t>
            </a:r>
            <a:r>
              <a:rPr lang="cs-CZ" sz="2400" b="1" i="1" u="sng" dirty="0">
                <a:solidFill>
                  <a:srgbClr val="7030A0"/>
                </a:solidFill>
              </a:rPr>
              <a:t>je oficiálním časem okamžik, kdy  pozměněný výsledek nebo  toto rozhodnutí bylo vyvěšeno </a:t>
            </a:r>
            <a:r>
              <a:rPr lang="cs-CZ" sz="2400" b="1" i="1" u="sng" dirty="0" smtClean="0">
                <a:solidFill>
                  <a:srgbClr val="7030A0"/>
                </a:solidFill>
              </a:rPr>
              <a:t>v TIC </a:t>
            </a:r>
            <a:r>
              <a:rPr lang="cs-CZ" sz="2400" b="1" i="1" u="sng" dirty="0">
                <a:solidFill>
                  <a:srgbClr val="7030A0"/>
                </a:solidFill>
              </a:rPr>
              <a:t>(závodní </a:t>
            </a:r>
            <a:r>
              <a:rPr lang="cs-CZ" sz="2400" b="1" i="1" u="sng" dirty="0" smtClean="0">
                <a:solidFill>
                  <a:srgbClr val="7030A0"/>
                </a:solidFill>
              </a:rPr>
              <a:t>kanceláři).</a:t>
            </a:r>
            <a:endParaRPr lang="cs-CZ" sz="2400" b="1" i="1" u="sng" dirty="0">
              <a:solidFill>
                <a:srgbClr val="7030A0"/>
              </a:solidFill>
            </a:endParaRPr>
          </a:p>
        </p:txBody>
      </p:sp>
    </p:spTree>
    <p:extLst>
      <p:ext uri="{BB962C8B-B14F-4D97-AF65-F5344CB8AC3E}">
        <p14:creationId xmlns:p14="http://schemas.microsoft.com/office/powerpoint/2010/main" val="3474808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31788" y="333375"/>
            <a:ext cx="8229600" cy="1143000"/>
          </a:xfrm>
        </p:spPr>
        <p:txBody>
          <a:bodyPr/>
          <a:lstStyle/>
          <a:p>
            <a:pPr eaLnBrk="1" hangingPunct="1"/>
            <a:r>
              <a:rPr lang="cs-CZ" altLang="cs-CZ" sz="3200" b="1" dirty="0" smtClean="0">
                <a:solidFill>
                  <a:srgbClr val="002060"/>
                </a:solidFill>
              </a:rPr>
              <a:t>Pravidlo 146 – Protesty a odvolání</a:t>
            </a:r>
          </a:p>
        </p:txBody>
      </p:sp>
      <p:sp>
        <p:nvSpPr>
          <p:cNvPr id="54275" name="Text Box 3"/>
          <p:cNvSpPr txBox="1">
            <a:spLocks noChangeArrowheads="1"/>
          </p:cNvSpPr>
          <p:nvPr/>
        </p:nvSpPr>
        <p:spPr bwMode="auto">
          <a:xfrm>
            <a:off x="539750" y="1844675"/>
            <a:ext cx="78136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lvl="4" eaLnBrk="1" hangingPunct="1">
              <a:spcBef>
                <a:spcPct val="0"/>
              </a:spcBef>
              <a:buFontTx/>
              <a:buNone/>
            </a:pPr>
            <a:endParaRPr lang="cs-CZ" altLang="cs-CZ" sz="2400" b="1" i="1"/>
          </a:p>
        </p:txBody>
      </p:sp>
      <p:sp>
        <p:nvSpPr>
          <p:cNvPr id="29703" name="Text Box 7"/>
          <p:cNvSpPr txBox="1">
            <a:spLocks noChangeArrowheads="1"/>
          </p:cNvSpPr>
          <p:nvPr/>
        </p:nvSpPr>
        <p:spPr bwMode="auto">
          <a:xfrm>
            <a:off x="827088" y="1484313"/>
            <a:ext cx="799306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a:solidFill>
                  <a:srgbClr val="00B050"/>
                </a:solidFill>
              </a:rPr>
              <a:t>7</a:t>
            </a:r>
            <a:r>
              <a:rPr lang="cs-CZ" altLang="cs-CZ" sz="2400" b="1"/>
              <a:t>. Jury musí vyslechnout všechny </a:t>
            </a:r>
            <a:r>
              <a:rPr lang="cs-CZ" altLang="cs-CZ" sz="2400" b="1" i="1">
                <a:solidFill>
                  <a:schemeClr val="accent2"/>
                </a:solidFill>
              </a:rPr>
              <a:t>zúčastněné osoby</a:t>
            </a:r>
            <a:r>
              <a:rPr lang="cs-CZ" altLang="cs-CZ" sz="2400" b="1"/>
              <a:t>. </a:t>
            </a:r>
            <a:r>
              <a:rPr lang="cs-CZ" altLang="cs-CZ" sz="2400" b="1" i="1">
                <a:solidFill>
                  <a:schemeClr val="accent2"/>
                </a:solidFill>
              </a:rPr>
              <a:t>Pokud</a:t>
            </a:r>
            <a:r>
              <a:rPr lang="cs-CZ" altLang="cs-CZ" sz="2400" b="1"/>
              <a:t> je jury na pochybách, mohou být vzaty v úvahu </a:t>
            </a:r>
            <a:r>
              <a:rPr lang="cs-CZ" altLang="cs-CZ" sz="2400" b="1" u="sng"/>
              <a:t>další dostupné důkazy</a:t>
            </a:r>
            <a:r>
              <a:rPr lang="cs-CZ" altLang="cs-CZ" sz="2400" b="1"/>
              <a:t>. Pokud tyto důkazy, včetně jakéhokoliv dostupného video záznamu nejsou přesvědčivé, zůstává v platnosti rozhodnutí vrchního rozhodčího nebo </a:t>
            </a:r>
            <a:r>
              <a:rPr lang="cs-CZ" altLang="cs-CZ" sz="2400" b="1" i="1">
                <a:solidFill>
                  <a:schemeClr val="accent2"/>
                </a:solidFill>
              </a:rPr>
              <a:t>vrchníka chůze</a:t>
            </a:r>
            <a:r>
              <a:rPr lang="cs-CZ" altLang="cs-CZ" sz="2400" b="1"/>
              <a:t>. </a:t>
            </a:r>
          </a:p>
        </p:txBody>
      </p:sp>
      <p:sp>
        <p:nvSpPr>
          <p:cNvPr id="29706" name="Rectangle 10"/>
          <p:cNvSpPr>
            <a:spLocks noChangeArrowheads="1"/>
          </p:cNvSpPr>
          <p:nvPr/>
        </p:nvSpPr>
        <p:spPr bwMode="auto">
          <a:xfrm>
            <a:off x="865188" y="1412875"/>
            <a:ext cx="7810500"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i="1" dirty="0">
                <a:solidFill>
                  <a:srgbClr val="002060"/>
                </a:solidFill>
              </a:rPr>
              <a:t>9. </a:t>
            </a:r>
            <a:r>
              <a:rPr lang="cs-CZ" altLang="cs-CZ" sz="2400" i="1" u="sng" dirty="0">
                <a:solidFill>
                  <a:srgbClr val="002060"/>
                </a:solidFill>
              </a:rPr>
              <a:t>Jury může přehodnotit své rozhodnutí</a:t>
            </a:r>
            <a:r>
              <a:rPr lang="cs-CZ" altLang="cs-CZ" sz="2400" i="1" dirty="0">
                <a:solidFill>
                  <a:srgbClr val="002060"/>
                </a:solidFill>
              </a:rPr>
              <a:t>, jsou-li předložené nové přesvědčivé důkazy, pokud takové nové rozhodnutí může být ještě uplatněno</a:t>
            </a:r>
            <a:r>
              <a:rPr lang="cs-CZ" altLang="cs-CZ" sz="2400" i="1" dirty="0">
                <a:solidFill>
                  <a:schemeClr val="accent2"/>
                </a:solidFill>
              </a:rPr>
              <a:t>.</a:t>
            </a:r>
            <a:r>
              <a:rPr lang="cs-CZ" altLang="cs-CZ" sz="2400" i="1" dirty="0"/>
              <a:t> </a:t>
            </a:r>
            <a:r>
              <a:rPr lang="cs-CZ" altLang="cs-CZ" sz="2400" i="1" dirty="0" smtClean="0"/>
              <a:t>                    </a:t>
            </a:r>
            <a:r>
              <a:rPr lang="cs-CZ" altLang="cs-CZ" sz="2400" b="1" i="1" u="sng" dirty="0" smtClean="0">
                <a:solidFill>
                  <a:srgbClr val="7030A0"/>
                </a:solidFill>
              </a:rPr>
              <a:t>Nové </a:t>
            </a:r>
            <a:r>
              <a:rPr lang="cs-CZ" altLang="cs-CZ" sz="2400" b="1" i="1" u="sng" dirty="0">
                <a:solidFill>
                  <a:srgbClr val="7030A0"/>
                </a:solidFill>
              </a:rPr>
              <a:t>rozhodnutí </a:t>
            </a:r>
            <a:r>
              <a:rPr lang="cs-CZ" altLang="cs-CZ" sz="2400" b="1" i="1" dirty="0">
                <a:solidFill>
                  <a:srgbClr val="7030A0"/>
                </a:solidFill>
              </a:rPr>
              <a:t>může být běžně učiněno </a:t>
            </a:r>
            <a:r>
              <a:rPr lang="cs-CZ" altLang="cs-CZ" sz="2400" b="1" i="1" u="sng" dirty="0">
                <a:solidFill>
                  <a:srgbClr val="7030A0"/>
                </a:solidFill>
              </a:rPr>
              <a:t>pouze před vyhlášením vítězů příslušné disciplíny</a:t>
            </a:r>
            <a:r>
              <a:rPr lang="cs-CZ" altLang="cs-CZ" sz="2400" b="1" i="1" dirty="0">
                <a:solidFill>
                  <a:srgbClr val="7030A0"/>
                </a:solidFill>
              </a:rPr>
              <a:t>, pokud příslušný řídící orgán nerozhodne, že okolnosti změnu ospravedlňují</a:t>
            </a:r>
            <a:endParaRPr lang="cs-CZ" altLang="cs-CZ" sz="2400" b="1" dirty="0">
              <a:solidFill>
                <a:srgbClr val="7030A0"/>
              </a:solidFill>
            </a:endParaRPr>
          </a:p>
          <a:p>
            <a:pPr eaLnBrk="1" hangingPunct="1">
              <a:spcBef>
                <a:spcPct val="50000"/>
              </a:spcBef>
              <a:buFontTx/>
              <a:buNone/>
            </a:pPr>
            <a:r>
              <a:rPr lang="cs-CZ" altLang="cs-CZ" sz="2400" b="1" i="1" dirty="0">
                <a:solidFill>
                  <a:schemeClr val="accent2"/>
                </a:solidFill>
              </a:rPr>
              <a:t> </a:t>
            </a:r>
          </a:p>
          <a:p>
            <a:pPr eaLnBrk="1" hangingPunct="1">
              <a:spcBef>
                <a:spcPct val="50000"/>
              </a:spcBef>
              <a:buFontTx/>
              <a:buNone/>
            </a:pPr>
            <a:r>
              <a:rPr lang="cs-CZ" altLang="cs-CZ" sz="2400" b="1" i="1" dirty="0">
                <a:solidFill>
                  <a:srgbClr val="C00000"/>
                </a:solidFill>
              </a:rPr>
              <a:t>10. </a:t>
            </a:r>
            <a:r>
              <a:rPr lang="cs-CZ" altLang="cs-CZ" sz="2400" b="1" i="1" dirty="0">
                <a:solidFill>
                  <a:schemeClr val="accent2"/>
                </a:solidFill>
              </a:rPr>
              <a:t>Rozhodnutí, které se týká záležitosti, která není v těchto pravidlech řešena, musí předseda jury ohlásit generálnímu sekretáři IAAF.</a:t>
            </a:r>
          </a:p>
        </p:txBody>
      </p:sp>
    </p:spTree>
    <p:extLst>
      <p:ext uri="{BB962C8B-B14F-4D97-AF65-F5344CB8AC3E}">
        <p14:creationId xmlns:p14="http://schemas.microsoft.com/office/powerpoint/2010/main" val="1334081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wipe(up)">
                                      <p:cBhvr>
                                        <p:cTn id="7" dur="10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706"/>
                                        </p:tgtEl>
                                        <p:attrNameLst>
                                          <p:attrName>style.visibility</p:attrName>
                                        </p:attrNameLst>
                                      </p:cBhvr>
                                      <p:to>
                                        <p:strVal val="visible"/>
                                      </p:to>
                                    </p:set>
                                    <p:animEffect transition="in" filter="wipe(up)">
                                      <p:cBhvr>
                                        <p:cTn id="12" dur="10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147 – Smíšené soutěže</a:t>
            </a:r>
          </a:p>
        </p:txBody>
      </p:sp>
      <p:sp>
        <p:nvSpPr>
          <p:cNvPr id="30723" name="Rectangle 3"/>
          <p:cNvSpPr>
            <a:spLocks noGrp="1" noChangeArrowheads="1"/>
          </p:cNvSpPr>
          <p:nvPr>
            <p:ph type="body" idx="1"/>
          </p:nvPr>
        </p:nvSpPr>
        <p:spPr>
          <a:xfrm>
            <a:off x="318294" y="1268760"/>
            <a:ext cx="8507412" cy="5472608"/>
          </a:xfrm>
        </p:spPr>
        <p:txBody>
          <a:bodyPr/>
          <a:lstStyle/>
          <a:p>
            <a:pPr eaLnBrk="1" hangingPunct="1">
              <a:lnSpc>
                <a:spcPct val="90000"/>
              </a:lnSpc>
              <a:buFontTx/>
              <a:buNone/>
            </a:pPr>
            <a:r>
              <a:rPr lang="cs-CZ" altLang="cs-CZ" sz="2300" b="1" dirty="0" smtClean="0"/>
              <a:t>- na stadiónech</a:t>
            </a:r>
            <a:r>
              <a:rPr lang="cs-CZ" altLang="cs-CZ" sz="2300" b="1" dirty="0"/>
              <a:t> </a:t>
            </a:r>
            <a:r>
              <a:rPr lang="cs-CZ" altLang="cs-CZ" sz="2300" b="1" dirty="0" smtClean="0"/>
              <a:t>nejsou smíšené soutěže mezi mužskými</a:t>
            </a:r>
          </a:p>
          <a:p>
            <a:pPr eaLnBrk="1" hangingPunct="1">
              <a:lnSpc>
                <a:spcPct val="90000"/>
              </a:lnSpc>
              <a:buFontTx/>
              <a:buNone/>
            </a:pPr>
            <a:r>
              <a:rPr lang="cs-CZ" altLang="cs-CZ" sz="2300" b="1" dirty="0" smtClean="0"/>
              <a:t>a ženskými  účastníky běžně přípustné. </a:t>
            </a:r>
          </a:p>
          <a:p>
            <a:pPr eaLnBrk="1" hangingPunct="1">
              <a:lnSpc>
                <a:spcPct val="90000"/>
              </a:lnSpc>
              <a:buFontTx/>
              <a:buNone/>
            </a:pPr>
            <a:r>
              <a:rPr lang="cs-CZ" altLang="cs-CZ" sz="2300" b="1" dirty="0" smtClean="0"/>
              <a:t>- smíšené soutěže </a:t>
            </a:r>
            <a:r>
              <a:rPr lang="cs-CZ" altLang="cs-CZ" sz="2300" b="1" dirty="0" smtClean="0">
                <a:solidFill>
                  <a:srgbClr val="FF0000"/>
                </a:solidFill>
              </a:rPr>
              <a:t>v poli a bězích</a:t>
            </a:r>
            <a:r>
              <a:rPr lang="cs-CZ" altLang="cs-CZ" sz="2300" b="1" dirty="0" smtClean="0"/>
              <a:t> na 5000 m a</a:t>
            </a:r>
          </a:p>
          <a:p>
            <a:pPr eaLnBrk="1" hangingPunct="1">
              <a:lnSpc>
                <a:spcPct val="90000"/>
              </a:lnSpc>
              <a:buFontTx/>
              <a:buNone/>
            </a:pPr>
            <a:r>
              <a:rPr lang="cs-CZ" altLang="cs-CZ" sz="2300" b="1" dirty="0" smtClean="0"/>
              <a:t>delších lze pořádat</a:t>
            </a:r>
          </a:p>
          <a:p>
            <a:pPr eaLnBrk="1" hangingPunct="1">
              <a:lnSpc>
                <a:spcPct val="90000"/>
              </a:lnSpc>
              <a:buFontTx/>
              <a:buNone/>
            </a:pPr>
            <a:r>
              <a:rPr lang="cs-CZ" altLang="cs-CZ" sz="2300" i="1" dirty="0" smtClean="0"/>
              <a:t>POZN.: Pokud se smíšené soutěže konají v soutěžích v poli, musí být vedeny samostatné zápisy a vyhlášeny výsledky samostatně pro jednotlivá pohlaví.</a:t>
            </a:r>
            <a:r>
              <a:rPr lang="cs-CZ" altLang="cs-CZ" sz="2300" i="1" dirty="0" smtClean="0">
                <a:solidFill>
                  <a:srgbClr val="00B050"/>
                </a:solidFill>
              </a:rPr>
              <a:t> </a:t>
            </a:r>
            <a:r>
              <a:rPr lang="cs-CZ" altLang="cs-CZ" sz="2300" i="1" dirty="0" smtClean="0">
                <a:solidFill>
                  <a:srgbClr val="7030A0"/>
                </a:solidFill>
              </a:rPr>
              <a:t>Pro soutěže v bězích musí být u každého atleta uvedeno pohlaví.</a:t>
            </a:r>
          </a:p>
          <a:p>
            <a:pPr eaLnBrk="1" hangingPunct="1">
              <a:lnSpc>
                <a:spcPct val="90000"/>
              </a:lnSpc>
              <a:buFontTx/>
              <a:buNone/>
            </a:pPr>
            <a:r>
              <a:rPr lang="cs-CZ" altLang="cs-CZ" sz="2300" i="1" dirty="0" smtClean="0">
                <a:solidFill>
                  <a:srgbClr val="7030A0"/>
                </a:solidFill>
              </a:rPr>
              <a:t>POZN. 2: </a:t>
            </a:r>
            <a:r>
              <a:rPr lang="cs-CZ" altLang="cs-CZ" sz="2300" i="1" u="sng" dirty="0" smtClean="0">
                <a:solidFill>
                  <a:srgbClr val="7030A0"/>
                </a:solidFill>
              </a:rPr>
              <a:t>V bězích </a:t>
            </a:r>
            <a:r>
              <a:rPr lang="cs-CZ" altLang="cs-CZ" sz="2300" i="1" dirty="0" smtClean="0">
                <a:solidFill>
                  <a:srgbClr val="7030A0"/>
                </a:solidFill>
              </a:rPr>
              <a:t>jsou podle tohoto pravidla povoleny smíšené soutěže </a:t>
            </a:r>
            <a:r>
              <a:rPr lang="cs-CZ" altLang="cs-CZ" sz="2300" i="1" u="sng" dirty="0" smtClean="0">
                <a:solidFill>
                  <a:srgbClr val="7030A0"/>
                </a:solidFill>
              </a:rPr>
              <a:t>pouze</a:t>
            </a:r>
            <a:r>
              <a:rPr lang="cs-CZ" altLang="cs-CZ" sz="2300" i="1" dirty="0" smtClean="0">
                <a:solidFill>
                  <a:srgbClr val="7030A0"/>
                </a:solidFill>
              </a:rPr>
              <a:t> tehdy, pokud </a:t>
            </a:r>
            <a:r>
              <a:rPr lang="cs-CZ" altLang="cs-CZ" sz="2300" i="1" u="sng" dirty="0" smtClean="0">
                <a:solidFill>
                  <a:srgbClr val="7030A0"/>
                </a:solidFill>
              </a:rPr>
              <a:t>není dostatek účastníků v mužské nebo ženské soutěži</a:t>
            </a:r>
          </a:p>
          <a:p>
            <a:pPr eaLnBrk="1" hangingPunct="1">
              <a:lnSpc>
                <a:spcPct val="90000"/>
              </a:lnSpc>
              <a:buFontTx/>
              <a:buNone/>
            </a:pPr>
            <a:r>
              <a:rPr lang="cs-CZ" altLang="cs-CZ" sz="2300" b="1" dirty="0" smtClean="0">
                <a:solidFill>
                  <a:srgbClr val="00B050"/>
                </a:solidFill>
              </a:rPr>
              <a:t> </a:t>
            </a:r>
            <a:r>
              <a:rPr lang="cs-CZ" altLang="cs-CZ" sz="2300" i="1" dirty="0" smtClean="0">
                <a:solidFill>
                  <a:srgbClr val="7030A0"/>
                </a:solidFill>
              </a:rPr>
              <a:t>POZN. 3: V žádném případě však </a:t>
            </a:r>
            <a:r>
              <a:rPr lang="cs-CZ" altLang="cs-CZ" sz="2300" i="1" u="sng" dirty="0" smtClean="0">
                <a:solidFill>
                  <a:srgbClr val="7030A0"/>
                </a:solidFill>
              </a:rPr>
              <a:t>nelze</a:t>
            </a:r>
            <a:r>
              <a:rPr lang="cs-CZ" altLang="cs-CZ" sz="2300" i="1" dirty="0" smtClean="0">
                <a:solidFill>
                  <a:srgbClr val="7030A0"/>
                </a:solidFill>
              </a:rPr>
              <a:t> ve smíšených běžeckých soutěžích </a:t>
            </a:r>
            <a:r>
              <a:rPr lang="cs-CZ" altLang="cs-CZ" sz="2300" i="1" u="sng" dirty="0" smtClean="0">
                <a:solidFill>
                  <a:srgbClr val="7030A0"/>
                </a:solidFill>
              </a:rPr>
              <a:t>připustit</a:t>
            </a:r>
            <a:r>
              <a:rPr lang="cs-CZ" altLang="cs-CZ" sz="2300" i="1" dirty="0" smtClean="0">
                <a:solidFill>
                  <a:srgbClr val="7030A0"/>
                </a:solidFill>
              </a:rPr>
              <a:t>, </a:t>
            </a:r>
            <a:r>
              <a:rPr lang="cs-CZ" altLang="cs-CZ" sz="2300" i="1" u="sng" dirty="0" smtClean="0">
                <a:solidFill>
                  <a:srgbClr val="7030A0"/>
                </a:solidFill>
              </a:rPr>
              <a:t>aby běžci jednoho pohlaví </a:t>
            </a:r>
            <a:r>
              <a:rPr lang="cs-CZ" altLang="cs-CZ" sz="2300" i="1" dirty="0" smtClean="0">
                <a:solidFill>
                  <a:srgbClr val="7030A0"/>
                </a:solidFill>
              </a:rPr>
              <a:t>působili jako vodiči nebo </a:t>
            </a:r>
            <a:r>
              <a:rPr lang="cs-CZ" altLang="cs-CZ" sz="2300" i="1" u="sng" dirty="0" smtClean="0">
                <a:solidFill>
                  <a:srgbClr val="7030A0"/>
                </a:solidFill>
              </a:rPr>
              <a:t>pomáhali soutěžícím druhého pohlaví.</a:t>
            </a:r>
          </a:p>
        </p:txBody>
      </p:sp>
    </p:spTree>
    <p:extLst>
      <p:ext uri="{BB962C8B-B14F-4D97-AF65-F5344CB8AC3E}">
        <p14:creationId xmlns:p14="http://schemas.microsoft.com/office/powerpoint/2010/main" val="33716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up)">
                                      <p:cBhvr>
                                        <p:cTn id="7" dur="1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up)">
                                      <p:cBhvr>
                                        <p:cTn id="12" dur="1000"/>
                                        <p:tgtEl>
                                          <p:spTgt spid="3072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wipe(up)">
                                      <p:cBhvr>
                                        <p:cTn id="15" dur="1000"/>
                                        <p:tgtEl>
                                          <p:spTgt spid="3072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0723">
                                            <p:txEl>
                                              <p:pRg st="3" end="3"/>
                                            </p:txEl>
                                          </p:spTgt>
                                        </p:tgtEl>
                                        <p:attrNameLst>
                                          <p:attrName>style.visibility</p:attrName>
                                        </p:attrNameLst>
                                      </p:cBhvr>
                                      <p:to>
                                        <p:strVal val="visible"/>
                                      </p:to>
                                    </p:set>
                                    <p:animEffect transition="in" filter="wipe(up)">
                                      <p:cBhvr>
                                        <p:cTn id="18" dur="1000"/>
                                        <p:tgtEl>
                                          <p:spTgt spid="3072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Effect transition="in" filter="wipe(up)">
                                      <p:cBhvr>
                                        <p:cTn id="21" dur="1000"/>
                                        <p:tgtEl>
                                          <p:spTgt spid="3072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wipe(up)">
                                      <p:cBhvr>
                                        <p:cTn id="26" dur="1000"/>
                                        <p:tgtEl>
                                          <p:spTgt spid="3072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Effect transition="in" filter="wipe(up)">
                                      <p:cBhvr>
                                        <p:cTn id="29" dur="10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a:xfrm>
            <a:off x="323850" y="115888"/>
            <a:ext cx="8229600" cy="1143000"/>
          </a:xfrm>
        </p:spPr>
        <p:txBody>
          <a:bodyPr/>
          <a:lstStyle/>
          <a:p>
            <a:r>
              <a:rPr lang="cs-CZ" altLang="cs-CZ" sz="3200" b="1" dirty="0" smtClean="0">
                <a:solidFill>
                  <a:schemeClr val="tx1"/>
                </a:solidFill>
              </a:rPr>
              <a:t>P149 – Platnost výkonu</a:t>
            </a:r>
          </a:p>
        </p:txBody>
      </p:sp>
      <p:sp>
        <p:nvSpPr>
          <p:cNvPr id="3" name="Zástupný symbol pro obsah 2"/>
          <p:cNvSpPr>
            <a:spLocks noGrp="1"/>
          </p:cNvSpPr>
          <p:nvPr>
            <p:ph idx="1"/>
          </p:nvPr>
        </p:nvSpPr>
        <p:spPr>
          <a:xfrm>
            <a:off x="395288" y="1285875"/>
            <a:ext cx="8424862" cy="4968875"/>
          </a:xfrm>
        </p:spPr>
        <p:txBody>
          <a:bodyPr/>
          <a:lstStyle/>
          <a:p>
            <a:pPr marL="0" indent="0">
              <a:buFontTx/>
              <a:buNone/>
            </a:pPr>
            <a:r>
              <a:rPr lang="cs-CZ" altLang="cs-CZ" sz="2000" dirty="0" smtClean="0"/>
              <a:t>1. Výkon je platný pouze tehdy, pokud byl atletem nebo atletkou dosažen v oficiální soutěži, konané v souladu s pravidly IAAF.</a:t>
            </a:r>
          </a:p>
          <a:p>
            <a:pPr marL="0" indent="0">
              <a:buFontTx/>
              <a:buNone/>
            </a:pPr>
            <a:r>
              <a:rPr lang="cs-CZ" altLang="cs-CZ" sz="2000" b="1" i="1" dirty="0" smtClean="0">
                <a:solidFill>
                  <a:srgbClr val="7030A0"/>
                </a:solidFill>
              </a:rPr>
              <a:t>2. Výkony dosažené mimo tradiční atletická zařízení (na náměstích měst,  jiných sportovních zařízení, na pláži …) budou platné a uznány pouze tehdy, pokud :</a:t>
            </a:r>
          </a:p>
          <a:p>
            <a:pPr marL="457200" lvl="1" indent="0">
              <a:buFontTx/>
              <a:buNone/>
            </a:pPr>
            <a:r>
              <a:rPr lang="cs-CZ" altLang="cs-CZ" sz="2000" b="1" i="1" dirty="0" smtClean="0">
                <a:solidFill>
                  <a:srgbClr val="7030A0"/>
                </a:solidFill>
              </a:rPr>
              <a:t>a) příslušný řídící orgán (viz P1 až P3) soutěž schválil;</a:t>
            </a:r>
          </a:p>
          <a:p>
            <a:pPr marL="457200" lvl="1" indent="0">
              <a:buFontTx/>
              <a:buNone/>
            </a:pPr>
            <a:r>
              <a:rPr lang="cs-CZ" altLang="cs-CZ" sz="2000" b="1" i="1" dirty="0" smtClean="0">
                <a:solidFill>
                  <a:srgbClr val="7030A0"/>
                </a:solidFill>
              </a:rPr>
              <a:t>b) soutěž řídili jmenovaní rozhodčí uvedení na seznamu národních rozhodčích;</a:t>
            </a:r>
          </a:p>
          <a:p>
            <a:pPr marL="457200" lvl="1" indent="0">
              <a:buFontTx/>
              <a:buNone/>
            </a:pPr>
            <a:r>
              <a:rPr lang="cs-CZ" altLang="cs-CZ" sz="2000" b="1" i="1" dirty="0" smtClean="0">
                <a:solidFill>
                  <a:srgbClr val="7030A0"/>
                </a:solidFill>
              </a:rPr>
              <a:t>c) pokud bylo při soutěží použito nářadí a náčiní, pak odpovídalo těmto pravidlům; a</a:t>
            </a:r>
          </a:p>
          <a:p>
            <a:pPr marL="457200" lvl="1" indent="0">
              <a:buFontTx/>
              <a:buNone/>
            </a:pPr>
            <a:r>
              <a:rPr lang="cs-CZ" altLang="cs-CZ" sz="2000" b="1" i="1" dirty="0" smtClean="0">
                <a:solidFill>
                  <a:srgbClr val="7030A0"/>
                </a:solidFill>
              </a:rPr>
              <a:t>d) disciplína se konala na místě nebo zařízení, které odpovídá těmto pravidlům a na nějž, podle P135, byl na základě měření provedeného v den soutěže vydán úředním měřičem certifikát. </a:t>
            </a:r>
          </a:p>
        </p:txBody>
      </p:sp>
      <p:sp>
        <p:nvSpPr>
          <p:cNvPr id="2" name="TextovéPole 1"/>
          <p:cNvSpPr txBox="1">
            <a:spLocks noChangeArrowheads="1"/>
          </p:cNvSpPr>
          <p:nvPr/>
        </p:nvSpPr>
        <p:spPr bwMode="auto">
          <a:xfrm>
            <a:off x="387296" y="5661248"/>
            <a:ext cx="741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800" dirty="0">
                <a:solidFill>
                  <a:srgbClr val="7030A0"/>
                </a:solidFill>
              </a:rPr>
              <a:t>POZN.. : Standartní formulář požadovaný pro ohlášení, že místo konání soutěže nebo zařízení odpovídá předpisům, lze získat z kanceláře IAAF nebo jej stáhnout z webových stránek IAAF</a:t>
            </a:r>
          </a:p>
        </p:txBody>
      </p:sp>
    </p:spTree>
    <p:extLst>
      <p:ext uri="{BB962C8B-B14F-4D97-AF65-F5344CB8AC3E}">
        <p14:creationId xmlns:p14="http://schemas.microsoft.com/office/powerpoint/2010/main" val="904836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7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75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75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75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75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75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35395"/>
            <a:ext cx="783928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Rectangle 4"/>
          <p:cNvSpPr>
            <a:spLocks noGrp="1" noChangeArrowheads="1"/>
          </p:cNvSpPr>
          <p:nvPr>
            <p:ph type="title"/>
          </p:nvPr>
        </p:nvSpPr>
        <p:spPr/>
        <p:txBody>
          <a:bodyPr/>
          <a:lstStyle/>
          <a:p>
            <a:pPr eaLnBrk="1" hangingPunct="1"/>
            <a:r>
              <a:rPr lang="cs-CZ" altLang="cs-CZ" sz="3200" b="1" dirty="0" smtClean="0">
                <a:solidFill>
                  <a:srgbClr val="002060"/>
                </a:solidFill>
              </a:rPr>
              <a:t>Úvodem</a:t>
            </a:r>
          </a:p>
        </p:txBody>
      </p:sp>
      <p:sp>
        <p:nvSpPr>
          <p:cNvPr id="66570" name="Text Box 10"/>
          <p:cNvSpPr txBox="1">
            <a:spLocks noChangeArrowheads="1"/>
          </p:cNvSpPr>
          <p:nvPr/>
        </p:nvSpPr>
        <p:spPr bwMode="auto">
          <a:xfrm>
            <a:off x="251520" y="1089930"/>
            <a:ext cx="8712968"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dirty="0"/>
              <a:t>http://www.atletika.cz/clenska-sekce/rozhodci/legislativa/pravidla-atletiky/</a:t>
            </a:r>
          </a:p>
        </p:txBody>
      </p:sp>
    </p:spTree>
    <p:extLst>
      <p:ext uri="{BB962C8B-B14F-4D97-AF65-F5344CB8AC3E}">
        <p14:creationId xmlns:p14="http://schemas.microsoft.com/office/powerpoint/2010/main" val="3744547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611188" y="2636838"/>
            <a:ext cx="8229600" cy="1143000"/>
          </a:xfrm>
        </p:spPr>
        <p:txBody>
          <a:bodyPr/>
          <a:lstStyle/>
          <a:p>
            <a:r>
              <a:rPr lang="cs-CZ" altLang="cs-CZ" sz="3200" b="1" smtClean="0"/>
              <a:t>III. SOUTĚŽE NA DRÁZE</a:t>
            </a:r>
          </a:p>
        </p:txBody>
      </p:sp>
    </p:spTree>
    <p:extLst>
      <p:ext uri="{BB962C8B-B14F-4D97-AF65-F5344CB8AC3E}">
        <p14:creationId xmlns:p14="http://schemas.microsoft.com/office/powerpoint/2010/main" val="1352165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cs-CZ" altLang="cs-CZ" sz="3200" b="1" smtClean="0">
                <a:solidFill>
                  <a:schemeClr val="accent2"/>
                </a:solidFill>
              </a:rPr>
              <a:t>Pravidlo 160 –</a:t>
            </a:r>
            <a:r>
              <a:rPr lang="cs-CZ" altLang="cs-CZ" sz="3200" b="1" smtClean="0"/>
              <a:t> </a:t>
            </a:r>
            <a:r>
              <a:rPr lang="cs-CZ" altLang="cs-CZ" sz="3200" b="1" smtClean="0">
                <a:solidFill>
                  <a:schemeClr val="accent2"/>
                </a:solidFill>
              </a:rPr>
              <a:t>Běžecký ovál a dráhy</a:t>
            </a:r>
          </a:p>
        </p:txBody>
      </p:sp>
      <p:sp>
        <p:nvSpPr>
          <p:cNvPr id="32774" name="Text Box 6"/>
          <p:cNvSpPr txBox="1">
            <a:spLocks noChangeArrowheads="1"/>
          </p:cNvSpPr>
          <p:nvPr/>
        </p:nvSpPr>
        <p:spPr bwMode="auto">
          <a:xfrm>
            <a:off x="899592" y="1196752"/>
            <a:ext cx="7993062"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cs-CZ" sz="2400" u="sng" dirty="0"/>
              <a:t>PRAVIDLO 160 - </a:t>
            </a:r>
            <a:r>
              <a:rPr lang="cs-CZ" sz="2400" b="1" u="sng" dirty="0"/>
              <a:t>Běžecký ovál a dráhy</a:t>
            </a:r>
            <a:endParaRPr lang="cs-CZ" sz="2400" dirty="0"/>
          </a:p>
          <a:p>
            <a:pPr eaLnBrk="1" hangingPunct="1">
              <a:spcBef>
                <a:spcPct val="50000"/>
              </a:spcBef>
              <a:buFontTx/>
              <a:buNone/>
            </a:pPr>
            <a:r>
              <a:rPr lang="cs-CZ" altLang="cs-CZ" sz="2400" b="1" dirty="0" smtClean="0"/>
              <a:t>Standardní </a:t>
            </a:r>
            <a:r>
              <a:rPr lang="cs-CZ" altLang="cs-CZ" sz="2400" b="1" dirty="0"/>
              <a:t>délka běžeckého oválu musí být 400 m. Musí mít dvě rovnoběžné rovinky a dvě zatáčky o stejném poloměru. Vnitřní okraj běžeckého oválu musí být ohraničen obrubníkem </a:t>
            </a:r>
            <a:r>
              <a:rPr lang="cs-CZ" altLang="cs-CZ" sz="2400" b="1" dirty="0" smtClean="0">
                <a:solidFill>
                  <a:srgbClr val="7030A0"/>
                </a:solidFill>
              </a:rPr>
              <a:t>bílé barvy </a:t>
            </a:r>
            <a:r>
              <a:rPr lang="cs-CZ" altLang="cs-CZ" sz="2400" b="1" dirty="0" smtClean="0"/>
              <a:t>z</a:t>
            </a:r>
            <a:r>
              <a:rPr lang="cs-CZ" altLang="cs-CZ" sz="2400" b="1" dirty="0"/>
              <a:t> vhodného materiálu, </a:t>
            </a:r>
            <a:r>
              <a:rPr lang="cs-CZ" altLang="cs-CZ" sz="2400" b="1" dirty="0">
                <a:solidFill>
                  <a:srgbClr val="7030A0"/>
                </a:solidFill>
              </a:rPr>
              <a:t>vysokým 50 až 65 mm a širokým 50 až 250 </a:t>
            </a:r>
            <a:r>
              <a:rPr lang="cs-CZ" altLang="cs-CZ" sz="2400" b="1" dirty="0" smtClean="0">
                <a:solidFill>
                  <a:srgbClr val="7030A0"/>
                </a:solidFill>
              </a:rPr>
              <a:t>mm.</a:t>
            </a:r>
          </a:p>
          <a:p>
            <a:pPr eaLnBrk="1" hangingPunct="1">
              <a:spcBef>
                <a:spcPct val="50000"/>
              </a:spcBef>
              <a:buFontTx/>
              <a:buNone/>
            </a:pPr>
            <a:r>
              <a:rPr lang="cs-CZ" altLang="cs-CZ" sz="2400" b="1" dirty="0" smtClean="0">
                <a:solidFill>
                  <a:srgbClr val="7030A0"/>
                </a:solidFill>
              </a:rPr>
              <a:t>Pokud je část obrubníku odstraněna, </a:t>
            </a:r>
            <a:r>
              <a:rPr lang="cs-CZ" altLang="cs-CZ" sz="2400" b="1" dirty="0">
                <a:solidFill>
                  <a:srgbClr val="7030A0"/>
                </a:solidFill>
              </a:rPr>
              <a:t>pak musí být plochy pro uložení obrubníku  označeny bílou čarou širokou 50 mm a  kužely (min. 0,2 m vysokými) či </a:t>
            </a:r>
            <a:r>
              <a:rPr lang="cs-CZ" altLang="cs-CZ" sz="2400" b="1" dirty="0" smtClean="0">
                <a:solidFill>
                  <a:srgbClr val="7030A0"/>
                </a:solidFill>
              </a:rPr>
              <a:t>praporky. To platí i pro zakřivenou čáru při </a:t>
            </a:r>
            <a:r>
              <a:rPr lang="cs-CZ" altLang="cs-CZ" sz="2400" b="1" dirty="0" err="1" smtClean="0">
                <a:solidFill>
                  <a:srgbClr val="7030A0"/>
                </a:solidFill>
              </a:rPr>
              <a:t>steeplchase</a:t>
            </a:r>
            <a:r>
              <a:rPr lang="cs-CZ" altLang="cs-CZ" sz="2400" b="1" dirty="0" smtClean="0">
                <a:solidFill>
                  <a:srgbClr val="7030A0"/>
                </a:solidFill>
              </a:rPr>
              <a:t>.</a:t>
            </a:r>
          </a:p>
          <a:p>
            <a:pPr eaLnBrk="1" hangingPunct="1">
              <a:spcBef>
                <a:spcPct val="50000"/>
              </a:spcBef>
              <a:buFontTx/>
              <a:buNone/>
            </a:pPr>
            <a:endParaRPr lang="cs-CZ" altLang="cs-CZ" sz="2400" b="1" dirty="0">
              <a:solidFill>
                <a:srgbClr val="7030A0"/>
              </a:solidFill>
            </a:endParaRPr>
          </a:p>
        </p:txBody>
      </p:sp>
    </p:spTree>
    <p:extLst>
      <p:ext uri="{BB962C8B-B14F-4D97-AF65-F5344CB8AC3E}">
        <p14:creationId xmlns:p14="http://schemas.microsoft.com/office/powerpoint/2010/main" val="3922190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wipe(up)">
                                      <p:cBhvr>
                                        <p:cTn id="7" dur="1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161 – Startovní bloky</a:t>
            </a:r>
          </a:p>
        </p:txBody>
      </p:sp>
      <p:sp>
        <p:nvSpPr>
          <p:cNvPr id="32774" name="Text Box 6"/>
          <p:cNvSpPr txBox="1">
            <a:spLocks noChangeArrowheads="1"/>
          </p:cNvSpPr>
          <p:nvPr/>
        </p:nvSpPr>
        <p:spPr bwMode="auto">
          <a:xfrm>
            <a:off x="683568" y="1196752"/>
            <a:ext cx="799306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sz="2400" dirty="0" smtClean="0"/>
              <a:t>Při soutěžích uvedených v P 1.1.a),b),c) a f) a pro výkon, který má být schválený jako světový rekord </a:t>
            </a:r>
            <a:r>
              <a:rPr lang="cs-CZ" sz="2400" b="1" dirty="0" smtClean="0">
                <a:solidFill>
                  <a:srgbClr val="7030A0"/>
                </a:solidFill>
              </a:rPr>
              <a:t>v </a:t>
            </a:r>
            <a:r>
              <a:rPr lang="cs-CZ" sz="2400" b="1" dirty="0">
                <a:solidFill>
                  <a:srgbClr val="7030A0"/>
                </a:solidFill>
              </a:rPr>
              <a:t>disciplínách uvedených v P261 nebo </a:t>
            </a:r>
            <a:r>
              <a:rPr lang="cs-CZ" sz="2400" b="1" dirty="0" smtClean="0">
                <a:solidFill>
                  <a:srgbClr val="7030A0"/>
                </a:solidFill>
              </a:rPr>
              <a:t>P262 </a:t>
            </a:r>
            <a:r>
              <a:rPr lang="cs-CZ" i="1" dirty="0" smtClean="0">
                <a:solidFill>
                  <a:srgbClr val="00B0F0"/>
                </a:solidFill>
              </a:rPr>
              <a:t>(disciplíny v nichž se vedou světové rekordy</a:t>
            </a:r>
            <a:r>
              <a:rPr lang="cs-CZ" sz="2400" dirty="0" smtClean="0">
                <a:solidFill>
                  <a:srgbClr val="00B0F0"/>
                </a:solidFill>
              </a:rPr>
              <a:t>)</a:t>
            </a:r>
            <a:r>
              <a:rPr lang="cs-CZ" sz="2400" dirty="0" smtClean="0"/>
              <a:t>, musí být startovní bloky připojeny na </a:t>
            </a:r>
            <a:r>
              <a:rPr lang="cs-CZ" sz="2400" b="1" dirty="0">
                <a:solidFill>
                  <a:srgbClr val="7030A0"/>
                </a:solidFill>
              </a:rPr>
              <a:t>Startovní informační systém</a:t>
            </a:r>
            <a:r>
              <a:rPr lang="cs-CZ" sz="2400" dirty="0">
                <a:solidFill>
                  <a:srgbClr val="7030A0"/>
                </a:solidFill>
              </a:rPr>
              <a:t>, </a:t>
            </a:r>
            <a:r>
              <a:rPr lang="cs-CZ" sz="2400" dirty="0" smtClean="0"/>
              <a:t>schválený</a:t>
            </a:r>
            <a:r>
              <a:rPr lang="cs-CZ" sz="2400" dirty="0" smtClean="0">
                <a:solidFill>
                  <a:srgbClr val="7030A0"/>
                </a:solidFill>
              </a:rPr>
              <a:t> </a:t>
            </a:r>
            <a:r>
              <a:rPr lang="cs-CZ" sz="2400" dirty="0" smtClean="0"/>
              <a:t>IAAF. </a:t>
            </a:r>
            <a:r>
              <a:rPr lang="cs-CZ" sz="2400" i="1" dirty="0" smtClean="0">
                <a:solidFill>
                  <a:srgbClr val="7030A0"/>
                </a:solidFill>
              </a:rPr>
              <a:t>POZN.: Navíc může být  použit automatický systém pro vracení nezdařených startů, pracující v souladu s pravidly.</a:t>
            </a:r>
          </a:p>
          <a:p>
            <a:pPr>
              <a:defRPr/>
            </a:pPr>
            <a:endParaRPr lang="cs-CZ" sz="2400" i="1" dirty="0">
              <a:solidFill>
                <a:srgbClr val="7030A0"/>
              </a:solidFill>
            </a:endParaRPr>
          </a:p>
          <a:p>
            <a:pPr>
              <a:defRPr/>
            </a:pPr>
            <a:r>
              <a:rPr lang="cs-CZ" sz="2400" i="1" dirty="0" smtClean="0">
                <a:solidFill>
                  <a:srgbClr val="7030A0"/>
                </a:solidFill>
              </a:rPr>
              <a:t>Pojem </a:t>
            </a:r>
            <a:r>
              <a:rPr lang="cs-CZ" sz="2400" b="1" i="1" dirty="0" smtClean="0">
                <a:solidFill>
                  <a:srgbClr val="7030A0"/>
                </a:solidFill>
              </a:rPr>
              <a:t>„Startovní informační systém</a:t>
            </a:r>
            <a:r>
              <a:rPr lang="cs-CZ" sz="2400" i="1" dirty="0" smtClean="0">
                <a:solidFill>
                  <a:srgbClr val="7030A0"/>
                </a:solidFill>
              </a:rPr>
              <a:t>“ nahradil ve všech pravidlech </a:t>
            </a:r>
            <a:r>
              <a:rPr lang="cs-CZ" sz="2400" i="1" dirty="0">
                <a:solidFill>
                  <a:srgbClr val="7030A0"/>
                </a:solidFill>
              </a:rPr>
              <a:t>dříve používaný pojem </a:t>
            </a:r>
            <a:r>
              <a:rPr lang="cs-CZ" sz="2400" b="1" i="1" dirty="0" smtClean="0">
                <a:solidFill>
                  <a:srgbClr val="7030A0"/>
                </a:solidFill>
              </a:rPr>
              <a:t>„zařízení </a:t>
            </a:r>
            <a:r>
              <a:rPr lang="cs-CZ" sz="2400" b="1" i="1" dirty="0">
                <a:solidFill>
                  <a:srgbClr val="7030A0"/>
                </a:solidFill>
              </a:rPr>
              <a:t>pro signalizaci chybného </a:t>
            </a:r>
            <a:r>
              <a:rPr lang="cs-CZ" sz="2400" b="1" i="1" dirty="0" smtClean="0">
                <a:solidFill>
                  <a:srgbClr val="7030A0"/>
                </a:solidFill>
              </a:rPr>
              <a:t>startu“</a:t>
            </a:r>
            <a:endParaRPr lang="cs-CZ" sz="2400" b="1" dirty="0" smtClean="0">
              <a:solidFill>
                <a:srgbClr val="7030A0"/>
              </a:solidFill>
            </a:endParaRPr>
          </a:p>
        </p:txBody>
      </p:sp>
    </p:spTree>
    <p:extLst>
      <p:ext uri="{BB962C8B-B14F-4D97-AF65-F5344CB8AC3E}">
        <p14:creationId xmlns:p14="http://schemas.microsoft.com/office/powerpoint/2010/main" val="1162999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wipe(up)">
                                      <p:cBhvr>
                                        <p:cTn id="7" dur="1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162 – Start</a:t>
            </a:r>
          </a:p>
        </p:txBody>
      </p:sp>
      <p:sp>
        <p:nvSpPr>
          <p:cNvPr id="33796" name="Text Box 4"/>
          <p:cNvSpPr txBox="1">
            <a:spLocks noChangeArrowheads="1"/>
          </p:cNvSpPr>
          <p:nvPr/>
        </p:nvSpPr>
        <p:spPr bwMode="auto">
          <a:xfrm>
            <a:off x="539750" y="2492375"/>
            <a:ext cx="7956550" cy="461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cs-CZ" altLang="cs-CZ" sz="2400" b="1" i="1">
              <a:solidFill>
                <a:schemeClr val="accent2"/>
              </a:solidFill>
            </a:endParaRPr>
          </a:p>
        </p:txBody>
      </p:sp>
      <p:sp>
        <p:nvSpPr>
          <p:cNvPr id="33797" name="Text Box 5"/>
          <p:cNvSpPr txBox="1">
            <a:spLocks noChangeArrowheads="1"/>
          </p:cNvSpPr>
          <p:nvPr/>
        </p:nvSpPr>
        <p:spPr bwMode="auto">
          <a:xfrm>
            <a:off x="539750" y="1233488"/>
            <a:ext cx="8208963" cy="3416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Tx/>
              <a:buAutoNum type="arabicPeriod"/>
              <a:defRPr/>
            </a:pPr>
            <a:r>
              <a:rPr lang="cs-CZ" sz="2400" i="1" dirty="0" smtClean="0">
                <a:solidFill>
                  <a:srgbClr val="7030A0"/>
                </a:solidFill>
              </a:rPr>
              <a:t>POZN.: Při bězích konaných mimo stadion může být startovní čára široká až </a:t>
            </a:r>
            <a:r>
              <a:rPr lang="cs-CZ" sz="2400" i="1" u="sng" dirty="0" smtClean="0">
                <a:solidFill>
                  <a:srgbClr val="7030A0"/>
                </a:solidFill>
              </a:rPr>
              <a:t>0,3 m </a:t>
            </a:r>
            <a:r>
              <a:rPr lang="cs-CZ" sz="2400" i="1" dirty="0" smtClean="0">
                <a:solidFill>
                  <a:srgbClr val="7030A0"/>
                </a:solidFill>
              </a:rPr>
              <a:t>a může být jakékoliv barvy výrazně kontrastní vůči podkladu.</a:t>
            </a:r>
          </a:p>
          <a:p>
            <a:pPr marL="457200" indent="-457200" eaLnBrk="1" hangingPunct="1">
              <a:spcBef>
                <a:spcPct val="50000"/>
              </a:spcBef>
              <a:buFontTx/>
              <a:buAutoNum type="arabicPeriod"/>
              <a:defRPr/>
            </a:pPr>
            <a:r>
              <a:rPr lang="cs-CZ" sz="2400" i="1" dirty="0" smtClean="0">
                <a:solidFill>
                  <a:srgbClr val="7030A0"/>
                </a:solidFill>
              </a:rPr>
              <a:t>POZN. 2 : Startovní čára běhu na 1500, </a:t>
            </a:r>
            <a:r>
              <a:rPr lang="cs-CZ" sz="2400" i="1" u="sng" dirty="0" smtClean="0">
                <a:solidFill>
                  <a:srgbClr val="7030A0"/>
                </a:solidFill>
              </a:rPr>
              <a:t>nebo kterákoliv zakřivená startovní čára </a:t>
            </a:r>
            <a:r>
              <a:rPr lang="cs-CZ" sz="2400" i="1" dirty="0" smtClean="0">
                <a:solidFill>
                  <a:srgbClr val="7030A0"/>
                </a:solidFill>
              </a:rPr>
              <a:t>může být prodloužena až za ohraničení vnější krajní dráhy, pokud je tam k dispozici  stejný povrch, jako na běžeckém oválu.</a:t>
            </a:r>
            <a:endParaRPr lang="cs-CZ" sz="2400" dirty="0" smtClean="0">
              <a:solidFill>
                <a:srgbClr val="7030A0"/>
              </a:solidFill>
            </a:endParaRPr>
          </a:p>
          <a:p>
            <a:pPr marL="0" indent="0" eaLnBrk="1" hangingPunct="1">
              <a:spcBef>
                <a:spcPct val="50000"/>
              </a:spcBef>
              <a:defRPr/>
            </a:pPr>
            <a:endParaRPr lang="cs-CZ" sz="2400" b="1" i="1" dirty="0" smtClean="0">
              <a:solidFill>
                <a:srgbClr val="7030A0"/>
              </a:solidFill>
            </a:endParaRPr>
          </a:p>
        </p:txBody>
      </p:sp>
    </p:spTree>
    <p:extLst>
      <p:ext uri="{BB962C8B-B14F-4D97-AF65-F5344CB8AC3E}">
        <p14:creationId xmlns:p14="http://schemas.microsoft.com/office/powerpoint/2010/main" val="375808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up)">
                                      <p:cBhvr>
                                        <p:cTn id="7" dur="1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wipe(up)">
                                      <p:cBhvr>
                                        <p:cTn id="12"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162 – Start</a:t>
            </a:r>
          </a:p>
        </p:txBody>
      </p:sp>
      <p:sp>
        <p:nvSpPr>
          <p:cNvPr id="33795" name="Rectangle 3"/>
          <p:cNvSpPr>
            <a:spLocks noGrp="1" noChangeArrowheads="1"/>
          </p:cNvSpPr>
          <p:nvPr>
            <p:ph type="body" idx="1"/>
          </p:nvPr>
        </p:nvSpPr>
        <p:spPr>
          <a:xfrm>
            <a:off x="323528" y="1340768"/>
            <a:ext cx="8568952" cy="4896520"/>
          </a:xfrm>
          <a:extLst/>
        </p:spPr>
        <p:txBody>
          <a:bodyPr/>
          <a:lstStyle/>
          <a:p>
            <a:pPr marL="0" indent="0">
              <a:buFontTx/>
              <a:buNone/>
              <a:defRPr/>
            </a:pPr>
            <a:r>
              <a:rPr lang="cs-CZ" sz="2400" b="1" i="1" dirty="0" smtClean="0"/>
              <a:t>Nezdařený start</a:t>
            </a:r>
          </a:p>
          <a:p>
            <a:pPr marL="0" indent="0">
              <a:buFontTx/>
              <a:buNone/>
              <a:defRPr/>
            </a:pPr>
            <a:r>
              <a:rPr lang="cs-CZ" sz="2400" dirty="0" smtClean="0"/>
              <a:t>6. Poté</a:t>
            </a:r>
            <a:r>
              <a:rPr lang="cs-CZ" sz="2400" dirty="0"/>
              <a:t>, co zaujme konečnou startovní polohu </a:t>
            </a:r>
            <a:r>
              <a:rPr lang="cs-CZ" sz="2400" strike="sngStrike" dirty="0">
                <a:solidFill>
                  <a:srgbClr val="00B050"/>
                </a:solidFill>
              </a:rPr>
              <a:t>po povelu “Pozor !”,</a:t>
            </a:r>
            <a:r>
              <a:rPr lang="cs-CZ" sz="2400" dirty="0">
                <a:solidFill>
                  <a:srgbClr val="00B050"/>
                </a:solidFill>
              </a:rPr>
              <a:t> </a:t>
            </a:r>
            <a:r>
              <a:rPr lang="cs-CZ" sz="2400" dirty="0"/>
              <a:t>závodník nesmí zahájit další startovní pohyb dříve, než zazní výstřel </a:t>
            </a:r>
            <a:r>
              <a:rPr lang="cs-CZ" sz="2400" strike="sngStrike" dirty="0">
                <a:solidFill>
                  <a:srgbClr val="00B050"/>
                </a:solidFill>
              </a:rPr>
              <a:t>startovní pistole nebo schváleného startovacího zařízení</a:t>
            </a:r>
            <a:r>
              <a:rPr lang="cs-CZ" sz="2400" dirty="0">
                <a:solidFill>
                  <a:srgbClr val="00B050"/>
                </a:solidFill>
              </a:rPr>
              <a:t>. </a:t>
            </a:r>
            <a:r>
              <a:rPr lang="cs-CZ" sz="2400" dirty="0"/>
              <a:t>Pokud podle rozhodnutí startéra nebo jeho zástupců tak učiní dříve, musí to být považováno za nezdařený start. </a:t>
            </a:r>
          </a:p>
          <a:p>
            <a:pPr marL="0" indent="0">
              <a:buFontTx/>
              <a:buNone/>
              <a:defRPr/>
            </a:pPr>
            <a:r>
              <a:rPr lang="cs-CZ" sz="2400" i="1" cap="all" dirty="0" smtClean="0"/>
              <a:t> Pozn</a:t>
            </a:r>
            <a:r>
              <a:rPr lang="cs-CZ" sz="2400" i="1" cap="all" dirty="0"/>
              <a:t>.:</a:t>
            </a:r>
            <a:r>
              <a:rPr lang="cs-CZ" sz="2400" i="1" dirty="0"/>
              <a:t> Při použití zařízení pro signalizaci předčasného startu (P161.2), musí být záznam tohoto zařízení </a:t>
            </a:r>
            <a:r>
              <a:rPr lang="cs-CZ" sz="2400" i="1" strike="sngStrike" dirty="0" smtClean="0"/>
              <a:t>rozhodující</a:t>
            </a:r>
            <a:r>
              <a:rPr lang="cs-CZ" sz="2400" i="1" dirty="0"/>
              <a:t> </a:t>
            </a:r>
            <a:r>
              <a:rPr lang="cs-CZ" sz="2400" b="1" i="1" dirty="0" smtClean="0">
                <a:solidFill>
                  <a:srgbClr val="00B050"/>
                </a:solidFill>
              </a:rPr>
              <a:t>přijat </a:t>
            </a:r>
            <a:r>
              <a:rPr lang="cs-CZ" sz="2400" b="1" i="1" dirty="0">
                <a:solidFill>
                  <a:srgbClr val="00B050"/>
                </a:solidFill>
              </a:rPr>
              <a:t>startérem jako přesvědčivý</a:t>
            </a:r>
            <a:r>
              <a:rPr lang="cs-CZ" sz="2400" b="1" i="1" dirty="0" smtClean="0">
                <a:solidFill>
                  <a:srgbClr val="00B050"/>
                </a:solidFill>
              </a:rPr>
              <a:t>. </a:t>
            </a:r>
            <a:endParaRPr lang="cs-CZ" sz="2400" b="1" dirty="0">
              <a:solidFill>
                <a:srgbClr val="00B050"/>
              </a:solidFill>
            </a:endParaRPr>
          </a:p>
          <a:p>
            <a:pPr marL="609600" lvl="1" indent="-609600" eaLnBrk="1" hangingPunct="1">
              <a:buFontTx/>
              <a:buNone/>
              <a:defRPr/>
            </a:pPr>
            <a:endParaRPr lang="cs-CZ" sz="2400" b="1" dirty="0" smtClean="0">
              <a:solidFill>
                <a:srgbClr val="00B050"/>
              </a:solidFill>
            </a:endParaRPr>
          </a:p>
        </p:txBody>
      </p:sp>
      <p:sp>
        <p:nvSpPr>
          <p:cNvPr id="2" name="TextovéPole 1"/>
          <p:cNvSpPr txBox="1">
            <a:spLocks noChangeArrowheads="1"/>
          </p:cNvSpPr>
          <p:nvPr/>
        </p:nvSpPr>
        <p:spPr bwMode="auto">
          <a:xfrm>
            <a:off x="323850" y="1341438"/>
            <a:ext cx="8640763" cy="5262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i="1" dirty="0"/>
              <a:t>Chybný start</a:t>
            </a:r>
            <a:endParaRPr lang="cs-CZ" altLang="cs-CZ" sz="2400" i="1" dirty="0"/>
          </a:p>
          <a:p>
            <a:pPr eaLnBrk="1" hangingPunct="1">
              <a:spcBef>
                <a:spcPct val="0"/>
              </a:spcBef>
              <a:buFontTx/>
              <a:buNone/>
            </a:pPr>
            <a:r>
              <a:rPr lang="cs-CZ" altLang="cs-CZ" sz="2400" dirty="0"/>
              <a:t>Poté, co zaujme konečnou startovní polohu závodník nesmí zahájit další startovní pohyb dříve, než zazní výstřel Pokud podle rozhodnutí startéra nebo jeho zástupců tak učiní dříve, musí to být považováno za chybný start.                                </a:t>
            </a:r>
            <a:r>
              <a:rPr lang="cs-CZ" altLang="cs-CZ" sz="2400" i="1" dirty="0">
                <a:solidFill>
                  <a:srgbClr val="7030A0"/>
                </a:solidFill>
              </a:rPr>
              <a:t>Při použití IAAF schváleného </a:t>
            </a:r>
            <a:r>
              <a:rPr lang="cs-CZ" altLang="cs-CZ" sz="2400" i="1" dirty="0" smtClean="0">
                <a:solidFill>
                  <a:srgbClr val="7030A0"/>
                </a:solidFill>
              </a:rPr>
              <a:t>Startovního informačního systému, </a:t>
            </a:r>
            <a:r>
              <a:rPr lang="cs-CZ" altLang="cs-CZ" sz="2400" i="1" u="sng" dirty="0">
                <a:solidFill>
                  <a:srgbClr val="7030A0"/>
                </a:solidFill>
              </a:rPr>
              <a:t>startér a nebo pověřený zástupce startéra musí mít sluchátka</a:t>
            </a:r>
            <a:r>
              <a:rPr lang="cs-CZ" altLang="cs-CZ" sz="2400" i="1" dirty="0">
                <a:solidFill>
                  <a:srgbClr val="7030A0"/>
                </a:solidFill>
              </a:rPr>
              <a:t>, aby jasně slyšeli zvukový signál oznamující možný chybný start (tj. startovní reakci kratší než 0,100 sek). Jakmile startér či zástupce startéra zaslechne zvukový signál po výstřelu pistole, vrátí start a ihned přezkoumá reakční doby </a:t>
            </a:r>
            <a:r>
              <a:rPr lang="cs-CZ" altLang="cs-CZ" sz="2400" i="1" dirty="0" smtClean="0">
                <a:solidFill>
                  <a:srgbClr val="7030A0"/>
                </a:solidFill>
              </a:rPr>
              <a:t>Systémem </a:t>
            </a:r>
            <a:r>
              <a:rPr lang="cs-CZ" altLang="cs-CZ" sz="2400" i="1" dirty="0">
                <a:solidFill>
                  <a:srgbClr val="7030A0"/>
                </a:solidFill>
              </a:rPr>
              <a:t>zaznamenané, aby si potvrdil, který závodník, či závodníci způsobili vrácení startu.</a:t>
            </a:r>
            <a:endParaRPr lang="cs-CZ" altLang="cs-CZ" sz="2400" dirty="0">
              <a:solidFill>
                <a:srgbClr val="7030A0"/>
              </a:solidFill>
            </a:endParaRPr>
          </a:p>
          <a:p>
            <a:pPr eaLnBrk="1" hangingPunct="1">
              <a:spcBef>
                <a:spcPct val="0"/>
              </a:spcBef>
              <a:buFontTx/>
              <a:buNone/>
            </a:pPr>
            <a:endParaRPr lang="cs-CZ" altLang="cs-CZ" sz="2400" dirty="0"/>
          </a:p>
        </p:txBody>
      </p:sp>
    </p:spTree>
    <p:extLst>
      <p:ext uri="{BB962C8B-B14F-4D97-AF65-F5344CB8AC3E}">
        <p14:creationId xmlns:p14="http://schemas.microsoft.com/office/powerpoint/2010/main" val="2206638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162 – Start</a:t>
            </a:r>
          </a:p>
        </p:txBody>
      </p:sp>
      <p:sp>
        <p:nvSpPr>
          <p:cNvPr id="33795" name="Rectangle 3"/>
          <p:cNvSpPr>
            <a:spLocks noGrp="1" noChangeArrowheads="1"/>
          </p:cNvSpPr>
          <p:nvPr>
            <p:ph type="body" idx="1"/>
          </p:nvPr>
        </p:nvSpPr>
        <p:spPr>
          <a:xfrm>
            <a:off x="323850" y="1341438"/>
            <a:ext cx="8569325" cy="4895850"/>
          </a:xfrm>
        </p:spPr>
        <p:txBody>
          <a:bodyPr/>
          <a:lstStyle/>
          <a:p>
            <a:pPr marL="0" indent="0">
              <a:buFontTx/>
              <a:buNone/>
            </a:pPr>
            <a:r>
              <a:rPr lang="cs-CZ" altLang="cs-CZ" sz="2400" i="1" dirty="0" smtClean="0">
                <a:solidFill>
                  <a:srgbClr val="7030A0"/>
                </a:solidFill>
              </a:rPr>
              <a:t>POZN.1: Jakýkoliv pohyb závodníka, který nezahrnuje nebo neskončí tím, že noha/nohy závodníka ztratí kontakt nožní podpěrou startovního bloku, nesmí být považováno za zahájení startovního pohybu. Tyto okolnosti mohou být, pokud to lze, předmětem disciplinárního varování              nebo diskvalifikace.</a:t>
            </a:r>
            <a:endParaRPr lang="cs-CZ" altLang="cs-CZ" sz="2400" dirty="0" smtClean="0">
              <a:solidFill>
                <a:srgbClr val="7030A0"/>
              </a:solidFill>
            </a:endParaRPr>
          </a:p>
          <a:p>
            <a:pPr marL="0" indent="0">
              <a:buFontTx/>
              <a:buNone/>
            </a:pPr>
            <a:r>
              <a:rPr lang="cs-CZ" altLang="cs-CZ" sz="2400" i="1" dirty="0" smtClean="0">
                <a:solidFill>
                  <a:srgbClr val="7030A0"/>
                </a:solidFill>
              </a:rPr>
              <a:t>POZN.2 : Pokud závodníkům nacházejícím se ve startovní  poloze „Pozor“ hrozí, ztráta rovnováhy a je-li takový pohyb je považován za úmyslný, je třeba start považovat za neklidný. </a:t>
            </a:r>
            <a:r>
              <a:rPr lang="cs-CZ" altLang="cs-CZ" sz="2400" i="1" u="sng" dirty="0" smtClean="0">
                <a:solidFill>
                  <a:srgbClr val="7030A0"/>
                </a:solidFill>
              </a:rPr>
              <a:t>Pokud je závodník takto dotlačen nebo přepadne přes startovní čáru, nemá být potrestán.</a:t>
            </a:r>
            <a:r>
              <a:rPr lang="cs-CZ" altLang="cs-CZ" sz="2400" i="1" dirty="0" smtClean="0">
                <a:solidFill>
                  <a:srgbClr val="7030A0"/>
                </a:solidFill>
              </a:rPr>
              <a:t> Kterýkoliv závodník, který tuto situaci vyvolal může být potrestán disciplinárním varováním nebo diskvalifikací.</a:t>
            </a:r>
            <a:endParaRPr lang="cs-CZ" altLang="cs-CZ" sz="2400" dirty="0" smtClean="0">
              <a:solidFill>
                <a:srgbClr val="7030A0"/>
              </a:solidFill>
            </a:endParaRPr>
          </a:p>
          <a:p>
            <a:pPr marL="0" indent="0">
              <a:buFontTx/>
              <a:buNone/>
            </a:pPr>
            <a:endParaRPr lang="cs-CZ" altLang="cs-CZ" sz="2400" dirty="0" smtClean="0">
              <a:solidFill>
                <a:srgbClr val="7030A0"/>
              </a:solidFill>
            </a:endParaRPr>
          </a:p>
        </p:txBody>
      </p:sp>
      <p:sp>
        <p:nvSpPr>
          <p:cNvPr id="4" name="TextovéPole 3"/>
          <p:cNvSpPr txBox="1"/>
          <p:nvPr/>
        </p:nvSpPr>
        <p:spPr>
          <a:xfrm>
            <a:off x="899592" y="6165304"/>
            <a:ext cx="504056" cy="338554"/>
          </a:xfrm>
          <a:prstGeom prst="rect">
            <a:avLst/>
          </a:prstGeom>
          <a:solidFill>
            <a:srgbClr val="FFFF00"/>
          </a:solidFill>
        </p:spPr>
        <p:txBody>
          <a:bodyPr wrap="square" rtlCol="0">
            <a:spAutoFit/>
          </a:bodyPr>
          <a:lstStyle/>
          <a:p>
            <a:r>
              <a:rPr lang="cs-CZ" sz="1600" b="1" dirty="0" smtClean="0"/>
              <a:t>YK</a:t>
            </a:r>
            <a:endParaRPr lang="cs-CZ" sz="1600" b="1" dirty="0"/>
          </a:p>
        </p:txBody>
      </p:sp>
      <p:sp>
        <p:nvSpPr>
          <p:cNvPr id="5" name="TextovéPole 4"/>
          <p:cNvSpPr txBox="1"/>
          <p:nvPr/>
        </p:nvSpPr>
        <p:spPr>
          <a:xfrm>
            <a:off x="2987824" y="6192162"/>
            <a:ext cx="504056" cy="338554"/>
          </a:xfrm>
          <a:prstGeom prst="rect">
            <a:avLst/>
          </a:prstGeom>
          <a:solidFill>
            <a:srgbClr val="FF0000"/>
          </a:solidFill>
        </p:spPr>
        <p:txBody>
          <a:bodyPr wrap="square" rtlCol="0">
            <a:spAutoFit/>
          </a:bodyPr>
          <a:lstStyle/>
          <a:p>
            <a:r>
              <a:rPr lang="cs-CZ" sz="1600" b="1" dirty="0" smtClean="0"/>
              <a:t>RK</a:t>
            </a:r>
            <a:endParaRPr lang="cs-CZ" sz="1600" b="1" dirty="0"/>
          </a:p>
        </p:txBody>
      </p:sp>
      <p:sp>
        <p:nvSpPr>
          <p:cNvPr id="6" name="TextovéPole 5"/>
          <p:cNvSpPr txBox="1"/>
          <p:nvPr/>
        </p:nvSpPr>
        <p:spPr>
          <a:xfrm>
            <a:off x="7164288" y="2924944"/>
            <a:ext cx="504056" cy="338554"/>
          </a:xfrm>
          <a:prstGeom prst="rect">
            <a:avLst/>
          </a:prstGeom>
          <a:solidFill>
            <a:srgbClr val="FFFF00"/>
          </a:solidFill>
        </p:spPr>
        <p:txBody>
          <a:bodyPr wrap="square" rtlCol="0">
            <a:spAutoFit/>
          </a:bodyPr>
          <a:lstStyle/>
          <a:p>
            <a:r>
              <a:rPr lang="cs-CZ" sz="1600" b="1" dirty="0" smtClean="0"/>
              <a:t>YK</a:t>
            </a:r>
            <a:endParaRPr lang="cs-CZ" sz="1600" b="1" dirty="0"/>
          </a:p>
        </p:txBody>
      </p:sp>
      <p:sp>
        <p:nvSpPr>
          <p:cNvPr id="7" name="TextovéPole 6"/>
          <p:cNvSpPr txBox="1"/>
          <p:nvPr/>
        </p:nvSpPr>
        <p:spPr>
          <a:xfrm>
            <a:off x="3016416" y="3259723"/>
            <a:ext cx="504056" cy="338554"/>
          </a:xfrm>
          <a:prstGeom prst="rect">
            <a:avLst/>
          </a:prstGeom>
          <a:solidFill>
            <a:srgbClr val="FF0000"/>
          </a:solidFill>
        </p:spPr>
        <p:txBody>
          <a:bodyPr wrap="square" rtlCol="0">
            <a:spAutoFit/>
          </a:bodyPr>
          <a:lstStyle/>
          <a:p>
            <a:r>
              <a:rPr lang="cs-CZ" sz="1600" b="1" dirty="0" smtClean="0"/>
              <a:t>RK</a:t>
            </a:r>
            <a:endParaRPr lang="cs-CZ" sz="1600" b="1" dirty="0"/>
          </a:p>
        </p:txBody>
      </p:sp>
    </p:spTree>
    <p:extLst>
      <p:ext uri="{BB962C8B-B14F-4D97-AF65-F5344CB8AC3E}">
        <p14:creationId xmlns:p14="http://schemas.microsoft.com/office/powerpoint/2010/main" val="933198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up)">
                                      <p:cBhvr>
                                        <p:cTn id="7" dur="1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up)">
                                      <p:cBhvr>
                                        <p:cTn id="12" dur="10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162 – Start</a:t>
            </a:r>
          </a:p>
        </p:txBody>
      </p:sp>
      <p:sp>
        <p:nvSpPr>
          <p:cNvPr id="33795" name="Rectangle 3"/>
          <p:cNvSpPr>
            <a:spLocks noGrp="1" noChangeArrowheads="1"/>
          </p:cNvSpPr>
          <p:nvPr>
            <p:ph type="body" idx="1"/>
          </p:nvPr>
        </p:nvSpPr>
        <p:spPr>
          <a:xfrm>
            <a:off x="323850" y="1341438"/>
            <a:ext cx="8569325" cy="4895850"/>
          </a:xfrm>
        </p:spPr>
        <p:txBody>
          <a:bodyPr/>
          <a:lstStyle/>
          <a:p>
            <a:pPr marL="0" indent="0">
              <a:buFontTx/>
              <a:buNone/>
            </a:pPr>
            <a:r>
              <a:rPr lang="cs-CZ" altLang="cs-CZ" sz="2400" i="1" dirty="0" smtClean="0">
                <a:solidFill>
                  <a:srgbClr val="7030A0"/>
                </a:solidFill>
              </a:rPr>
              <a:t>POZN. 3 : Jestliže jeden nebo více závodníků způsobí chybný start, jsou ostatní zpravidla strženi k následování. Přísně vzato, kterýkoliv závodník, který tak učinil, se dopustil chybného startu.  Startér však napomene       nebo vyloučí    ze závodu pouze toho závodníka nebo ty závodníky, kteří podle jeho názoru chybný start zavinili. Může tedy být napomenuto nebo vyloučeno i více závodníků. Jestliže chybný start nezavinil žádný ze závodníků, nesmí být nikdo napomenut. Pokud nebyl chybný start způsoben některým ze závodníků, nebude nikdo vyloučen (napomenut) a všem závodníkům bude ukázána zelená karta.</a:t>
            </a:r>
          </a:p>
        </p:txBody>
      </p:sp>
      <p:sp>
        <p:nvSpPr>
          <p:cNvPr id="5" name="TextovéPole 4"/>
          <p:cNvSpPr txBox="1"/>
          <p:nvPr/>
        </p:nvSpPr>
        <p:spPr>
          <a:xfrm rot="16200000">
            <a:off x="5974314" y="5095927"/>
            <a:ext cx="504056" cy="338554"/>
          </a:xfrm>
          <a:prstGeom prst="rect">
            <a:avLst/>
          </a:prstGeom>
          <a:solidFill>
            <a:srgbClr val="00B050"/>
          </a:solidFill>
        </p:spPr>
        <p:txBody>
          <a:bodyPr wrap="square" rtlCol="0">
            <a:spAutoFit/>
          </a:bodyPr>
          <a:lstStyle/>
          <a:p>
            <a:endParaRPr lang="cs-CZ" sz="1600" b="1" dirty="0"/>
          </a:p>
        </p:txBody>
      </p:sp>
      <p:sp>
        <p:nvSpPr>
          <p:cNvPr id="8" name="Pravoúhlý trojúhelník 7"/>
          <p:cNvSpPr/>
          <p:nvPr/>
        </p:nvSpPr>
        <p:spPr>
          <a:xfrm>
            <a:off x="8340796" y="2309791"/>
            <a:ext cx="466725" cy="541337"/>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Pravoúhlý trojúhelník 8"/>
          <p:cNvSpPr/>
          <p:nvPr/>
        </p:nvSpPr>
        <p:spPr>
          <a:xfrm rot="10800000">
            <a:off x="8340796" y="2282556"/>
            <a:ext cx="466725" cy="541337"/>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Pravoúhlý trojúhelník 9"/>
          <p:cNvSpPr/>
          <p:nvPr/>
        </p:nvSpPr>
        <p:spPr>
          <a:xfrm>
            <a:off x="6054423" y="2420888"/>
            <a:ext cx="389785" cy="469329"/>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Pravoúhlý trojúhelník 10"/>
          <p:cNvSpPr/>
          <p:nvPr/>
        </p:nvSpPr>
        <p:spPr>
          <a:xfrm rot="10800000">
            <a:off x="6054422" y="2426567"/>
            <a:ext cx="389785" cy="463649"/>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4160956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up)">
                                      <p:cBhvr>
                                        <p:cTn id="7" dur="1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162 – Start</a:t>
            </a:r>
          </a:p>
        </p:txBody>
      </p:sp>
      <p:sp>
        <p:nvSpPr>
          <p:cNvPr id="33795" name="Rectangle 3"/>
          <p:cNvSpPr>
            <a:spLocks noGrp="1" noChangeArrowheads="1"/>
          </p:cNvSpPr>
          <p:nvPr>
            <p:ph type="body" idx="1"/>
          </p:nvPr>
        </p:nvSpPr>
        <p:spPr>
          <a:xfrm>
            <a:off x="468313" y="1484313"/>
            <a:ext cx="8496300" cy="4525962"/>
          </a:xfrm>
        </p:spPr>
        <p:txBody>
          <a:bodyPr/>
          <a:lstStyle/>
          <a:p>
            <a:pPr marL="609600" indent="-609600" eaLnBrk="1" hangingPunct="1">
              <a:buFontTx/>
              <a:buNone/>
            </a:pPr>
            <a:r>
              <a:rPr lang="cs-CZ" altLang="cs-CZ" sz="2400" b="1" dirty="0" smtClean="0"/>
              <a:t>7. Každý závodník, který způsobí chybný start, musí být</a:t>
            </a:r>
          </a:p>
          <a:p>
            <a:pPr marL="609600" indent="-609600" eaLnBrk="1" hangingPunct="1">
              <a:buFontTx/>
              <a:buNone/>
            </a:pPr>
            <a:r>
              <a:rPr lang="cs-CZ" altLang="cs-CZ" sz="2400" b="1" dirty="0" smtClean="0"/>
              <a:t>napomenut. V každém běhu je možný pouze jediný</a:t>
            </a:r>
          </a:p>
          <a:p>
            <a:pPr marL="609600" indent="-609600" eaLnBrk="1" hangingPunct="1">
              <a:buFontTx/>
              <a:buNone/>
            </a:pPr>
            <a:r>
              <a:rPr lang="cs-CZ" altLang="cs-CZ" sz="2400" b="1" dirty="0" smtClean="0"/>
              <a:t>chybný start bez diskvalifikace závodníka (závodníků),</a:t>
            </a:r>
          </a:p>
          <a:p>
            <a:pPr marL="609600" indent="-609600" eaLnBrk="1" hangingPunct="1">
              <a:buFontTx/>
              <a:buNone/>
            </a:pPr>
            <a:r>
              <a:rPr lang="cs-CZ" altLang="cs-CZ" sz="2400" b="1" dirty="0" smtClean="0"/>
              <a:t>Který (kteří) jej způsobil(i). Kterýkoliv závodník,</a:t>
            </a:r>
          </a:p>
          <a:p>
            <a:pPr marL="609600" indent="-609600" eaLnBrk="1" hangingPunct="1">
              <a:buFontTx/>
              <a:buNone/>
            </a:pPr>
            <a:r>
              <a:rPr lang="cs-CZ" altLang="cs-CZ" sz="2400" b="1" dirty="0" smtClean="0"/>
              <a:t>který způsobí další chybný start v témže</a:t>
            </a:r>
          </a:p>
          <a:p>
            <a:pPr marL="609600" indent="-609600" eaLnBrk="1" hangingPunct="1">
              <a:buFontTx/>
              <a:buNone/>
            </a:pPr>
            <a:r>
              <a:rPr lang="cs-CZ" altLang="cs-CZ" sz="2400" b="1" dirty="0" smtClean="0"/>
              <a:t>běhu musí být ze závodu vyloučen. </a:t>
            </a:r>
          </a:p>
        </p:txBody>
      </p:sp>
      <p:sp>
        <p:nvSpPr>
          <p:cNvPr id="33796" name="Text Box 4"/>
          <p:cNvSpPr txBox="1">
            <a:spLocks noChangeArrowheads="1"/>
          </p:cNvSpPr>
          <p:nvPr/>
        </p:nvSpPr>
        <p:spPr bwMode="auto">
          <a:xfrm>
            <a:off x="539750" y="2492375"/>
            <a:ext cx="7956550" cy="2492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cs-CZ" sz="2400" b="1" i="1" u="sng" dirty="0" smtClean="0">
                <a:solidFill>
                  <a:schemeClr val="accent2"/>
                </a:solidFill>
              </a:rPr>
              <a:t>Při bězích v rámci vícebojů</a:t>
            </a:r>
            <a:r>
              <a:rPr lang="cs-CZ" sz="2400" b="1" i="1" dirty="0" smtClean="0">
                <a:solidFill>
                  <a:schemeClr val="accent2"/>
                </a:solidFill>
              </a:rPr>
              <a:t> je možný pouze jediný chybný start bez diskvalifikace závodníka (závodníků), který (kteří) jej způsobil(i). </a:t>
            </a:r>
          </a:p>
          <a:p>
            <a:pPr eaLnBrk="1" hangingPunct="1">
              <a:spcBef>
                <a:spcPct val="50000"/>
              </a:spcBef>
              <a:defRPr/>
            </a:pPr>
            <a:r>
              <a:rPr lang="cs-CZ" sz="2400" dirty="0" smtClean="0">
                <a:solidFill>
                  <a:schemeClr val="accent6"/>
                </a:solidFill>
              </a:rPr>
              <a:t>Kterýkoliv závodník, který způsobí další chybný start v témže běhu musí být ze závodu vyloučen. Viz též P 200.9.c)</a:t>
            </a:r>
            <a:endParaRPr lang="cs-CZ" sz="2400" b="1" i="1" dirty="0" smtClean="0">
              <a:solidFill>
                <a:schemeClr val="accent6"/>
              </a:solidFill>
            </a:endParaRPr>
          </a:p>
        </p:txBody>
      </p:sp>
      <p:sp>
        <p:nvSpPr>
          <p:cNvPr id="33797" name="Text Box 5"/>
          <p:cNvSpPr txBox="1">
            <a:spLocks noChangeArrowheads="1"/>
          </p:cNvSpPr>
          <p:nvPr/>
        </p:nvSpPr>
        <p:spPr bwMode="auto">
          <a:xfrm>
            <a:off x="539750" y="1484313"/>
            <a:ext cx="8208963" cy="1004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i="1" dirty="0">
                <a:solidFill>
                  <a:schemeClr val="accent2"/>
                </a:solidFill>
              </a:rPr>
              <a:t>7. Vyjma soutěží ve víceboji, každý závodník, který</a:t>
            </a:r>
          </a:p>
          <a:p>
            <a:pPr eaLnBrk="1" hangingPunct="1">
              <a:spcBef>
                <a:spcPct val="50000"/>
              </a:spcBef>
              <a:buFontTx/>
              <a:buNone/>
            </a:pPr>
            <a:r>
              <a:rPr lang="cs-CZ" altLang="cs-CZ" sz="2400" b="1" i="1" dirty="0">
                <a:solidFill>
                  <a:schemeClr val="accent2"/>
                </a:solidFill>
              </a:rPr>
              <a:t>způsobí chybný start, musí být ze závodu vyloučen. </a:t>
            </a:r>
          </a:p>
        </p:txBody>
      </p:sp>
      <p:sp>
        <p:nvSpPr>
          <p:cNvPr id="33798" name="AutoShape 6"/>
          <p:cNvSpPr>
            <a:spLocks noChangeArrowheads="1"/>
          </p:cNvSpPr>
          <p:nvPr/>
        </p:nvSpPr>
        <p:spPr bwMode="auto">
          <a:xfrm rot="5400000">
            <a:off x="5257007" y="3248819"/>
            <a:ext cx="1511300" cy="2592387"/>
          </a:xfrm>
          <a:prstGeom prst="wedgeRectCallout">
            <a:avLst>
              <a:gd name="adj1" fmla="val -109560"/>
              <a:gd name="adj2" fmla="val 11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sz="2400" b="1"/>
              <a:t>Platí i pro soutěže žactva </a:t>
            </a:r>
          </a:p>
          <a:p>
            <a:pPr algn="ctr" eaLnBrk="1" hangingPunct="1">
              <a:spcBef>
                <a:spcPct val="0"/>
              </a:spcBef>
              <a:buFontTx/>
              <a:buNone/>
            </a:pPr>
            <a:r>
              <a:rPr lang="cs-CZ" altLang="cs-CZ" sz="2400" b="1"/>
              <a:t>v ČR</a:t>
            </a:r>
          </a:p>
        </p:txBody>
      </p:sp>
      <p:sp>
        <p:nvSpPr>
          <p:cNvPr id="2" name="TextovéPole 1"/>
          <p:cNvSpPr txBox="1">
            <a:spLocks noChangeArrowheads="1"/>
          </p:cNvSpPr>
          <p:nvPr/>
        </p:nvSpPr>
        <p:spPr bwMode="auto">
          <a:xfrm flipH="1">
            <a:off x="758787" y="5273935"/>
            <a:ext cx="7802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a:t>Diskvalifikace - </a:t>
            </a:r>
            <a:r>
              <a:rPr lang="cs-CZ" altLang="cs-CZ" sz="2400" b="1">
                <a:solidFill>
                  <a:srgbClr val="FF0000"/>
                </a:solidFill>
              </a:rPr>
              <a:t>červeno </a:t>
            </a:r>
            <a:r>
              <a:rPr lang="cs-CZ" altLang="cs-CZ" sz="2400" i="1"/>
              <a:t>černá karta (úhlopříčně dělená)</a:t>
            </a:r>
            <a:endParaRPr lang="cs-CZ" altLang="cs-CZ" sz="2400"/>
          </a:p>
        </p:txBody>
      </p:sp>
      <p:sp>
        <p:nvSpPr>
          <p:cNvPr id="9" name="TextovéPole 8"/>
          <p:cNvSpPr txBox="1">
            <a:spLocks noChangeArrowheads="1"/>
          </p:cNvSpPr>
          <p:nvPr/>
        </p:nvSpPr>
        <p:spPr bwMode="auto">
          <a:xfrm flipH="1">
            <a:off x="814388" y="5762625"/>
            <a:ext cx="780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a:t>Napomenutí -    </a:t>
            </a:r>
            <a:r>
              <a:rPr lang="cs-CZ" altLang="cs-CZ" sz="2400" b="1">
                <a:solidFill>
                  <a:srgbClr val="FF9933"/>
                </a:solidFill>
              </a:rPr>
              <a:t>žluto</a:t>
            </a:r>
            <a:r>
              <a:rPr lang="cs-CZ" altLang="cs-CZ" sz="2400" i="1"/>
              <a:t>černá karta (úhlopříčně dělená)</a:t>
            </a:r>
            <a:endParaRPr lang="cs-CZ" altLang="cs-CZ" sz="2400"/>
          </a:p>
        </p:txBody>
      </p:sp>
      <p:sp>
        <p:nvSpPr>
          <p:cNvPr id="3" name="Pravoúhlý trojúhelník 2"/>
          <p:cNvSpPr/>
          <p:nvPr/>
        </p:nvSpPr>
        <p:spPr>
          <a:xfrm>
            <a:off x="8486775" y="5084763"/>
            <a:ext cx="466725" cy="541337"/>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Pravoúhlý trojúhelník 10"/>
          <p:cNvSpPr/>
          <p:nvPr/>
        </p:nvSpPr>
        <p:spPr>
          <a:xfrm rot="10800000">
            <a:off x="8486775" y="5084763"/>
            <a:ext cx="466725" cy="541337"/>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Pravoúhlý trojúhelník 11"/>
          <p:cNvSpPr/>
          <p:nvPr/>
        </p:nvSpPr>
        <p:spPr>
          <a:xfrm rot="10800000">
            <a:off x="8078788" y="5751513"/>
            <a:ext cx="466725" cy="541337"/>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Pravoúhlý trojúhelník 12"/>
          <p:cNvSpPr/>
          <p:nvPr/>
        </p:nvSpPr>
        <p:spPr>
          <a:xfrm>
            <a:off x="8064500" y="5764213"/>
            <a:ext cx="466725" cy="539750"/>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4189683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up)">
                                      <p:cBhvr>
                                        <p:cTn id="7" dur="1000"/>
                                        <p:tgtEl>
                                          <p:spTgt spid="33795">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Effect transition="in" filter="wipe(up)">
                                      <p:cBhvr>
                                        <p:cTn id="11" dur="1000"/>
                                        <p:tgtEl>
                                          <p:spTgt spid="33795">
                                            <p:txEl>
                                              <p:pRg st="1" end="1"/>
                                            </p:txEl>
                                          </p:spTgt>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wipe(up)">
                                      <p:cBhvr>
                                        <p:cTn id="15" dur="1000"/>
                                        <p:tgtEl>
                                          <p:spTgt spid="33795">
                                            <p:txEl>
                                              <p:pRg st="2" end="2"/>
                                            </p:txEl>
                                          </p:spTgt>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Effect transition="in" filter="wipe(up)">
                                      <p:cBhvr>
                                        <p:cTn id="19" dur="1000"/>
                                        <p:tgtEl>
                                          <p:spTgt spid="33795">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Effect transition="in" filter="wipe(up)">
                                      <p:cBhvr>
                                        <p:cTn id="23" dur="1000"/>
                                        <p:tgtEl>
                                          <p:spTgt spid="33795">
                                            <p:txEl>
                                              <p:pRg st="4" end="4"/>
                                            </p:txEl>
                                          </p:spTgt>
                                        </p:tgtEl>
                                      </p:cBhvr>
                                    </p:animEffect>
                                  </p:childTnLst>
                                </p:cTn>
                              </p:par>
                            </p:childTnLst>
                          </p:cTn>
                        </p:par>
                        <p:par>
                          <p:cTn id="24" fill="hold" nodeType="afterGroup">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wipe(up)">
                                      <p:cBhvr>
                                        <p:cTn id="27" dur="1000"/>
                                        <p:tgtEl>
                                          <p:spTgt spid="337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3797"/>
                                        </p:tgtEl>
                                        <p:attrNameLst>
                                          <p:attrName>style.visibility</p:attrName>
                                        </p:attrNameLst>
                                      </p:cBhvr>
                                      <p:to>
                                        <p:strVal val="visible"/>
                                      </p:to>
                                    </p:set>
                                    <p:animEffect transition="in" filter="wipe(up)">
                                      <p:cBhvr>
                                        <p:cTn id="32" dur="1000"/>
                                        <p:tgtEl>
                                          <p:spTgt spid="337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796"/>
                                        </p:tgtEl>
                                        <p:attrNameLst>
                                          <p:attrName>style.visibility</p:attrName>
                                        </p:attrNameLst>
                                      </p:cBhvr>
                                      <p:to>
                                        <p:strVal val="visible"/>
                                      </p:to>
                                    </p:set>
                                    <p:animEffect transition="in" filter="wipe(up)">
                                      <p:cBhvr>
                                        <p:cTn id="37" dur="1000"/>
                                        <p:tgtEl>
                                          <p:spTgt spid="337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3798"/>
                                        </p:tgtEl>
                                        <p:attrNameLst>
                                          <p:attrName>style.visibility</p:attrName>
                                        </p:attrNameLst>
                                      </p:cBhvr>
                                      <p:to>
                                        <p:strVal val="visible"/>
                                      </p:to>
                                    </p:set>
                                    <p:animEffect transition="in" filter="dissolve">
                                      <p:cBhvr>
                                        <p:cTn id="42" dur="500"/>
                                        <p:tgtEl>
                                          <p:spTgt spid="337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10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10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nodeType="afterGroup">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animBg="1"/>
      <p:bldP spid="33797" grpId="0" animBg="1"/>
      <p:bldP spid="33798" grpId="0" animBg="1"/>
      <p:bldP spid="2" grpId="0"/>
      <p:bldP spid="9" grpId="0"/>
      <p:bldP spid="3" grpId="0" animBg="1"/>
      <p:bldP spid="11"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162 – Start</a:t>
            </a:r>
          </a:p>
        </p:txBody>
      </p:sp>
      <p:sp>
        <p:nvSpPr>
          <p:cNvPr id="33797" name="Text Box 5"/>
          <p:cNvSpPr txBox="1">
            <a:spLocks noChangeArrowheads="1"/>
          </p:cNvSpPr>
          <p:nvPr/>
        </p:nvSpPr>
        <p:spPr bwMode="auto">
          <a:xfrm>
            <a:off x="539750" y="1484313"/>
            <a:ext cx="8208963" cy="32316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sz="2400" b="1" i="1" dirty="0" smtClean="0"/>
              <a:t>Běhy</a:t>
            </a:r>
            <a:r>
              <a:rPr lang="cs-CZ" sz="2400" b="1" dirty="0" smtClean="0"/>
              <a:t> </a:t>
            </a:r>
            <a:r>
              <a:rPr lang="cs-CZ" sz="2400" b="1" i="1" dirty="0" smtClean="0"/>
              <a:t>na</a:t>
            </a:r>
            <a:r>
              <a:rPr lang="cs-CZ" sz="2400" b="1" dirty="0" smtClean="0"/>
              <a:t> </a:t>
            </a:r>
            <a:r>
              <a:rPr lang="cs-CZ" sz="2400" b="1" i="1" dirty="0" smtClean="0"/>
              <a:t>1000</a:t>
            </a:r>
            <a:r>
              <a:rPr lang="cs-CZ" sz="2400" b="1" dirty="0" smtClean="0"/>
              <a:t> m</a:t>
            </a:r>
            <a:r>
              <a:rPr lang="cs-CZ" sz="2400" b="1" i="1" dirty="0" smtClean="0"/>
              <a:t>,</a:t>
            </a:r>
            <a:r>
              <a:rPr lang="cs-CZ" sz="2400" b="1" dirty="0" smtClean="0"/>
              <a:t> </a:t>
            </a:r>
            <a:r>
              <a:rPr lang="cs-CZ" sz="2400" b="1" i="1" dirty="0" smtClean="0"/>
              <a:t>2000</a:t>
            </a:r>
            <a:r>
              <a:rPr lang="cs-CZ" sz="2400" b="1" dirty="0" smtClean="0"/>
              <a:t> </a:t>
            </a:r>
            <a:r>
              <a:rPr lang="cs-CZ" sz="2400" b="1" i="1" dirty="0" smtClean="0"/>
              <a:t>m</a:t>
            </a:r>
            <a:r>
              <a:rPr lang="cs-CZ" sz="2400" b="1" dirty="0" smtClean="0"/>
              <a:t>, </a:t>
            </a:r>
            <a:r>
              <a:rPr lang="cs-CZ" sz="2400" b="1" i="1" dirty="0" smtClean="0"/>
              <a:t>3000</a:t>
            </a:r>
            <a:r>
              <a:rPr lang="cs-CZ" sz="2400" b="1" dirty="0" smtClean="0"/>
              <a:t> </a:t>
            </a:r>
            <a:r>
              <a:rPr lang="cs-CZ" sz="2400" b="1" i="1" dirty="0" smtClean="0"/>
              <a:t>m</a:t>
            </a:r>
            <a:r>
              <a:rPr lang="cs-CZ" sz="2400" b="1" dirty="0" smtClean="0"/>
              <a:t>, 5000 </a:t>
            </a:r>
            <a:r>
              <a:rPr lang="cs-CZ" sz="2400" b="1" i="1" dirty="0" smtClean="0"/>
              <a:t>m</a:t>
            </a:r>
            <a:r>
              <a:rPr lang="cs-CZ" sz="2400" b="1" dirty="0" smtClean="0"/>
              <a:t> </a:t>
            </a:r>
            <a:r>
              <a:rPr lang="cs-CZ" sz="2400" b="1" i="1" dirty="0" smtClean="0"/>
              <a:t>a</a:t>
            </a:r>
            <a:r>
              <a:rPr lang="cs-CZ" sz="2400" b="1" dirty="0" smtClean="0"/>
              <a:t> </a:t>
            </a:r>
            <a:r>
              <a:rPr lang="cs-CZ" sz="2400" b="1" i="1" dirty="0" smtClean="0"/>
              <a:t>10</a:t>
            </a:r>
            <a:r>
              <a:rPr lang="cs-CZ" sz="2400" b="1" dirty="0" smtClean="0"/>
              <a:t> </a:t>
            </a:r>
            <a:r>
              <a:rPr lang="cs-CZ" sz="2400" b="1" i="1" dirty="0" smtClean="0"/>
              <a:t>000</a:t>
            </a:r>
            <a:r>
              <a:rPr lang="cs-CZ" sz="2400" b="1" dirty="0" smtClean="0"/>
              <a:t> </a:t>
            </a:r>
            <a:r>
              <a:rPr lang="cs-CZ" sz="2400" b="1" i="1" dirty="0" smtClean="0"/>
              <a:t>m</a:t>
            </a:r>
            <a:endParaRPr lang="cs-CZ" sz="2400" dirty="0" smtClean="0"/>
          </a:p>
          <a:p>
            <a:pPr>
              <a:defRPr/>
            </a:pPr>
            <a:r>
              <a:rPr lang="cs-CZ" sz="2400" dirty="0" smtClean="0"/>
              <a:t>Při účasti více než 12 běžců je možno startující rozdělit do </a:t>
            </a:r>
          </a:p>
          <a:p>
            <a:pPr>
              <a:defRPr/>
            </a:pPr>
            <a:r>
              <a:rPr lang="cs-CZ" sz="2400" dirty="0" smtClean="0"/>
              <a:t>dvou skupin, z nichž první  skupina, čítající přibližně </a:t>
            </a:r>
            <a:r>
              <a:rPr lang="cs-CZ" sz="2400" b="1" strike="sngStrike" dirty="0" smtClean="0">
                <a:solidFill>
                  <a:srgbClr val="7030A0"/>
                </a:solidFill>
              </a:rPr>
              <a:t>65 </a:t>
            </a:r>
            <a:r>
              <a:rPr lang="cs-CZ" sz="2400" b="1" i="1" strike="sngStrike" dirty="0" smtClean="0">
                <a:solidFill>
                  <a:srgbClr val="7030A0"/>
                </a:solidFill>
              </a:rPr>
              <a:t>%</a:t>
            </a:r>
            <a:r>
              <a:rPr lang="cs-CZ" sz="2400" b="1" i="1" dirty="0" smtClean="0">
                <a:solidFill>
                  <a:srgbClr val="7030A0"/>
                </a:solidFill>
              </a:rPr>
              <a:t> </a:t>
            </a:r>
          </a:p>
          <a:p>
            <a:pPr>
              <a:defRPr/>
            </a:pPr>
            <a:r>
              <a:rPr lang="cs-CZ" sz="2400" b="1" i="1" dirty="0" smtClean="0">
                <a:solidFill>
                  <a:srgbClr val="7030A0"/>
                </a:solidFill>
              </a:rPr>
              <a:t>dvě třetiny</a:t>
            </a:r>
            <a:r>
              <a:rPr lang="cs-CZ" sz="2400" dirty="0" smtClean="0">
                <a:solidFill>
                  <a:srgbClr val="7030A0"/>
                </a:solidFill>
              </a:rPr>
              <a:t> </a:t>
            </a:r>
            <a:r>
              <a:rPr lang="cs-CZ" sz="2400" dirty="0" smtClean="0"/>
              <a:t>startovního pole, bude startovat z řádné </a:t>
            </a:r>
          </a:p>
          <a:p>
            <a:pPr>
              <a:defRPr/>
            </a:pPr>
            <a:r>
              <a:rPr lang="cs-CZ" sz="2400" dirty="0" smtClean="0"/>
              <a:t>zakřivené startovní čáry a druhá skupina ze samostatné </a:t>
            </a:r>
          </a:p>
          <a:p>
            <a:pPr>
              <a:defRPr/>
            </a:pPr>
            <a:r>
              <a:rPr lang="cs-CZ" sz="2400" dirty="0" smtClean="0"/>
              <a:t>vnější startovní čáry, vyznačené napříč vnější polovinou </a:t>
            </a:r>
          </a:p>
          <a:p>
            <a:pPr>
              <a:defRPr/>
            </a:pPr>
            <a:r>
              <a:rPr lang="cs-CZ" sz="2400" dirty="0" smtClean="0"/>
              <a:t>běžeckých drah. ………………</a:t>
            </a:r>
          </a:p>
          <a:p>
            <a:pPr eaLnBrk="1" hangingPunct="1">
              <a:spcBef>
                <a:spcPct val="50000"/>
              </a:spcBef>
              <a:defRPr/>
            </a:pPr>
            <a:endParaRPr lang="cs-CZ" sz="2400" b="1" i="1" dirty="0" smtClean="0">
              <a:solidFill>
                <a:schemeClr val="accent2"/>
              </a:solidFill>
            </a:endParaRPr>
          </a:p>
        </p:txBody>
      </p:sp>
    </p:spTree>
    <p:extLst>
      <p:ext uri="{BB962C8B-B14F-4D97-AF65-F5344CB8AC3E}">
        <p14:creationId xmlns:p14="http://schemas.microsoft.com/office/powerpoint/2010/main" val="282705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up)">
                                      <p:cBhvr>
                                        <p:cTn id="7"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163 – Závod</a:t>
            </a:r>
          </a:p>
        </p:txBody>
      </p:sp>
      <p:sp>
        <p:nvSpPr>
          <p:cNvPr id="34820" name="Text Box 4"/>
          <p:cNvSpPr txBox="1">
            <a:spLocks noChangeArrowheads="1"/>
          </p:cNvSpPr>
          <p:nvPr/>
        </p:nvSpPr>
        <p:spPr bwMode="auto">
          <a:xfrm>
            <a:off x="710907" y="1268760"/>
            <a:ext cx="7956550" cy="53245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eaLnBrk="1" hangingPunct="1">
              <a:spcBef>
                <a:spcPct val="50000"/>
              </a:spcBef>
              <a:buFontTx/>
              <a:buAutoNum type="arabicPeriod"/>
              <a:defRPr/>
            </a:pPr>
            <a:r>
              <a:rPr lang="cs-CZ" sz="2800" dirty="0" smtClean="0"/>
              <a:t>Směr běhu </a:t>
            </a:r>
            <a:r>
              <a:rPr lang="cs-CZ" sz="2800" b="1" i="1" dirty="0" smtClean="0">
                <a:solidFill>
                  <a:srgbClr val="00B050"/>
                </a:solidFill>
              </a:rPr>
              <a:t>na oválné dráze</a:t>
            </a:r>
            <a:r>
              <a:rPr lang="cs-CZ" sz="2800" b="1" dirty="0" smtClean="0">
                <a:solidFill>
                  <a:srgbClr val="00B050"/>
                </a:solidFill>
              </a:rPr>
              <a:t> </a:t>
            </a:r>
            <a:r>
              <a:rPr lang="cs-CZ" sz="2800" dirty="0" smtClean="0"/>
              <a:t>je levotočivý ….</a:t>
            </a:r>
          </a:p>
          <a:p>
            <a:pPr>
              <a:defRPr/>
            </a:pPr>
            <a:r>
              <a:rPr lang="cs-CZ" sz="2400" b="1" i="1" dirty="0"/>
              <a:t>Překážení</a:t>
            </a:r>
            <a:endParaRPr lang="cs-CZ" sz="2400" dirty="0"/>
          </a:p>
          <a:p>
            <a:pPr>
              <a:defRPr/>
            </a:pPr>
            <a:r>
              <a:rPr lang="cs-CZ" sz="2400" strike="sngStrike" dirty="0"/>
              <a:t>Pokud závodník strká do jiného závodníka nebo mu brání v běhu musí být ze závodu vyloučen. Vrchní rozhodčí má právo nařídit opa-kování běhu bez vyloučeného závodníka či v případě kvalifikačního běhu povolit kterémukoliv ze závodníků (vyjma vyloučeného) vážně postižených strkáním nebo bráněním, startovat v dalším kole soutěže, pokud tento atlet běh dokončil a projevil vůli řádně soutěžit. </a:t>
            </a:r>
            <a:endParaRPr lang="cs-CZ" sz="2400" dirty="0"/>
          </a:p>
          <a:p>
            <a:pPr>
              <a:defRPr/>
            </a:pPr>
            <a:r>
              <a:rPr lang="cs-CZ" sz="2400" strike="sngStrike" dirty="0"/>
              <a:t>Vrchní rozhodčí má právo nařídit opakování závodu, považuje-li to za oprávněné a odůvodněné, bez ohledu na to, zda byl některý </a:t>
            </a:r>
            <a:r>
              <a:rPr lang="cs-CZ" sz="2400" strike="sngStrike" dirty="0" smtClean="0"/>
              <a:t>závodník byl </a:t>
            </a:r>
            <a:r>
              <a:rPr lang="cs-CZ" sz="2400" strike="sngStrike" dirty="0"/>
              <a:t>některý závodník diskvalifikován, či nikoliv</a:t>
            </a:r>
            <a:r>
              <a:rPr lang="cs-CZ" sz="2400" dirty="0"/>
              <a:t>.</a:t>
            </a:r>
            <a:endParaRPr lang="cs-CZ" sz="2400" b="1" i="1" dirty="0" smtClean="0">
              <a:solidFill>
                <a:schemeClr val="accent2"/>
              </a:solidFill>
            </a:endParaRPr>
          </a:p>
        </p:txBody>
      </p:sp>
      <p:sp>
        <p:nvSpPr>
          <p:cNvPr id="2" name="TextovéPole 1"/>
          <p:cNvSpPr txBox="1">
            <a:spLocks noChangeArrowheads="1"/>
          </p:cNvSpPr>
          <p:nvPr/>
        </p:nvSpPr>
        <p:spPr bwMode="auto">
          <a:xfrm>
            <a:off x="179388" y="1076325"/>
            <a:ext cx="8964612" cy="563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dirty="0">
                <a:solidFill>
                  <a:srgbClr val="7030A0"/>
                </a:solidFill>
              </a:rPr>
              <a:t>Pokud závodník strká do jiného závodníka nebo mu brání v běhu</a:t>
            </a:r>
          </a:p>
          <a:p>
            <a:pPr eaLnBrk="1" hangingPunct="1">
              <a:spcBef>
                <a:spcPct val="0"/>
              </a:spcBef>
              <a:buFontTx/>
              <a:buNone/>
            </a:pPr>
            <a:r>
              <a:rPr lang="cs-CZ" altLang="cs-CZ" sz="2400" b="1" i="1" dirty="0">
                <a:solidFill>
                  <a:srgbClr val="7030A0"/>
                </a:solidFill>
              </a:rPr>
              <a:t>a) </a:t>
            </a:r>
            <a:r>
              <a:rPr lang="cs-CZ" altLang="cs-CZ" sz="2400" i="1" dirty="0">
                <a:solidFill>
                  <a:srgbClr val="7030A0"/>
                </a:solidFill>
              </a:rPr>
              <a:t>a strkání nebo </a:t>
            </a:r>
            <a:r>
              <a:rPr lang="cs-CZ" altLang="cs-CZ" sz="2400" i="1" u="sng" dirty="0">
                <a:solidFill>
                  <a:srgbClr val="7030A0"/>
                </a:solidFill>
              </a:rPr>
              <a:t>bránění je považováno za neúmyslné</a:t>
            </a:r>
            <a:r>
              <a:rPr lang="cs-CZ" altLang="cs-CZ" sz="2400" i="1" dirty="0">
                <a:solidFill>
                  <a:srgbClr val="7030A0"/>
                </a:solidFill>
              </a:rPr>
              <a:t>, nebo není způsobeno atletem, </a:t>
            </a:r>
            <a:r>
              <a:rPr lang="cs-CZ" altLang="cs-CZ" sz="2400" i="1" u="sng" dirty="0">
                <a:solidFill>
                  <a:srgbClr val="7030A0"/>
                </a:solidFill>
              </a:rPr>
              <a:t>vrchní rozhodčí může</a:t>
            </a:r>
            <a:r>
              <a:rPr lang="cs-CZ" altLang="cs-CZ" sz="2400" i="1" dirty="0">
                <a:solidFill>
                  <a:srgbClr val="7030A0"/>
                </a:solidFill>
              </a:rPr>
              <a:t>, pokud je  přesvědčen, že atlet (nebo jeho družstvo) byl vážně poškozen, </a:t>
            </a:r>
            <a:r>
              <a:rPr lang="cs-CZ" altLang="cs-CZ" sz="2400" i="1" u="sng" dirty="0">
                <a:solidFill>
                  <a:srgbClr val="7030A0"/>
                </a:solidFill>
              </a:rPr>
              <a:t>nařídit opakování závodu nebo atletu (družstvu)  dovolit start v následujícím kole soutěže</a:t>
            </a:r>
            <a:r>
              <a:rPr lang="cs-CZ" altLang="cs-CZ" sz="2400" i="1" dirty="0">
                <a:solidFill>
                  <a:srgbClr val="7030A0"/>
                </a:solidFill>
              </a:rPr>
              <a:t>.</a:t>
            </a:r>
            <a:endParaRPr lang="cs-CZ" altLang="cs-CZ" sz="2400" u="sng" dirty="0">
              <a:solidFill>
                <a:srgbClr val="7030A0"/>
              </a:solidFill>
            </a:endParaRPr>
          </a:p>
          <a:p>
            <a:pPr eaLnBrk="1" hangingPunct="1">
              <a:spcBef>
                <a:spcPct val="0"/>
              </a:spcBef>
              <a:buFontTx/>
              <a:buNone/>
            </a:pPr>
            <a:r>
              <a:rPr lang="cs-CZ" altLang="cs-CZ" sz="2400" b="1" i="1" dirty="0">
                <a:solidFill>
                  <a:srgbClr val="7030A0"/>
                </a:solidFill>
              </a:rPr>
              <a:t>b) </a:t>
            </a:r>
            <a:r>
              <a:rPr lang="cs-CZ" altLang="cs-CZ" sz="2400" i="1" dirty="0">
                <a:solidFill>
                  <a:srgbClr val="7030A0"/>
                </a:solidFill>
              </a:rPr>
              <a:t>a vrchní rozhodčí zjistí, že </a:t>
            </a:r>
            <a:r>
              <a:rPr lang="cs-CZ" altLang="cs-CZ" sz="2400" i="1" u="sng" dirty="0">
                <a:solidFill>
                  <a:srgbClr val="7030A0"/>
                </a:solidFill>
              </a:rPr>
              <a:t>strkání nebo bránění způsobil jiný závodník</a:t>
            </a:r>
            <a:r>
              <a:rPr lang="cs-CZ" altLang="cs-CZ" sz="2400" i="1" dirty="0">
                <a:solidFill>
                  <a:srgbClr val="7030A0"/>
                </a:solidFill>
              </a:rPr>
              <a:t>, takový </a:t>
            </a:r>
            <a:r>
              <a:rPr lang="cs-CZ" altLang="cs-CZ" sz="2400" i="1" u="sng" dirty="0">
                <a:solidFill>
                  <a:srgbClr val="7030A0"/>
                </a:solidFill>
              </a:rPr>
              <a:t>závodník</a:t>
            </a:r>
            <a:r>
              <a:rPr lang="cs-CZ" altLang="cs-CZ" sz="2400" i="1" dirty="0">
                <a:solidFill>
                  <a:srgbClr val="7030A0"/>
                </a:solidFill>
              </a:rPr>
              <a:t> (nebo družstvo) mohou být z běhu </a:t>
            </a:r>
            <a:r>
              <a:rPr lang="cs-CZ" altLang="cs-CZ" sz="2400" i="1" u="sng" dirty="0">
                <a:solidFill>
                  <a:srgbClr val="7030A0"/>
                </a:solidFill>
              </a:rPr>
              <a:t>vyloučeni</a:t>
            </a:r>
            <a:r>
              <a:rPr lang="cs-CZ" altLang="cs-CZ" sz="2400" i="1" dirty="0">
                <a:solidFill>
                  <a:srgbClr val="7030A0"/>
                </a:solidFill>
              </a:rPr>
              <a:t>. </a:t>
            </a:r>
            <a:r>
              <a:rPr lang="cs-CZ" altLang="cs-CZ" sz="2400" i="1" u="sng" dirty="0">
                <a:solidFill>
                  <a:srgbClr val="7030A0"/>
                </a:solidFill>
              </a:rPr>
              <a:t>Vrchní rozhodčí může</a:t>
            </a:r>
            <a:r>
              <a:rPr lang="cs-CZ" altLang="cs-CZ" sz="2400" i="1" dirty="0">
                <a:solidFill>
                  <a:srgbClr val="7030A0"/>
                </a:solidFill>
              </a:rPr>
              <a:t>, pokud je  přesvědčen, že atlet (nebo jeho družstvo) byl vážně poškozen, </a:t>
            </a:r>
            <a:r>
              <a:rPr lang="cs-CZ" altLang="cs-CZ" sz="2400" i="1" u="sng" dirty="0">
                <a:solidFill>
                  <a:srgbClr val="7030A0"/>
                </a:solidFill>
              </a:rPr>
              <a:t>nařídit opakování závodu bez účasti diskvalifikovaného závodníka </a:t>
            </a:r>
            <a:r>
              <a:rPr lang="cs-CZ" altLang="cs-CZ" sz="2400" i="1" dirty="0">
                <a:solidFill>
                  <a:srgbClr val="7030A0"/>
                </a:solidFill>
              </a:rPr>
              <a:t>(nebo družstva) nebo </a:t>
            </a:r>
            <a:r>
              <a:rPr lang="cs-CZ" altLang="cs-CZ" sz="2400" i="1" u="sng" dirty="0">
                <a:solidFill>
                  <a:srgbClr val="7030A0"/>
                </a:solidFill>
              </a:rPr>
              <a:t>dovolit kterémukoliv poškozenému závodníkovi </a:t>
            </a:r>
            <a:r>
              <a:rPr lang="cs-CZ" altLang="cs-CZ" sz="2400" i="1" dirty="0">
                <a:solidFill>
                  <a:srgbClr val="7030A0"/>
                </a:solidFill>
              </a:rPr>
              <a:t>(nebo družstvu) </a:t>
            </a:r>
            <a:r>
              <a:rPr lang="cs-CZ" altLang="cs-CZ" sz="2400" i="1" u="sng" dirty="0">
                <a:solidFill>
                  <a:srgbClr val="7030A0"/>
                </a:solidFill>
              </a:rPr>
              <a:t>start v následujícím kole soutěže</a:t>
            </a:r>
            <a:endParaRPr lang="cs-CZ" altLang="cs-CZ" sz="2400" u="sng" dirty="0">
              <a:solidFill>
                <a:srgbClr val="7030A0"/>
              </a:solidFill>
            </a:endParaRPr>
          </a:p>
          <a:p>
            <a:pPr eaLnBrk="1" hangingPunct="1">
              <a:spcBef>
                <a:spcPct val="0"/>
              </a:spcBef>
              <a:buFontTx/>
              <a:buNone/>
            </a:pPr>
            <a:r>
              <a:rPr lang="cs-CZ" altLang="cs-CZ" sz="2400" i="1" dirty="0">
                <a:solidFill>
                  <a:srgbClr val="7030A0"/>
                </a:solidFill>
              </a:rPr>
              <a:t>V obou případech P163.2.a) a b) </a:t>
            </a:r>
            <a:r>
              <a:rPr lang="cs-CZ" altLang="cs-CZ" sz="2400" b="1" i="1" dirty="0">
                <a:solidFill>
                  <a:srgbClr val="7030A0"/>
                </a:solidFill>
              </a:rPr>
              <a:t>takový závodník (</a:t>
            </a:r>
            <a:r>
              <a:rPr lang="cs-CZ" altLang="cs-CZ" sz="2400" i="1" dirty="0">
                <a:solidFill>
                  <a:srgbClr val="7030A0"/>
                </a:solidFill>
              </a:rPr>
              <a:t>nebo družstvo) </a:t>
            </a:r>
            <a:r>
              <a:rPr lang="cs-CZ" altLang="cs-CZ" sz="2400" b="1" i="1" dirty="0">
                <a:solidFill>
                  <a:srgbClr val="7030A0"/>
                </a:solidFill>
              </a:rPr>
              <a:t>musí dokončit soutěž s „bona fide“ úsilím</a:t>
            </a:r>
            <a:r>
              <a:rPr lang="cs-CZ" altLang="cs-CZ" sz="2400" i="1" dirty="0">
                <a:solidFill>
                  <a:srgbClr val="7030A0"/>
                </a:solidFill>
              </a:rPr>
              <a:t>.</a:t>
            </a:r>
            <a:endParaRPr lang="cs-CZ" altLang="cs-CZ" sz="2400" dirty="0">
              <a:solidFill>
                <a:srgbClr val="7030A0"/>
              </a:solidFill>
            </a:endParaRPr>
          </a:p>
        </p:txBody>
      </p:sp>
    </p:spTree>
    <p:extLst>
      <p:ext uri="{BB962C8B-B14F-4D97-AF65-F5344CB8AC3E}">
        <p14:creationId xmlns:p14="http://schemas.microsoft.com/office/powerpoint/2010/main" val="1030044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up)">
                                      <p:cBhvr>
                                        <p:cTn id="7" dur="10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r>
              <a:rPr lang="cs-CZ" altLang="cs-CZ" sz="3200" b="1" dirty="0" smtClean="0">
                <a:solidFill>
                  <a:srgbClr val="002060"/>
                </a:solidFill>
              </a:rPr>
              <a:t>Úvodem</a:t>
            </a:r>
          </a:p>
        </p:txBody>
      </p:sp>
      <p:sp>
        <p:nvSpPr>
          <p:cNvPr id="2" name="Obdélník 1"/>
          <p:cNvSpPr/>
          <p:nvPr/>
        </p:nvSpPr>
        <p:spPr>
          <a:xfrm>
            <a:off x="184742" y="1044187"/>
            <a:ext cx="8630500" cy="477054"/>
          </a:xfrm>
          <a:prstGeom prst="rect">
            <a:avLst/>
          </a:prstGeom>
          <a:solidFill>
            <a:schemeClr val="bg1"/>
          </a:solidFill>
        </p:spPr>
        <p:txBody>
          <a:bodyPr wrap="square">
            <a:spAutoFit/>
          </a:bodyPr>
          <a:lstStyle/>
          <a:p>
            <a:r>
              <a:rPr lang="cs-CZ" sz="2500" b="1" u="sng" dirty="0"/>
              <a:t>https://www.iaaf.org</a:t>
            </a:r>
            <a:r>
              <a:rPr lang="cs-CZ" sz="2500" b="1" dirty="0"/>
              <a:t>/about-iaaf/documents/rules-regulations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3629"/>
            <a:ext cx="6696744" cy="5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323528" y="4653136"/>
            <a:ext cx="8352928" cy="1404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rPr>
              <a:t>Amendments to IAAF Competition Rules, approved by the IAAF Council in April 2017 (Unless stated otherwise, In force as from 1st November 2017) </a:t>
            </a:r>
            <a:r>
              <a:rPr lang="cs-CZ" sz="2400" b="1" dirty="0" smtClean="0">
                <a:solidFill>
                  <a:srgbClr val="002060"/>
                </a:solidFill>
              </a:rPr>
              <a:t> </a:t>
            </a:r>
            <a:r>
              <a:rPr lang="cs-CZ" sz="2400" b="1" i="1" dirty="0" smtClean="0">
                <a:solidFill>
                  <a:schemeClr val="accent6">
                    <a:lumMod val="50000"/>
                  </a:schemeClr>
                </a:solidFill>
              </a:rPr>
              <a:t>Změny pravidel od 1.11.2017</a:t>
            </a:r>
            <a:endParaRPr lang="cs-CZ" sz="2400" b="1" i="1" dirty="0">
              <a:solidFill>
                <a:schemeClr val="accent6">
                  <a:lumMod val="50000"/>
                </a:schemeClr>
              </a:solidFill>
            </a:endParaRPr>
          </a:p>
        </p:txBody>
      </p:sp>
    </p:spTree>
    <p:extLst>
      <p:ext uri="{BB962C8B-B14F-4D97-AF65-F5344CB8AC3E}">
        <p14:creationId xmlns:p14="http://schemas.microsoft.com/office/powerpoint/2010/main" val="51605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cs-CZ" altLang="cs-CZ" sz="3200" b="1" smtClean="0">
                <a:solidFill>
                  <a:schemeClr val="accent2"/>
                </a:solidFill>
              </a:rPr>
              <a:t>Pravidlo 163 –</a:t>
            </a:r>
            <a:r>
              <a:rPr lang="cs-CZ" altLang="cs-CZ" sz="3200" b="1" smtClean="0"/>
              <a:t> </a:t>
            </a:r>
            <a:r>
              <a:rPr lang="cs-CZ" altLang="cs-CZ" sz="3200" b="1" smtClean="0">
                <a:solidFill>
                  <a:schemeClr val="accent2"/>
                </a:solidFill>
              </a:rPr>
              <a:t>Závod</a:t>
            </a:r>
          </a:p>
        </p:txBody>
      </p:sp>
      <p:sp>
        <p:nvSpPr>
          <p:cNvPr id="34820" name="Text Box 4"/>
          <p:cNvSpPr txBox="1">
            <a:spLocks noChangeArrowheads="1"/>
          </p:cNvSpPr>
          <p:nvPr/>
        </p:nvSpPr>
        <p:spPr bwMode="auto">
          <a:xfrm>
            <a:off x="684213" y="1557338"/>
            <a:ext cx="7956550" cy="4832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eaLnBrk="1" hangingPunct="1">
              <a:spcBef>
                <a:spcPct val="50000"/>
              </a:spcBef>
              <a:buFontTx/>
              <a:buAutoNum type="arabicPeriod"/>
              <a:defRPr/>
            </a:pPr>
            <a:r>
              <a:rPr lang="cs-CZ" sz="2800" dirty="0" smtClean="0"/>
              <a:t>Směr běhu </a:t>
            </a:r>
            <a:r>
              <a:rPr lang="cs-CZ" sz="2800" b="1" i="1" dirty="0" smtClean="0">
                <a:solidFill>
                  <a:srgbClr val="00B050"/>
                </a:solidFill>
              </a:rPr>
              <a:t>na oválné dráze</a:t>
            </a:r>
            <a:r>
              <a:rPr lang="cs-CZ" sz="2800" b="1" dirty="0" smtClean="0">
                <a:solidFill>
                  <a:srgbClr val="00B050"/>
                </a:solidFill>
              </a:rPr>
              <a:t> </a:t>
            </a:r>
            <a:r>
              <a:rPr lang="cs-CZ" sz="2800" dirty="0" smtClean="0"/>
              <a:t>je levotočivý ….</a:t>
            </a:r>
          </a:p>
          <a:p>
            <a:pPr eaLnBrk="1" hangingPunct="1">
              <a:spcBef>
                <a:spcPct val="50000"/>
              </a:spcBef>
              <a:defRPr/>
            </a:pPr>
            <a:r>
              <a:rPr lang="cs-CZ" sz="2800" b="1" i="1" dirty="0" smtClean="0"/>
              <a:t>Běh</a:t>
            </a:r>
            <a:r>
              <a:rPr lang="cs-CZ" sz="2800" dirty="0" smtClean="0"/>
              <a:t> </a:t>
            </a:r>
            <a:r>
              <a:rPr lang="cs-CZ" sz="2800" b="1" i="1" dirty="0" smtClean="0"/>
              <a:t>v</a:t>
            </a:r>
            <a:r>
              <a:rPr lang="cs-CZ" sz="2800" dirty="0" smtClean="0"/>
              <a:t> </a:t>
            </a:r>
            <a:r>
              <a:rPr lang="cs-CZ" sz="2800" b="1" i="1" dirty="0" smtClean="0"/>
              <a:t>drahách - </a:t>
            </a:r>
            <a:r>
              <a:rPr lang="cs-CZ" sz="2800" b="1" dirty="0" smtClean="0"/>
              <a:t>běh mimo vlastní dráhu</a:t>
            </a:r>
            <a:endParaRPr lang="cs-CZ" sz="2800" dirty="0" smtClean="0"/>
          </a:p>
          <a:p>
            <a:pPr marL="0" lvl="2" indent="0" eaLnBrk="1" hangingPunct="1">
              <a:spcBef>
                <a:spcPct val="50000"/>
              </a:spcBef>
              <a:defRPr/>
            </a:pPr>
            <a:r>
              <a:rPr lang="cs-CZ" sz="2800" dirty="0" smtClean="0"/>
              <a:t>…..závodník, běžící v zatáčce, ve vnější části běžeckého oválu dle P 162.10 či v náběhu na vodní příkop při steeplechase, </a:t>
            </a:r>
            <a:r>
              <a:rPr lang="cs-CZ" sz="2800" u="sng" dirty="0" smtClean="0"/>
              <a:t>nesmí</a:t>
            </a:r>
            <a:r>
              <a:rPr lang="cs-CZ" sz="2800" dirty="0" smtClean="0"/>
              <a:t> </a:t>
            </a:r>
            <a:r>
              <a:rPr lang="cs-CZ" sz="2800" b="1" i="1" dirty="0" smtClean="0">
                <a:solidFill>
                  <a:srgbClr val="00B050"/>
                </a:solidFill>
              </a:rPr>
              <a:t>vykročit</a:t>
            </a:r>
            <a:r>
              <a:rPr lang="cs-CZ" sz="2800" i="1" dirty="0" smtClean="0"/>
              <a:t> nebo</a:t>
            </a:r>
            <a:r>
              <a:rPr lang="cs-CZ" sz="2800" dirty="0" smtClean="0"/>
              <a:t> běžet na nebo pod obrubníkem nebo čárou vyznačující příslušnou hranici dráhy. </a:t>
            </a:r>
          </a:p>
          <a:p>
            <a:pPr marL="0" lvl="2" indent="0" eaLnBrk="1" hangingPunct="1">
              <a:spcBef>
                <a:spcPct val="50000"/>
              </a:spcBef>
              <a:defRPr/>
            </a:pPr>
            <a:endParaRPr lang="cs-CZ" sz="2800" dirty="0" smtClean="0"/>
          </a:p>
          <a:p>
            <a:pPr eaLnBrk="1" hangingPunct="1">
              <a:spcBef>
                <a:spcPct val="50000"/>
              </a:spcBef>
              <a:defRPr/>
            </a:pPr>
            <a:endParaRPr lang="cs-CZ" sz="2800" b="1" i="1" dirty="0" smtClean="0">
              <a:solidFill>
                <a:schemeClr val="accent2"/>
              </a:solidFill>
            </a:endParaRPr>
          </a:p>
        </p:txBody>
      </p:sp>
      <p:pic>
        <p:nvPicPr>
          <p:cNvPr id="70661"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50" y="1196975"/>
            <a:ext cx="7561263"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ál 6"/>
          <p:cNvSpPr/>
          <p:nvPr/>
        </p:nvSpPr>
        <p:spPr>
          <a:xfrm>
            <a:off x="5435600" y="2492375"/>
            <a:ext cx="144463" cy="144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Ovál 12"/>
          <p:cNvSpPr/>
          <p:nvPr/>
        </p:nvSpPr>
        <p:spPr>
          <a:xfrm>
            <a:off x="1925638" y="5084763"/>
            <a:ext cx="144462" cy="1444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Ovál 13"/>
          <p:cNvSpPr/>
          <p:nvPr/>
        </p:nvSpPr>
        <p:spPr>
          <a:xfrm>
            <a:off x="3059113" y="2638425"/>
            <a:ext cx="144462" cy="144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Ovál 14"/>
          <p:cNvSpPr/>
          <p:nvPr/>
        </p:nvSpPr>
        <p:spPr>
          <a:xfrm>
            <a:off x="4284663" y="2205038"/>
            <a:ext cx="142875" cy="1444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6" name="Ovál 15"/>
          <p:cNvSpPr/>
          <p:nvPr/>
        </p:nvSpPr>
        <p:spPr>
          <a:xfrm>
            <a:off x="4284663" y="2616200"/>
            <a:ext cx="142875" cy="144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 name="Ovál 16"/>
          <p:cNvSpPr/>
          <p:nvPr/>
        </p:nvSpPr>
        <p:spPr>
          <a:xfrm>
            <a:off x="6300788" y="2565400"/>
            <a:ext cx="142875" cy="144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 name="Ovál 17"/>
          <p:cNvSpPr/>
          <p:nvPr/>
        </p:nvSpPr>
        <p:spPr>
          <a:xfrm>
            <a:off x="1763713" y="2782888"/>
            <a:ext cx="144462" cy="142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9" name="Ovál 18"/>
          <p:cNvSpPr/>
          <p:nvPr/>
        </p:nvSpPr>
        <p:spPr>
          <a:xfrm>
            <a:off x="3851275" y="2511425"/>
            <a:ext cx="144463"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0" name="Ovál 19"/>
          <p:cNvSpPr/>
          <p:nvPr/>
        </p:nvSpPr>
        <p:spPr>
          <a:xfrm>
            <a:off x="3851275" y="2276475"/>
            <a:ext cx="144463" cy="144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1" name="Ovál 20"/>
          <p:cNvSpPr/>
          <p:nvPr/>
        </p:nvSpPr>
        <p:spPr>
          <a:xfrm>
            <a:off x="4695825" y="2276475"/>
            <a:ext cx="144463" cy="144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2877028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up)">
                                      <p:cBhvr>
                                        <p:cTn id="7" dur="10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barn(outVertical)">
                                      <p:cBhvr>
                                        <p:cTn id="12" dur="1000"/>
                                        <p:tgtEl>
                                          <p:spTgt spid="706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7"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cs-CZ" altLang="cs-CZ" sz="3200" b="1" smtClean="0">
                <a:solidFill>
                  <a:schemeClr val="tx1"/>
                </a:solidFill>
              </a:rPr>
              <a:t>Pravidlo 163 – Závod</a:t>
            </a:r>
          </a:p>
        </p:txBody>
      </p:sp>
      <p:sp>
        <p:nvSpPr>
          <p:cNvPr id="3" name="Zástupný symbol pro obsah 2"/>
          <p:cNvSpPr>
            <a:spLocks noGrp="1"/>
          </p:cNvSpPr>
          <p:nvPr>
            <p:ph idx="1"/>
          </p:nvPr>
        </p:nvSpPr>
        <p:spPr>
          <a:xfrm>
            <a:off x="467544" y="1340768"/>
            <a:ext cx="8229600" cy="4525963"/>
          </a:xfrm>
          <a:extLst/>
        </p:spPr>
        <p:txBody>
          <a:bodyPr/>
          <a:lstStyle/>
          <a:p>
            <a:pPr marL="0" lvl="3" indent="0">
              <a:buFontTx/>
              <a:buNone/>
              <a:defRPr/>
            </a:pPr>
            <a:r>
              <a:rPr lang="cs-CZ" sz="2400" dirty="0" smtClean="0"/>
              <a:t>4.</a:t>
            </a:r>
            <a:r>
              <a:rPr lang="cs-CZ" sz="2400" dirty="0"/>
              <a:t> Závodník nebude diskvalifikován pokud</a:t>
            </a:r>
          </a:p>
          <a:p>
            <a:pPr marL="457200" indent="-457200">
              <a:buFontTx/>
              <a:buAutoNum type="alphaLcParenR"/>
              <a:defRPr/>
            </a:pPr>
            <a:r>
              <a:rPr lang="cs-CZ" sz="2400" dirty="0" smtClean="0"/>
              <a:t>byl </a:t>
            </a:r>
            <a:r>
              <a:rPr lang="cs-CZ" sz="2400" dirty="0"/>
              <a:t>jiným vytlačen nebo </a:t>
            </a:r>
            <a:r>
              <a:rPr lang="cs-CZ" sz="2400" b="1" i="1" dirty="0">
                <a:solidFill>
                  <a:srgbClr val="7030A0"/>
                </a:solidFill>
              </a:rPr>
              <a:t>přinucen vykročit</a:t>
            </a:r>
            <a:r>
              <a:rPr lang="cs-CZ" sz="2400" b="1" dirty="0">
                <a:solidFill>
                  <a:srgbClr val="7030A0"/>
                </a:solidFill>
              </a:rPr>
              <a:t> </a:t>
            </a:r>
            <a:r>
              <a:rPr lang="cs-CZ" sz="2400" dirty="0"/>
              <a:t>ze své dráhy nebo na či přes obrubník, </a:t>
            </a:r>
            <a:r>
              <a:rPr lang="cs-CZ" sz="2400" dirty="0" smtClean="0"/>
              <a:t>nebo</a:t>
            </a:r>
          </a:p>
          <a:p>
            <a:pPr marL="457200" indent="-457200">
              <a:buFontTx/>
              <a:buAutoNum type="alphaLcParenR"/>
              <a:defRPr/>
            </a:pPr>
            <a:r>
              <a:rPr lang="cs-CZ" sz="2400" u="sng" dirty="0" smtClean="0"/>
              <a:t> </a:t>
            </a:r>
            <a:r>
              <a:rPr lang="cs-CZ" sz="2400" i="1" strike="sngStrike" dirty="0" smtClean="0"/>
              <a:t>běží </a:t>
            </a:r>
            <a:r>
              <a:rPr lang="cs-CZ" sz="2400" b="1" i="1" dirty="0">
                <a:solidFill>
                  <a:srgbClr val="7030A0"/>
                </a:solidFill>
              </a:rPr>
              <a:t>vykročí</a:t>
            </a:r>
            <a:r>
              <a:rPr lang="cs-CZ" sz="2400" dirty="0"/>
              <a:t> mimo svou dráhu na rovince, </a:t>
            </a:r>
            <a:r>
              <a:rPr lang="cs-CZ" sz="2400" dirty="0">
                <a:solidFill>
                  <a:srgbClr val="7030A0"/>
                </a:solidFill>
              </a:rPr>
              <a:t>mimo rovné úseky dráhy před a za vodním příkopem při steeplechase  či </a:t>
            </a:r>
            <a:r>
              <a:rPr lang="cs-CZ" sz="2400" b="1" i="1" dirty="0">
                <a:solidFill>
                  <a:srgbClr val="7030A0"/>
                </a:solidFill>
              </a:rPr>
              <a:t>do vnější dráhy (po své pravé ruce)</a:t>
            </a:r>
            <a:r>
              <a:rPr lang="cs-CZ" sz="2400" b="1" dirty="0">
                <a:solidFill>
                  <a:srgbClr val="7030A0"/>
                </a:solidFill>
              </a:rPr>
              <a:t> </a:t>
            </a:r>
            <a:r>
              <a:rPr lang="cs-CZ" sz="2400" dirty="0"/>
              <a:t>v zatáčce a nezískal tím žádnou </a:t>
            </a:r>
            <a:r>
              <a:rPr lang="cs-CZ" sz="2400" u="sng" dirty="0"/>
              <a:t>materiální výhodu</a:t>
            </a:r>
            <a:r>
              <a:rPr lang="cs-CZ" sz="2400" dirty="0"/>
              <a:t>, a přitom </a:t>
            </a:r>
            <a:r>
              <a:rPr lang="cs-CZ" sz="2400" b="1" i="1" dirty="0">
                <a:solidFill>
                  <a:srgbClr val="7030A0"/>
                </a:solidFill>
              </a:rPr>
              <a:t>nevrazil</a:t>
            </a:r>
            <a:r>
              <a:rPr lang="cs-CZ" sz="2400" i="1" dirty="0">
                <a:solidFill>
                  <a:srgbClr val="7030A0"/>
                </a:solidFill>
              </a:rPr>
              <a:t> </a:t>
            </a:r>
            <a:r>
              <a:rPr lang="cs-CZ" sz="2400" dirty="0"/>
              <a:t>nebo nepřekážel jinému běžci.</a:t>
            </a:r>
            <a:endParaRPr lang="cs-CZ" sz="2400" u="sng" dirty="0"/>
          </a:p>
          <a:p>
            <a:pPr marL="0" indent="0">
              <a:buFontTx/>
              <a:buNone/>
              <a:defRPr/>
            </a:pPr>
            <a:r>
              <a:rPr lang="cs-CZ" sz="2400" b="1" i="1" dirty="0">
                <a:solidFill>
                  <a:srgbClr val="7030A0"/>
                </a:solidFill>
              </a:rPr>
              <a:t>POZN.: Materiální výhoda zahrnuje zlepšení vlastní pozice, vč. uvolnění se z „uzavření“ v klubku běžců tím, že vykročí nebo běží vlevo od vnitřní hraniční čáry běžeckého oválu  </a:t>
            </a:r>
            <a:endParaRPr lang="cs-CZ" sz="2400" b="1" u="sng" dirty="0">
              <a:solidFill>
                <a:srgbClr val="7030A0"/>
              </a:solidFill>
            </a:endParaRPr>
          </a:p>
          <a:p>
            <a:pPr marL="0" indent="0">
              <a:buFontTx/>
              <a:buNone/>
              <a:defRPr/>
            </a:pPr>
            <a:endParaRPr lang="cs-CZ" sz="2400" dirty="0"/>
          </a:p>
        </p:txBody>
      </p:sp>
    </p:spTree>
    <p:extLst>
      <p:ext uri="{BB962C8B-B14F-4D97-AF65-F5344CB8AC3E}">
        <p14:creationId xmlns:p14="http://schemas.microsoft.com/office/powerpoint/2010/main" val="68080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cs-CZ" altLang="cs-CZ" sz="3200" b="1" smtClean="0">
                <a:solidFill>
                  <a:schemeClr val="tx1"/>
                </a:solidFill>
              </a:rPr>
              <a:t>Pravidlo 163 – Závod</a:t>
            </a:r>
          </a:p>
        </p:txBody>
      </p:sp>
      <p:sp>
        <p:nvSpPr>
          <p:cNvPr id="3" name="Zástupný symbol pro obsah 2"/>
          <p:cNvSpPr>
            <a:spLocks noGrp="1"/>
          </p:cNvSpPr>
          <p:nvPr>
            <p:ph idx="1"/>
          </p:nvPr>
        </p:nvSpPr>
        <p:spPr>
          <a:xfrm>
            <a:off x="468313" y="1341438"/>
            <a:ext cx="8229600" cy="4525962"/>
          </a:xfrm>
        </p:spPr>
        <p:txBody>
          <a:bodyPr/>
          <a:lstStyle/>
          <a:p>
            <a:pPr marL="0" indent="0">
              <a:buFontTx/>
              <a:buNone/>
            </a:pPr>
            <a:r>
              <a:rPr lang="cs-CZ" altLang="cs-CZ" sz="2800" b="1" i="1" dirty="0" smtClean="0"/>
              <a:t>Opuštění</a:t>
            </a:r>
            <a:r>
              <a:rPr lang="cs-CZ" altLang="cs-CZ" sz="2800" dirty="0" smtClean="0"/>
              <a:t> </a:t>
            </a:r>
            <a:r>
              <a:rPr lang="cs-CZ" altLang="cs-CZ" sz="2800" b="1" i="1" dirty="0" smtClean="0"/>
              <a:t>běžeckého oválu</a:t>
            </a:r>
            <a:r>
              <a:rPr lang="cs-CZ" altLang="cs-CZ" sz="2800" dirty="0" smtClean="0"/>
              <a:t> </a:t>
            </a:r>
          </a:p>
          <a:p>
            <a:pPr marL="0" indent="0">
              <a:buFontTx/>
              <a:buNone/>
            </a:pPr>
            <a:r>
              <a:rPr lang="cs-CZ" altLang="cs-CZ" sz="2800" dirty="0" smtClean="0"/>
              <a:t>6. Závodník, který dobrovolně opustí běžecký ovál, nesmí v závodě pokračovat </a:t>
            </a:r>
            <a:r>
              <a:rPr lang="cs-CZ" altLang="cs-CZ" sz="2800" b="1" i="1" dirty="0" smtClean="0">
                <a:solidFill>
                  <a:srgbClr val="7030A0"/>
                </a:solidFill>
              </a:rPr>
              <a:t>a v zápisu bude uvedeno, že běh nedokončil. Pokud se závodník pokusí do závodu vrátit, bude hlavním rozhodčím diskvalifikován</a:t>
            </a:r>
            <a:r>
              <a:rPr lang="cs-CZ" altLang="cs-CZ" sz="2800" b="1" dirty="0" smtClean="0">
                <a:solidFill>
                  <a:srgbClr val="7030A0"/>
                </a:solidFill>
              </a:rPr>
              <a:t>.</a:t>
            </a:r>
          </a:p>
          <a:p>
            <a:pPr marL="0" indent="0">
              <a:buFontTx/>
              <a:buNone/>
            </a:pPr>
            <a:endParaRPr lang="cs-CZ" altLang="cs-CZ" sz="2800" dirty="0" smtClean="0"/>
          </a:p>
        </p:txBody>
      </p:sp>
    </p:spTree>
    <p:extLst>
      <p:ext uri="{BB962C8B-B14F-4D97-AF65-F5344CB8AC3E}">
        <p14:creationId xmlns:p14="http://schemas.microsoft.com/office/powerpoint/2010/main" val="1249352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r>
              <a:rPr lang="cs-CZ" altLang="cs-CZ" sz="3200" b="1" dirty="0" smtClean="0"/>
              <a:t>Pravidlo 163 – závod</a:t>
            </a:r>
            <a:endParaRPr lang="cs-CZ" altLang="cs-CZ" sz="3200" dirty="0" smtClean="0"/>
          </a:p>
        </p:txBody>
      </p:sp>
      <p:sp>
        <p:nvSpPr>
          <p:cNvPr id="3" name="Zástupný symbol pro obsah 2"/>
          <p:cNvSpPr>
            <a:spLocks noGrp="1"/>
          </p:cNvSpPr>
          <p:nvPr>
            <p:ph idx="1"/>
          </p:nvPr>
        </p:nvSpPr>
        <p:spPr>
          <a:xfrm>
            <a:off x="468313" y="1268413"/>
            <a:ext cx="8229600" cy="5113337"/>
          </a:xfrm>
        </p:spPr>
        <p:txBody>
          <a:bodyPr/>
          <a:lstStyle/>
          <a:p>
            <a:pPr marL="0" indent="0">
              <a:buFontTx/>
              <a:buNone/>
              <a:defRPr/>
            </a:pPr>
            <a:r>
              <a:rPr lang="cs-CZ" sz="2400" b="1" dirty="0" smtClean="0"/>
              <a:t>Osvěžení </a:t>
            </a:r>
            <a:r>
              <a:rPr lang="cs-CZ" sz="2400" b="1" i="1" dirty="0" smtClean="0"/>
              <a:t>(dříve součást pravidla 144)</a:t>
            </a:r>
            <a:endParaRPr lang="cs-CZ" sz="2400" i="1" dirty="0"/>
          </a:p>
          <a:p>
            <a:pPr marL="0" indent="0">
              <a:buFontTx/>
              <a:buNone/>
              <a:defRPr/>
            </a:pPr>
            <a:r>
              <a:rPr lang="cs-CZ" sz="2400" dirty="0" smtClean="0"/>
              <a:t>15. a</a:t>
            </a:r>
            <a:r>
              <a:rPr lang="cs-CZ" sz="2400" dirty="0"/>
              <a:t>)	</a:t>
            </a:r>
            <a:r>
              <a:rPr lang="fr-FR" sz="2400" dirty="0" err="1"/>
              <a:t>Při</a:t>
            </a:r>
            <a:r>
              <a:rPr lang="fr-FR" sz="2400" dirty="0"/>
              <a:t> </a:t>
            </a:r>
            <a:r>
              <a:rPr lang="fr-FR" sz="2400" dirty="0" err="1"/>
              <a:t>soutěžích</a:t>
            </a:r>
            <a:r>
              <a:rPr lang="fr-FR" sz="2400" dirty="0"/>
              <a:t> na </a:t>
            </a:r>
            <a:r>
              <a:rPr lang="fr-FR" sz="2400" dirty="0" err="1"/>
              <a:t>dráze</a:t>
            </a:r>
            <a:r>
              <a:rPr lang="fr-FR" sz="2400" dirty="0"/>
              <a:t> na 5 km a </a:t>
            </a:r>
            <a:r>
              <a:rPr lang="fr-FR" sz="2400" dirty="0" err="1"/>
              <a:t>delších</a:t>
            </a:r>
            <a:r>
              <a:rPr lang="fr-FR" sz="2400" dirty="0"/>
              <a:t>, </a:t>
            </a:r>
            <a:r>
              <a:rPr lang="fr-FR" sz="2400" dirty="0" err="1"/>
              <a:t>může</a:t>
            </a:r>
            <a:r>
              <a:rPr lang="fr-FR" sz="2400" dirty="0"/>
              <a:t> </a:t>
            </a:r>
            <a:r>
              <a:rPr lang="fr-FR" sz="2400" dirty="0" err="1"/>
              <a:t>pořadatel</a:t>
            </a:r>
            <a:r>
              <a:rPr lang="fr-FR" sz="2400" dirty="0"/>
              <a:t> </a:t>
            </a:r>
            <a:r>
              <a:rPr lang="fr-FR" sz="2400" dirty="0" err="1"/>
              <a:t>poskytnout</a:t>
            </a:r>
            <a:r>
              <a:rPr lang="fr-FR" sz="2400" dirty="0"/>
              <a:t> </a:t>
            </a:r>
            <a:r>
              <a:rPr lang="fr-FR" sz="2400" dirty="0" err="1"/>
              <a:t>závodníkům</a:t>
            </a:r>
            <a:r>
              <a:rPr lang="fr-FR" sz="2400" dirty="0"/>
              <a:t> </a:t>
            </a:r>
            <a:r>
              <a:rPr lang="fr-FR" sz="2400" dirty="0" err="1"/>
              <a:t>osvěžení</a:t>
            </a:r>
            <a:r>
              <a:rPr lang="fr-FR" sz="2400" dirty="0"/>
              <a:t>, </a:t>
            </a:r>
            <a:r>
              <a:rPr lang="fr-FR" sz="2400" dirty="0" err="1"/>
              <a:t>pokud</a:t>
            </a:r>
            <a:r>
              <a:rPr lang="fr-FR" sz="2400" dirty="0"/>
              <a:t> k </a:t>
            </a:r>
            <a:r>
              <a:rPr lang="fr-FR" sz="2400" dirty="0" err="1"/>
              <a:t>tomu</a:t>
            </a:r>
            <a:r>
              <a:rPr lang="fr-FR" sz="2400" dirty="0"/>
              <a:t> </a:t>
            </a:r>
            <a:r>
              <a:rPr lang="fr-FR" sz="2400" dirty="0" err="1"/>
              <a:t>povětrnostní</a:t>
            </a:r>
            <a:r>
              <a:rPr lang="fr-FR" sz="2400" dirty="0"/>
              <a:t> </a:t>
            </a:r>
            <a:r>
              <a:rPr lang="fr-FR" sz="2400" dirty="0" err="1"/>
              <a:t>podmínky</a:t>
            </a:r>
            <a:r>
              <a:rPr lang="fr-FR" sz="2400" dirty="0"/>
              <a:t> </a:t>
            </a:r>
            <a:r>
              <a:rPr lang="fr-FR" sz="2400" dirty="0" err="1"/>
              <a:t>opravňují</a:t>
            </a:r>
            <a:r>
              <a:rPr lang="fr-FR" sz="2400" dirty="0"/>
              <a:t>.</a:t>
            </a:r>
            <a:endParaRPr lang="cs-CZ" sz="2400" dirty="0"/>
          </a:p>
          <a:p>
            <a:pPr marL="0" indent="0">
              <a:buFontTx/>
              <a:buNone/>
              <a:defRPr/>
            </a:pPr>
            <a:r>
              <a:rPr lang="cs-CZ" sz="2400" dirty="0">
                <a:solidFill>
                  <a:srgbClr val="7030A0"/>
                </a:solidFill>
              </a:rPr>
              <a:t> </a:t>
            </a:r>
            <a:r>
              <a:rPr lang="cs-CZ" sz="2400" dirty="0" smtClean="0">
                <a:solidFill>
                  <a:srgbClr val="7030A0"/>
                </a:solidFill>
              </a:rPr>
              <a:t>   </a:t>
            </a:r>
            <a:r>
              <a:rPr lang="cs-CZ" sz="2400" b="1" i="1" dirty="0" smtClean="0">
                <a:solidFill>
                  <a:srgbClr val="7030A0"/>
                </a:solidFill>
              </a:rPr>
              <a:t>b</a:t>
            </a:r>
            <a:r>
              <a:rPr lang="cs-CZ" sz="2400" b="1" i="1" dirty="0">
                <a:solidFill>
                  <a:srgbClr val="7030A0"/>
                </a:solidFill>
              </a:rPr>
              <a:t>)	V bězích na dráze delších než </a:t>
            </a:r>
            <a:r>
              <a:rPr lang="cs-CZ" sz="2400" b="1" i="1" dirty="0" smtClean="0">
                <a:solidFill>
                  <a:srgbClr val="7030A0"/>
                </a:solidFill>
              </a:rPr>
              <a:t>10 000 </a:t>
            </a:r>
            <a:r>
              <a:rPr lang="cs-CZ" sz="2400" b="1" i="1" dirty="0">
                <a:solidFill>
                  <a:srgbClr val="7030A0"/>
                </a:solidFill>
              </a:rPr>
              <a:t>m </a:t>
            </a:r>
            <a:r>
              <a:rPr lang="cs-CZ" sz="2400" b="1" i="1" u="sng" dirty="0">
                <a:solidFill>
                  <a:srgbClr val="7030A0"/>
                </a:solidFill>
              </a:rPr>
              <a:t>musí být poskytnuto osvěžení ve formě pitné vody a vody na opláchnutí</a:t>
            </a:r>
            <a:r>
              <a:rPr lang="cs-CZ" sz="2400" b="1" i="1" dirty="0">
                <a:solidFill>
                  <a:srgbClr val="7030A0"/>
                </a:solidFill>
              </a:rPr>
              <a:t>. Osvěžení může být poskytnuto </a:t>
            </a:r>
            <a:r>
              <a:rPr lang="cs-CZ" sz="2400" b="1" i="1" u="sng" dirty="0">
                <a:solidFill>
                  <a:srgbClr val="7030A0"/>
                </a:solidFill>
              </a:rPr>
              <a:t>buď pořadatelem soutěže nebo atlety </a:t>
            </a:r>
            <a:r>
              <a:rPr lang="cs-CZ" sz="2400" b="1" i="1" dirty="0">
                <a:solidFill>
                  <a:srgbClr val="7030A0"/>
                </a:solidFill>
              </a:rPr>
              <a:t>a musí být k snadno dosažitelné samotnými atlety nebo prostřednictvím oprávněných osob. Osvěžení poskytnuté atlety musí být pod dohledem pořadateli určených činovníků od okamžiku, kdy toto osvěžení atlet nebo jeho zástupce předloží. Tito </a:t>
            </a:r>
            <a:r>
              <a:rPr lang="cs-CZ" sz="2400" b="1" i="1" u="sng" dirty="0">
                <a:solidFill>
                  <a:srgbClr val="7030A0"/>
                </a:solidFill>
              </a:rPr>
              <a:t>činovníci musí zajistit</a:t>
            </a:r>
            <a:r>
              <a:rPr lang="cs-CZ" sz="2400" b="1" i="1" dirty="0">
                <a:solidFill>
                  <a:srgbClr val="7030A0"/>
                </a:solidFill>
              </a:rPr>
              <a:t>, </a:t>
            </a:r>
            <a:r>
              <a:rPr lang="cs-CZ" sz="2400" b="1" i="1" u="sng" dirty="0">
                <a:solidFill>
                  <a:srgbClr val="7030A0"/>
                </a:solidFill>
              </a:rPr>
              <a:t>že osvěžení nebylo vyměněno </a:t>
            </a:r>
            <a:r>
              <a:rPr lang="cs-CZ" sz="2400" b="1" i="1" dirty="0">
                <a:solidFill>
                  <a:srgbClr val="7030A0"/>
                </a:solidFill>
              </a:rPr>
              <a:t>nebo jakkoliv upraveno.</a:t>
            </a:r>
            <a:endParaRPr lang="cs-CZ" sz="2400" b="1" dirty="0">
              <a:solidFill>
                <a:srgbClr val="7030A0"/>
              </a:solidFill>
            </a:endParaRPr>
          </a:p>
          <a:p>
            <a:pPr>
              <a:defRPr/>
            </a:pPr>
            <a:endParaRPr lang="cs-CZ" sz="2400" dirty="0"/>
          </a:p>
        </p:txBody>
      </p:sp>
    </p:spTree>
    <p:extLst>
      <p:ext uri="{BB962C8B-B14F-4D97-AF65-F5344CB8AC3E}">
        <p14:creationId xmlns:p14="http://schemas.microsoft.com/office/powerpoint/2010/main" val="354574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cs-CZ" altLang="cs-CZ" sz="3200" b="1" smtClean="0">
                <a:solidFill>
                  <a:schemeClr val="tx1"/>
                </a:solidFill>
              </a:rPr>
              <a:t>Pravidlo 163 – Závod</a:t>
            </a:r>
          </a:p>
        </p:txBody>
      </p:sp>
      <p:sp>
        <p:nvSpPr>
          <p:cNvPr id="34820" name="Text Box 4"/>
          <p:cNvSpPr txBox="1">
            <a:spLocks noChangeArrowheads="1"/>
          </p:cNvSpPr>
          <p:nvPr/>
        </p:nvSpPr>
        <p:spPr bwMode="auto">
          <a:xfrm>
            <a:off x="701675" y="1196975"/>
            <a:ext cx="7956550" cy="2892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800" b="1" i="1" dirty="0">
                <a:solidFill>
                  <a:schemeClr val="accent2"/>
                </a:solidFill>
              </a:rPr>
              <a:t>9.Ultrazvukový větroměr                                 musí být použit při všech mezinárodních soutěžích uvedených v P 1.a) až h) a u všech výkonů, </a:t>
            </a:r>
            <a:r>
              <a:rPr lang="cs-CZ" altLang="cs-CZ" sz="2800" b="1" i="1" u="sng" dirty="0">
                <a:solidFill>
                  <a:schemeClr val="accent2"/>
                </a:solidFill>
              </a:rPr>
              <a:t>které budou předloženy k ratifikaci jako světové rekordy</a:t>
            </a:r>
            <a:r>
              <a:rPr lang="cs-CZ" altLang="cs-CZ" sz="2800" dirty="0">
                <a:solidFill>
                  <a:schemeClr val="accent2"/>
                </a:solidFill>
              </a:rPr>
              <a:t> </a:t>
            </a:r>
            <a:endParaRPr lang="cs-CZ" altLang="cs-CZ" sz="2800" b="1" i="1" dirty="0">
              <a:solidFill>
                <a:schemeClr val="accent2"/>
              </a:solidFill>
            </a:endParaRPr>
          </a:p>
          <a:p>
            <a:pPr eaLnBrk="1" hangingPunct="1">
              <a:spcBef>
                <a:spcPct val="50000"/>
              </a:spcBef>
              <a:buFontTx/>
              <a:buNone/>
            </a:pPr>
            <a:endParaRPr lang="cs-CZ" altLang="cs-CZ" sz="2800" b="1" i="1" dirty="0">
              <a:solidFill>
                <a:schemeClr val="accent2"/>
              </a:solidFill>
            </a:endParaRPr>
          </a:p>
        </p:txBody>
      </p:sp>
      <p:sp>
        <p:nvSpPr>
          <p:cNvPr id="2" name="TextovéPole 1"/>
          <p:cNvSpPr txBox="1">
            <a:spLocks noChangeArrowheads="1"/>
          </p:cNvSpPr>
          <p:nvPr/>
        </p:nvSpPr>
        <p:spPr bwMode="auto">
          <a:xfrm>
            <a:off x="682625" y="1196975"/>
            <a:ext cx="7704138"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800" b="1" dirty="0"/>
              <a:t>9. </a:t>
            </a:r>
            <a:r>
              <a:rPr lang="cs-CZ" altLang="cs-CZ" sz="2800" b="1" dirty="0">
                <a:solidFill>
                  <a:srgbClr val="7030A0"/>
                </a:solidFill>
              </a:rPr>
              <a:t>Větroměr </a:t>
            </a:r>
            <a:r>
              <a:rPr lang="cs-CZ" altLang="cs-CZ" sz="2800" b="1" i="1" dirty="0">
                <a:solidFill>
                  <a:srgbClr val="7030A0"/>
                </a:solidFill>
              </a:rPr>
              <a:t>jiného než mechanického principu</a:t>
            </a:r>
            <a:r>
              <a:rPr lang="cs-CZ" altLang="cs-CZ" sz="2800" b="1" dirty="0">
                <a:solidFill>
                  <a:srgbClr val="7030A0"/>
                </a:solidFill>
              </a:rPr>
              <a:t> </a:t>
            </a:r>
          </a:p>
        </p:txBody>
      </p:sp>
      <p:sp>
        <p:nvSpPr>
          <p:cNvPr id="3" name="TextovéPole 2"/>
          <p:cNvSpPr txBox="1">
            <a:spLocks noChangeArrowheads="1"/>
          </p:cNvSpPr>
          <p:nvPr/>
        </p:nvSpPr>
        <p:spPr bwMode="auto">
          <a:xfrm>
            <a:off x="250825" y="3668713"/>
            <a:ext cx="87137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b="1" dirty="0"/>
              <a:t>Pravidlo 164 - Cíl</a:t>
            </a:r>
          </a:p>
          <a:p>
            <a:pPr eaLnBrk="1" hangingPunct="1">
              <a:spcBef>
                <a:spcPct val="0"/>
              </a:spcBef>
              <a:buFontTx/>
              <a:buNone/>
            </a:pPr>
            <a:r>
              <a:rPr lang="cs-CZ" altLang="cs-CZ" sz="2800" dirty="0"/>
              <a:t>Cíl závodu musí být vyznačen bílou čarou širokou   50 mm. </a:t>
            </a:r>
          </a:p>
          <a:p>
            <a:pPr eaLnBrk="1" hangingPunct="1">
              <a:spcBef>
                <a:spcPct val="0"/>
              </a:spcBef>
              <a:buFontTx/>
              <a:buNone/>
            </a:pPr>
            <a:r>
              <a:rPr lang="cs-CZ" altLang="cs-CZ" sz="2800" b="1" i="1" dirty="0">
                <a:solidFill>
                  <a:srgbClr val="7030A0"/>
                </a:solidFill>
              </a:rPr>
              <a:t>POZN.: Při bězích konaných mimo stadion může být cílová čára široká až </a:t>
            </a:r>
            <a:r>
              <a:rPr lang="cs-CZ" altLang="cs-CZ" sz="2800" b="1" i="1" u="sng" dirty="0">
                <a:solidFill>
                  <a:srgbClr val="7030A0"/>
                </a:solidFill>
              </a:rPr>
              <a:t>300 mm </a:t>
            </a:r>
            <a:r>
              <a:rPr lang="cs-CZ" altLang="cs-CZ" sz="2800" b="1" i="1" dirty="0">
                <a:solidFill>
                  <a:srgbClr val="7030A0"/>
                </a:solidFill>
              </a:rPr>
              <a:t>a může být jakékoliv barvy výrazně kontrastní vůči podkladu</a:t>
            </a:r>
            <a:r>
              <a:rPr lang="cs-CZ" altLang="cs-CZ" sz="2800" b="1" i="1" dirty="0">
                <a:solidFill>
                  <a:srgbClr val="00B050"/>
                </a:solidFill>
              </a:rPr>
              <a:t>.</a:t>
            </a:r>
            <a:endParaRPr lang="cs-CZ" altLang="cs-CZ" sz="2800" b="1" dirty="0">
              <a:solidFill>
                <a:srgbClr val="00B050"/>
              </a:solidFill>
            </a:endParaRPr>
          </a:p>
          <a:p>
            <a:pPr eaLnBrk="1" hangingPunct="1">
              <a:spcBef>
                <a:spcPct val="0"/>
              </a:spcBef>
              <a:buFontTx/>
              <a:buNone/>
            </a:pPr>
            <a:endParaRPr lang="cs-CZ" altLang="cs-CZ" sz="2400" dirty="0"/>
          </a:p>
        </p:txBody>
      </p:sp>
    </p:spTree>
    <p:extLst>
      <p:ext uri="{BB962C8B-B14F-4D97-AF65-F5344CB8AC3E}">
        <p14:creationId xmlns:p14="http://schemas.microsoft.com/office/powerpoint/2010/main" val="243536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up)">
                                      <p:cBhvr>
                                        <p:cTn id="7" dur="10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2"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165 – Měření časů, cílová kamera</a:t>
            </a:r>
          </a:p>
        </p:txBody>
      </p:sp>
      <p:sp>
        <p:nvSpPr>
          <p:cNvPr id="2" name="Text Box 3"/>
          <p:cNvSpPr txBox="1">
            <a:spLocks noChangeArrowheads="1"/>
          </p:cNvSpPr>
          <p:nvPr/>
        </p:nvSpPr>
        <p:spPr bwMode="auto">
          <a:xfrm>
            <a:off x="611188" y="1484313"/>
            <a:ext cx="7956550" cy="5200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400" b="1" i="1" dirty="0"/>
              <a:t>Plně</a:t>
            </a:r>
            <a:r>
              <a:rPr lang="cs-CZ" altLang="cs-CZ" sz="2400" i="1" dirty="0"/>
              <a:t> </a:t>
            </a:r>
            <a:r>
              <a:rPr lang="cs-CZ" altLang="cs-CZ" sz="2400" b="1" i="1" dirty="0"/>
              <a:t>automatické</a:t>
            </a:r>
            <a:r>
              <a:rPr lang="cs-CZ" altLang="cs-CZ" sz="2400" i="1" dirty="0"/>
              <a:t> </a:t>
            </a:r>
            <a:r>
              <a:rPr lang="cs-CZ" altLang="cs-CZ" sz="2400" b="1" i="1" dirty="0"/>
              <a:t>časoměrné</a:t>
            </a:r>
            <a:r>
              <a:rPr lang="cs-CZ" altLang="cs-CZ" sz="2400" i="1" dirty="0"/>
              <a:t> </a:t>
            </a:r>
            <a:r>
              <a:rPr lang="cs-CZ" altLang="cs-CZ" sz="2400" b="1" i="1" dirty="0"/>
              <a:t>zařízení</a:t>
            </a:r>
            <a:r>
              <a:rPr lang="cs-CZ" altLang="cs-CZ" sz="2400" i="1" dirty="0"/>
              <a:t> </a:t>
            </a:r>
            <a:endParaRPr lang="cs-CZ" altLang="cs-CZ" sz="2400" dirty="0"/>
          </a:p>
          <a:p>
            <a:pPr>
              <a:spcBef>
                <a:spcPct val="0"/>
              </a:spcBef>
              <a:buFontTx/>
              <a:buNone/>
            </a:pPr>
            <a:r>
              <a:rPr lang="cs-CZ" altLang="cs-CZ" sz="2400" dirty="0"/>
              <a:t>13 .Plně  automatické časoměrné zařízení (dále cílová kamera), schválená IAAF, má být používána při všech soutěžích.</a:t>
            </a:r>
          </a:p>
          <a:p>
            <a:pPr>
              <a:spcBef>
                <a:spcPct val="0"/>
              </a:spcBef>
              <a:buFontTx/>
              <a:buNone/>
            </a:pPr>
            <a:r>
              <a:rPr lang="cs-CZ" altLang="cs-CZ" sz="2400" b="1" i="1" dirty="0"/>
              <a:t>Systém</a:t>
            </a:r>
            <a:endParaRPr lang="cs-CZ" altLang="cs-CZ" sz="2400" dirty="0"/>
          </a:p>
          <a:p>
            <a:pPr>
              <a:spcBef>
                <a:spcPct val="0"/>
              </a:spcBef>
              <a:buFontTx/>
              <a:buNone/>
            </a:pPr>
            <a:r>
              <a:rPr lang="cs-CZ" altLang="cs-CZ" sz="2400" dirty="0" smtClean="0"/>
              <a:t>14. Pro </a:t>
            </a:r>
            <a:r>
              <a:rPr lang="cs-CZ" altLang="cs-CZ" sz="2400" dirty="0"/>
              <a:t>schválení IAAF</a:t>
            </a:r>
            <a:r>
              <a:rPr lang="cs-CZ" altLang="cs-CZ" sz="2400" b="1" i="1" dirty="0"/>
              <a:t>, </a:t>
            </a:r>
            <a:r>
              <a:rPr lang="cs-CZ" altLang="cs-CZ" sz="2400" b="1" i="1" dirty="0">
                <a:solidFill>
                  <a:srgbClr val="7030A0"/>
                </a:solidFill>
              </a:rPr>
              <a:t>musí být systém testován a mít certifikát přesnosti vydaný</a:t>
            </a:r>
            <a:r>
              <a:rPr lang="cs-CZ" altLang="cs-CZ" sz="2400" b="1" dirty="0">
                <a:solidFill>
                  <a:srgbClr val="7030A0"/>
                </a:solidFill>
              </a:rPr>
              <a:t> během 4 let před soutěží</a:t>
            </a:r>
            <a:r>
              <a:rPr lang="cs-CZ" altLang="cs-CZ" sz="2400" dirty="0">
                <a:solidFill>
                  <a:srgbClr val="7030A0"/>
                </a:solidFill>
              </a:rPr>
              <a:t>, </a:t>
            </a:r>
            <a:r>
              <a:rPr lang="cs-CZ" altLang="cs-CZ" sz="2400" dirty="0"/>
              <a:t>a </a:t>
            </a:r>
          </a:p>
          <a:p>
            <a:pPr>
              <a:spcBef>
                <a:spcPct val="0"/>
              </a:spcBef>
              <a:buFontTx/>
              <a:buNone/>
            </a:pPr>
            <a:r>
              <a:rPr lang="cs-CZ" altLang="cs-CZ" sz="2400" dirty="0"/>
              <a:t>    (i) Pro soutěže uvedené v P1.1 musí být kompozitní obraz složený z </a:t>
            </a:r>
            <a:r>
              <a:rPr lang="cs-CZ" altLang="cs-CZ" sz="2400" b="1" dirty="0">
                <a:solidFill>
                  <a:srgbClr val="7030A0"/>
                </a:solidFill>
              </a:rPr>
              <a:t>alespoň 1000 </a:t>
            </a:r>
            <a:r>
              <a:rPr lang="cs-CZ" altLang="cs-CZ" sz="2400" dirty="0"/>
              <a:t>záběrů za sekundu.</a:t>
            </a:r>
          </a:p>
          <a:p>
            <a:pPr>
              <a:spcBef>
                <a:spcPct val="0"/>
              </a:spcBef>
              <a:buFontTx/>
              <a:buNone/>
            </a:pPr>
            <a:r>
              <a:rPr lang="cs-CZ" altLang="cs-CZ" sz="2400" dirty="0"/>
              <a:t>	(</a:t>
            </a:r>
            <a:r>
              <a:rPr lang="cs-CZ" altLang="cs-CZ" sz="2400" dirty="0" err="1"/>
              <a:t>ii</a:t>
            </a:r>
            <a:r>
              <a:rPr lang="cs-CZ" altLang="cs-CZ" sz="2400" dirty="0"/>
              <a:t>) 	Pro ostatní soutěže musí být kompozitní obraz složený z </a:t>
            </a:r>
            <a:r>
              <a:rPr lang="cs-CZ" altLang="cs-CZ" sz="2400" b="1" dirty="0">
                <a:solidFill>
                  <a:srgbClr val="7030A0"/>
                </a:solidFill>
              </a:rPr>
              <a:t>alespoň 100 záběrů </a:t>
            </a:r>
            <a:r>
              <a:rPr lang="cs-CZ" altLang="cs-CZ" sz="2400" dirty="0"/>
              <a:t>za sekundu.</a:t>
            </a:r>
          </a:p>
          <a:p>
            <a:pPr>
              <a:spcBef>
                <a:spcPct val="0"/>
              </a:spcBef>
              <a:buFontTx/>
              <a:buNone/>
            </a:pPr>
            <a:r>
              <a:rPr lang="cs-CZ" altLang="cs-CZ" sz="2400" dirty="0"/>
              <a:t>(</a:t>
            </a:r>
            <a:r>
              <a:rPr lang="cs-CZ" altLang="cs-CZ" sz="2000" i="1" dirty="0"/>
              <a:t>další odstavce 15. Až 18 mají pozměněné znění ale stejný obsah jako původním verze P)</a:t>
            </a:r>
            <a:endParaRPr lang="cs-CZ" altLang="cs-CZ" sz="2400" b="1" i="1" dirty="0">
              <a:solidFill>
                <a:schemeClr val="accent2"/>
              </a:solidFill>
            </a:endParaRPr>
          </a:p>
        </p:txBody>
      </p:sp>
    </p:spTree>
    <p:extLst>
      <p:ext uri="{BB962C8B-B14F-4D97-AF65-F5344CB8AC3E}">
        <p14:creationId xmlns:p14="http://schemas.microsoft.com/office/powerpoint/2010/main" val="2166870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165 – Měření časů, cílová kamera</a:t>
            </a:r>
          </a:p>
        </p:txBody>
      </p:sp>
      <p:sp>
        <p:nvSpPr>
          <p:cNvPr id="2" name="Text Box 3"/>
          <p:cNvSpPr txBox="1">
            <a:spLocks noChangeArrowheads="1"/>
          </p:cNvSpPr>
          <p:nvPr/>
        </p:nvSpPr>
        <p:spPr bwMode="auto">
          <a:xfrm>
            <a:off x="611188" y="1351508"/>
            <a:ext cx="7956550" cy="52629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400" b="1" i="1" dirty="0" smtClean="0"/>
              <a:t>Systém</a:t>
            </a:r>
          </a:p>
          <a:p>
            <a:pPr>
              <a:spcBef>
                <a:spcPct val="0"/>
              </a:spcBef>
              <a:buFontTx/>
              <a:buNone/>
            </a:pPr>
            <a:r>
              <a:rPr lang="cs-CZ" altLang="cs-CZ" sz="2400" dirty="0" smtClean="0"/>
              <a:t>17. Systém </a:t>
            </a:r>
            <a:r>
              <a:rPr lang="cs-CZ" altLang="cs-CZ" sz="2400" dirty="0"/>
              <a:t>musí automaticky zaznamenávat časy závodníků v cíli a musí být schopný poskytnout tištěný obraz, který ukazuje čas každého kteréhokoliv závodníka. </a:t>
            </a:r>
            <a:r>
              <a:rPr lang="cs-CZ" altLang="cs-CZ" sz="2400" b="1" u="sng" dirty="0">
                <a:solidFill>
                  <a:srgbClr val="7030A0"/>
                </a:solidFill>
              </a:rPr>
              <a:t>Navíc, systém musí poskytnout tabulkový přehled </a:t>
            </a:r>
            <a:r>
              <a:rPr lang="cs-CZ" altLang="cs-CZ" sz="2400" b="1" dirty="0">
                <a:solidFill>
                  <a:srgbClr val="7030A0"/>
                </a:solidFill>
              </a:rPr>
              <a:t>ukazující časy nebo jiné výsledky každého závodníka. Následné změny automatických stanovených hodnot a ručně vložené údaje ‚doba startu, ukončení závodu) musí být systémem zaznamenány automaticky na časové stupnici a tabulkovém přehledu</a:t>
            </a:r>
            <a:r>
              <a:rPr lang="cs-CZ" altLang="cs-CZ" sz="2400" b="1" dirty="0" smtClean="0">
                <a:solidFill>
                  <a:srgbClr val="7030A0"/>
                </a:solidFill>
              </a:rPr>
              <a:t>.</a:t>
            </a:r>
          </a:p>
          <a:p>
            <a:pPr>
              <a:spcBef>
                <a:spcPct val="0"/>
              </a:spcBef>
              <a:buFontTx/>
              <a:buNone/>
            </a:pPr>
            <a:r>
              <a:rPr lang="cs-CZ" altLang="cs-CZ" sz="2400" b="1" dirty="0" smtClean="0">
                <a:solidFill>
                  <a:srgbClr val="7030A0"/>
                </a:solidFill>
              </a:rPr>
              <a:t>19. </a:t>
            </a:r>
            <a:r>
              <a:rPr lang="cs-CZ" altLang="cs-CZ" sz="2400" b="1" dirty="0" smtClean="0"/>
              <a:t>Za funkci systému </a:t>
            </a:r>
            <a:r>
              <a:rPr lang="cs-CZ" altLang="cs-CZ" sz="2400" b="1" dirty="0" smtClean="0">
                <a:solidFill>
                  <a:srgbClr val="7030A0"/>
                </a:solidFill>
              </a:rPr>
              <a:t>a kontrolu jednotlivých nastavení</a:t>
            </a:r>
            <a:r>
              <a:rPr lang="cs-CZ" altLang="cs-CZ" sz="2400" b="1" dirty="0" smtClean="0"/>
              <a:t> je odpovědný vedoucí rozhodčí cílové kamery</a:t>
            </a:r>
            <a:endParaRPr lang="cs-CZ" altLang="cs-CZ" sz="2400" b="1" dirty="0"/>
          </a:p>
        </p:txBody>
      </p:sp>
    </p:spTree>
    <p:extLst>
      <p:ext uri="{BB962C8B-B14F-4D97-AF65-F5344CB8AC3E}">
        <p14:creationId xmlns:p14="http://schemas.microsoft.com/office/powerpoint/2010/main" val="2426174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165 – Měření časů, cílová kamera</a:t>
            </a:r>
          </a:p>
        </p:txBody>
      </p:sp>
      <p:sp>
        <p:nvSpPr>
          <p:cNvPr id="2" name="Text Box 3"/>
          <p:cNvSpPr txBox="1">
            <a:spLocks noChangeArrowheads="1"/>
          </p:cNvSpPr>
          <p:nvPr/>
        </p:nvSpPr>
        <p:spPr bwMode="auto">
          <a:xfrm>
            <a:off x="611188" y="1484313"/>
            <a:ext cx="7956550" cy="461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cs-CZ" altLang="cs-CZ" sz="2400" b="1" i="1">
              <a:solidFill>
                <a:schemeClr val="accent2"/>
              </a:solidFill>
            </a:endParaRPr>
          </a:p>
        </p:txBody>
      </p:sp>
      <p:sp>
        <p:nvSpPr>
          <p:cNvPr id="35845" name="Text Box 5"/>
          <p:cNvSpPr txBox="1">
            <a:spLocks noChangeArrowheads="1"/>
          </p:cNvSpPr>
          <p:nvPr/>
        </p:nvSpPr>
        <p:spPr bwMode="auto">
          <a:xfrm>
            <a:off x="341313" y="1341438"/>
            <a:ext cx="84963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a:t>Práce s cílovou kamerou</a:t>
            </a:r>
          </a:p>
          <a:p>
            <a:pPr eaLnBrk="1" hangingPunct="1">
              <a:spcBef>
                <a:spcPct val="0"/>
              </a:spcBef>
              <a:buFontTx/>
              <a:buNone/>
            </a:pPr>
            <a:r>
              <a:rPr lang="cs-CZ" altLang="cs-CZ" sz="2400" b="1"/>
              <a:t>19. Před začátkem soutěží pověřený rozhodčí zkontroluje funkci cílové kamery a </a:t>
            </a:r>
            <a:r>
              <a:rPr lang="cs-CZ" altLang="cs-CZ" sz="2400" b="1" i="1">
                <a:solidFill>
                  <a:schemeClr val="accent2"/>
                </a:solidFill>
              </a:rPr>
              <a:t>zda je správně v zákrytu s cílovou čárou. Před zahájením soutěží, ve spolupráci vrchním rozhodčím pro běhy na dráze a startérem, připraví kontrolu nulového časového údaje pro ověření, že zařízení je spouštěno automaticky výstřelem startérovy pistole nebo schváleného startovacího zařízení v souladu s P165.14 </a:t>
            </a:r>
            <a:r>
              <a:rPr lang="cs-CZ" altLang="cs-CZ" sz="2400" b="1" i="1">
                <a:solidFill>
                  <a:srgbClr val="C00000"/>
                </a:solidFill>
              </a:rPr>
              <a:t>b</a:t>
            </a:r>
            <a:r>
              <a:rPr lang="cs-CZ" altLang="cs-CZ" sz="2400" b="1" i="1">
                <a:solidFill>
                  <a:schemeClr val="accent2"/>
                </a:solidFill>
              </a:rPr>
              <a:t> (tj. s přesností na 0,001 sec.)</a:t>
            </a:r>
          </a:p>
        </p:txBody>
      </p:sp>
      <p:sp>
        <p:nvSpPr>
          <p:cNvPr id="4" name="TextovéPole 3"/>
          <p:cNvSpPr txBox="1">
            <a:spLocks noChangeArrowheads="1"/>
          </p:cNvSpPr>
          <p:nvPr/>
        </p:nvSpPr>
        <p:spPr bwMode="auto">
          <a:xfrm>
            <a:off x="755650" y="3894138"/>
            <a:ext cx="41036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a:solidFill>
                  <a:srgbClr val="C00000"/>
                </a:solidFill>
              </a:rPr>
              <a:t>signálem startéra</a:t>
            </a:r>
          </a:p>
        </p:txBody>
      </p:sp>
      <p:sp>
        <p:nvSpPr>
          <p:cNvPr id="3" name="TextovéPole 2"/>
          <p:cNvSpPr txBox="1">
            <a:spLocks noChangeArrowheads="1"/>
          </p:cNvSpPr>
          <p:nvPr/>
        </p:nvSpPr>
        <p:spPr bwMode="auto">
          <a:xfrm>
            <a:off x="333375" y="1352550"/>
            <a:ext cx="8504238"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i="1" dirty="0"/>
              <a:t>Měření pomocí čipů (</a:t>
            </a:r>
            <a:r>
              <a:rPr lang="cs-CZ" altLang="cs-CZ" sz="2400" b="1" i="1" dirty="0" err="1"/>
              <a:t>transponderů</a:t>
            </a:r>
            <a:r>
              <a:rPr lang="cs-CZ" altLang="cs-CZ" sz="2400" b="1" dirty="0"/>
              <a:t>) </a:t>
            </a:r>
            <a:endParaRPr lang="cs-CZ" altLang="cs-CZ" sz="2400" i="1" dirty="0"/>
          </a:p>
          <a:p>
            <a:pPr eaLnBrk="1" hangingPunct="1">
              <a:spcBef>
                <a:spcPct val="0"/>
              </a:spcBef>
              <a:buFontTx/>
              <a:buNone/>
            </a:pPr>
            <a:r>
              <a:rPr lang="cs-CZ" altLang="cs-CZ" sz="2400" i="1" dirty="0"/>
              <a:t>25. </a:t>
            </a:r>
            <a:r>
              <a:rPr lang="cs-CZ" altLang="cs-CZ" sz="2400" b="1" i="1" u="sng" dirty="0">
                <a:solidFill>
                  <a:srgbClr val="7030A0"/>
                </a:solidFill>
              </a:rPr>
              <a:t>Vedoucí rozhodčí čipové časomíry </a:t>
            </a:r>
            <a:r>
              <a:rPr lang="cs-CZ" altLang="cs-CZ" sz="2400" i="1" u="sng" dirty="0">
                <a:solidFill>
                  <a:srgbClr val="7030A0"/>
                </a:solidFill>
              </a:rPr>
              <a:t>je zodpovědný za správnou funkci systému</a:t>
            </a:r>
            <a:r>
              <a:rPr lang="cs-CZ" altLang="cs-CZ" sz="2400" dirty="0">
                <a:solidFill>
                  <a:srgbClr val="7030A0"/>
                </a:solidFill>
              </a:rPr>
              <a:t>. </a:t>
            </a:r>
            <a:r>
              <a:rPr lang="cs-CZ" altLang="cs-CZ" sz="2400" i="1" dirty="0">
                <a:solidFill>
                  <a:srgbClr val="7030A0"/>
                </a:solidFill>
              </a:rPr>
              <a:t>Před zahájením soutěže se setká s technickou obsluhou systému a seznámí se s </a:t>
            </a:r>
            <a:r>
              <a:rPr lang="cs-CZ" altLang="cs-CZ" sz="2400" i="1" dirty="0" smtClean="0">
                <a:solidFill>
                  <a:srgbClr val="7030A0"/>
                </a:solidFill>
              </a:rPr>
              <a:t>činností systému a </a:t>
            </a:r>
            <a:r>
              <a:rPr lang="cs-CZ" altLang="cs-CZ" sz="2400" b="1" i="1" u="sng" dirty="0" smtClean="0">
                <a:solidFill>
                  <a:srgbClr val="7030A0"/>
                </a:solidFill>
              </a:rPr>
              <a:t>zkontroluje jednotlivá nastavení</a:t>
            </a:r>
            <a:r>
              <a:rPr lang="cs-CZ" altLang="cs-CZ" sz="2400" i="1" dirty="0" smtClean="0">
                <a:solidFill>
                  <a:srgbClr val="7030A0"/>
                </a:solidFill>
              </a:rPr>
              <a:t>. </a:t>
            </a:r>
            <a:r>
              <a:rPr lang="cs-CZ" altLang="cs-CZ" sz="2400" i="1" dirty="0">
                <a:solidFill>
                  <a:srgbClr val="7030A0"/>
                </a:solidFill>
              </a:rPr>
              <a:t>Dohlíží na zkoušku systému a ujistí se, že čip při průchodu přes cílovou čáru zaznamená čas závodníka. Spolu s vrchním rozhodčím se ujistí, že je  zajištěno, pokud je to nezbytné, uplatnění P165.24.f)</a:t>
            </a:r>
          </a:p>
          <a:p>
            <a:pPr eaLnBrk="1" hangingPunct="1">
              <a:spcBef>
                <a:spcPct val="0"/>
              </a:spcBef>
              <a:buFontTx/>
              <a:buNone/>
            </a:pPr>
            <a:endParaRPr lang="cs-CZ" altLang="cs-CZ" sz="2400" i="1" dirty="0">
              <a:solidFill>
                <a:srgbClr val="00B050"/>
              </a:solidFill>
            </a:endParaRPr>
          </a:p>
          <a:p>
            <a:pPr eaLnBrk="1" hangingPunct="1">
              <a:spcBef>
                <a:spcPct val="0"/>
              </a:spcBef>
              <a:buFontTx/>
              <a:buNone/>
            </a:pPr>
            <a:endParaRPr lang="cs-CZ" altLang="cs-CZ" sz="2400" dirty="0">
              <a:solidFill>
                <a:srgbClr val="00B050"/>
              </a:solidFill>
            </a:endParaRPr>
          </a:p>
          <a:p>
            <a:pPr eaLnBrk="1" hangingPunct="1">
              <a:spcBef>
                <a:spcPct val="0"/>
              </a:spcBef>
              <a:buFontTx/>
              <a:buNone/>
            </a:pPr>
            <a:endParaRPr lang="cs-CZ" altLang="cs-CZ" sz="2400" dirty="0"/>
          </a:p>
        </p:txBody>
      </p:sp>
    </p:spTree>
    <p:extLst>
      <p:ext uri="{BB962C8B-B14F-4D97-AF65-F5344CB8AC3E}">
        <p14:creationId xmlns:p14="http://schemas.microsoft.com/office/powerpoint/2010/main" val="3030932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wipe(up)">
                                      <p:cBhvr>
                                        <p:cTn id="12" dur="1000"/>
                                        <p:tgtEl>
                                          <p:spTgt spid="358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845" grpId="0"/>
      <p:bldP spid="4"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Nadpis 1"/>
          <p:cNvSpPr>
            <a:spLocks noGrp="1"/>
          </p:cNvSpPr>
          <p:nvPr>
            <p:ph type="title"/>
          </p:nvPr>
        </p:nvSpPr>
        <p:spPr>
          <a:xfrm>
            <a:off x="395288" y="260350"/>
            <a:ext cx="8229600" cy="1008063"/>
          </a:xfrm>
        </p:spPr>
        <p:txBody>
          <a:bodyPr/>
          <a:lstStyle/>
          <a:p>
            <a:pPr algn="l"/>
            <a:r>
              <a:rPr lang="cs-CZ" altLang="cs-CZ" sz="3200" dirty="0" smtClean="0">
                <a:solidFill>
                  <a:schemeClr val="tx1"/>
                </a:solidFill>
              </a:rPr>
              <a:t>Pravidlo 166 - Nasazování a kvalifikace v soutěžích na dráze</a:t>
            </a:r>
          </a:p>
        </p:txBody>
      </p:sp>
      <p:sp>
        <p:nvSpPr>
          <p:cNvPr id="3" name="Zástupný symbol pro obsah 2"/>
          <p:cNvSpPr>
            <a:spLocks noGrp="1"/>
          </p:cNvSpPr>
          <p:nvPr>
            <p:ph idx="1"/>
          </p:nvPr>
        </p:nvSpPr>
        <p:spPr>
          <a:xfrm>
            <a:off x="395288" y="1289050"/>
            <a:ext cx="8229600" cy="5545138"/>
          </a:xfrm>
        </p:spPr>
        <p:txBody>
          <a:bodyPr/>
          <a:lstStyle/>
          <a:p>
            <a:pPr marL="0" indent="0">
              <a:buFontTx/>
              <a:buNone/>
              <a:defRPr/>
            </a:pPr>
            <a:r>
              <a:rPr lang="cs-CZ" sz="2300" b="1" i="1" dirty="0"/>
              <a:t>Kvalifikační kola</a:t>
            </a:r>
            <a:endParaRPr lang="cs-CZ" sz="2300" dirty="0"/>
          </a:p>
          <a:p>
            <a:pPr marL="0" indent="0">
              <a:buFontTx/>
              <a:buNone/>
              <a:defRPr/>
            </a:pPr>
            <a:r>
              <a:rPr lang="cs-CZ" sz="2300" dirty="0" smtClean="0"/>
              <a:t>1. ……. Konají-li </a:t>
            </a:r>
            <a:r>
              <a:rPr lang="cs-CZ" sz="2300" dirty="0"/>
              <a:t>se vyřazovací kola, </a:t>
            </a:r>
            <a:r>
              <a:rPr lang="cs-CZ" sz="2300" u="sng" dirty="0"/>
              <a:t>musí jimi projít všichni </a:t>
            </a:r>
            <a:r>
              <a:rPr lang="cs-CZ" sz="2300" dirty="0"/>
              <a:t>startující a do dalšího kola se kvalifikovat, </a:t>
            </a:r>
            <a:r>
              <a:rPr lang="cs-CZ" sz="2300" i="1" dirty="0">
                <a:solidFill>
                  <a:srgbClr val="7030A0"/>
                </a:solidFill>
              </a:rPr>
              <a:t>vyjma </a:t>
            </a:r>
            <a:r>
              <a:rPr lang="cs-CZ" sz="2300" i="1" u="sng" dirty="0">
                <a:solidFill>
                  <a:srgbClr val="7030A0"/>
                </a:solidFill>
              </a:rPr>
              <a:t>předběžných kvalifikačních kol pro atlety, kteří nesplnili výkonnostní limit(y) </a:t>
            </a:r>
            <a:r>
              <a:rPr lang="cs-CZ" sz="2300" i="1" dirty="0">
                <a:solidFill>
                  <a:srgbClr val="7030A0"/>
                </a:solidFill>
              </a:rPr>
              <a:t>pro účast, o jejichž konání v soutěžích uvedených v P1.1.a), b), c) a f) rozhodne řídící orgán dané soutěže</a:t>
            </a:r>
            <a:r>
              <a:rPr lang="cs-CZ" sz="2300" i="1" u="sng" dirty="0">
                <a:solidFill>
                  <a:srgbClr val="7030A0"/>
                </a:solidFill>
              </a:rPr>
              <a:t> </a:t>
            </a:r>
            <a:endParaRPr lang="cs-CZ" sz="2300" i="1" u="sng" dirty="0" smtClean="0">
              <a:solidFill>
                <a:srgbClr val="7030A0"/>
              </a:solidFill>
            </a:endParaRPr>
          </a:p>
          <a:p>
            <a:pPr marL="0" indent="0">
              <a:buFontTx/>
              <a:buNone/>
              <a:defRPr/>
            </a:pPr>
            <a:r>
              <a:rPr lang="cs-CZ" sz="2300" b="1" i="1" dirty="0" smtClean="0"/>
              <a:t>Rozdělení do drah</a:t>
            </a:r>
          </a:p>
          <a:p>
            <a:pPr marL="0" indent="0">
              <a:buFontTx/>
              <a:buNone/>
              <a:defRPr/>
            </a:pPr>
            <a:r>
              <a:rPr lang="cs-CZ" sz="2300" i="1" dirty="0" smtClean="0"/>
              <a:t>4. V bězích od 100 m do 800 m vč. a v rozestavných….</a:t>
            </a:r>
          </a:p>
          <a:p>
            <a:pPr marL="0" indent="0">
              <a:buFontTx/>
              <a:buNone/>
              <a:defRPr/>
            </a:pPr>
            <a:r>
              <a:rPr lang="cs-CZ" sz="2300" i="1" cap="all" dirty="0" smtClean="0">
                <a:solidFill>
                  <a:srgbClr val="7030A0"/>
                </a:solidFill>
              </a:rPr>
              <a:t>Pozn</a:t>
            </a:r>
            <a:r>
              <a:rPr lang="cs-CZ" sz="2300" i="1" cap="all" dirty="0">
                <a:solidFill>
                  <a:srgbClr val="7030A0"/>
                </a:solidFill>
              </a:rPr>
              <a:t>.</a:t>
            </a:r>
            <a:r>
              <a:rPr lang="cs-CZ" sz="2300" i="1" dirty="0">
                <a:solidFill>
                  <a:srgbClr val="7030A0"/>
                </a:solidFill>
              </a:rPr>
              <a:t> 3 : V kterémkoliv běhu na 800, vč. finále, kde z jakéhokoliv důvodu má startovat více závodníků než je počet drah, technický delegát(i) rozhodne, do které dráhy bude nalosován více než jeden závodník</a:t>
            </a:r>
            <a:r>
              <a:rPr lang="cs-CZ" sz="2300" i="1" dirty="0">
                <a:solidFill>
                  <a:srgbClr val="00B050"/>
                </a:solidFill>
              </a:rPr>
              <a:t>.</a:t>
            </a:r>
            <a:endParaRPr lang="cs-CZ" sz="2300" dirty="0">
              <a:solidFill>
                <a:srgbClr val="00B050"/>
              </a:solidFill>
            </a:endParaRPr>
          </a:p>
          <a:p>
            <a:pPr marL="0" indent="0">
              <a:buFontTx/>
              <a:buNone/>
              <a:defRPr/>
            </a:pPr>
            <a:r>
              <a:rPr lang="cs-CZ" sz="2300" i="1" dirty="0">
                <a:solidFill>
                  <a:srgbClr val="7030A0"/>
                </a:solidFill>
              </a:rPr>
              <a:t>POZN. 4 : Pokud startuje méně závodníků než je počet drah, vnitřní (první) dráha má být ponechána volná</a:t>
            </a:r>
            <a:endParaRPr lang="cs-CZ" sz="2300" dirty="0">
              <a:solidFill>
                <a:srgbClr val="7030A0"/>
              </a:solidFill>
            </a:endParaRPr>
          </a:p>
          <a:p>
            <a:pPr marL="0" indent="0">
              <a:buFontTx/>
              <a:buNone/>
              <a:defRPr/>
            </a:pPr>
            <a:endParaRPr lang="cs-CZ" sz="2300" dirty="0">
              <a:solidFill>
                <a:srgbClr val="C00000"/>
              </a:solidFill>
            </a:endParaRPr>
          </a:p>
        </p:txBody>
      </p:sp>
    </p:spTree>
    <p:extLst>
      <p:ext uri="{BB962C8B-B14F-4D97-AF65-F5344CB8AC3E}">
        <p14:creationId xmlns:p14="http://schemas.microsoft.com/office/powerpoint/2010/main" val="143310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up)">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Nadpis 1"/>
          <p:cNvSpPr>
            <a:spLocks noGrp="1"/>
          </p:cNvSpPr>
          <p:nvPr>
            <p:ph type="title"/>
          </p:nvPr>
        </p:nvSpPr>
        <p:spPr>
          <a:xfrm>
            <a:off x="395288" y="260350"/>
            <a:ext cx="8229600" cy="1008063"/>
          </a:xfrm>
        </p:spPr>
        <p:txBody>
          <a:bodyPr/>
          <a:lstStyle/>
          <a:p>
            <a:pPr algn="l"/>
            <a:r>
              <a:rPr lang="cs-CZ" altLang="cs-CZ" sz="3200" dirty="0" smtClean="0">
                <a:solidFill>
                  <a:schemeClr val="tx1"/>
                </a:solidFill>
              </a:rPr>
              <a:t>Pravidlo 166 - Nasazování a kvalifikace v soutěžích na dráze</a:t>
            </a:r>
          </a:p>
        </p:txBody>
      </p:sp>
      <p:sp>
        <p:nvSpPr>
          <p:cNvPr id="3" name="Zástupný symbol pro obsah 2"/>
          <p:cNvSpPr>
            <a:spLocks noGrp="1"/>
          </p:cNvSpPr>
          <p:nvPr>
            <p:ph idx="1"/>
          </p:nvPr>
        </p:nvSpPr>
        <p:spPr>
          <a:xfrm>
            <a:off x="457200" y="1628800"/>
            <a:ext cx="8229600" cy="3508102"/>
          </a:xfrm>
        </p:spPr>
        <p:txBody>
          <a:bodyPr/>
          <a:lstStyle/>
          <a:p>
            <a:pPr marL="0" indent="0">
              <a:buNone/>
              <a:defRPr/>
            </a:pPr>
            <a:r>
              <a:rPr lang="cs-CZ" sz="2400" b="1" i="1" dirty="0"/>
              <a:t>Závody běžené přímo jako finálové</a:t>
            </a:r>
            <a:endParaRPr lang="cs-CZ" sz="2400" dirty="0"/>
          </a:p>
          <a:p>
            <a:pPr marL="0" indent="0">
              <a:buFontTx/>
              <a:buNone/>
              <a:defRPr/>
            </a:pPr>
            <a:r>
              <a:rPr lang="cs-CZ" sz="2300" dirty="0" smtClean="0">
                <a:solidFill>
                  <a:srgbClr val="7030A0"/>
                </a:solidFill>
              </a:rPr>
              <a:t>6. Pokud </a:t>
            </a:r>
            <a:r>
              <a:rPr lang="cs-CZ" sz="2300" dirty="0">
                <a:solidFill>
                  <a:srgbClr val="7030A0"/>
                </a:solidFill>
              </a:rPr>
              <a:t>se rozhodně, že místo kvalifikačních kol a finále proběhne soutěž jednorázově, v několika bězích, </a:t>
            </a:r>
            <a:r>
              <a:rPr lang="cs-CZ" sz="2300" u="sng" dirty="0">
                <a:solidFill>
                  <a:srgbClr val="7030A0"/>
                </a:solidFill>
              </a:rPr>
              <a:t>musí být v rozpisu soutěže uveden způsob nasazování závodníků do jednotlivých běhů</a:t>
            </a:r>
            <a:r>
              <a:rPr lang="cs-CZ" sz="2300" dirty="0">
                <a:solidFill>
                  <a:srgbClr val="7030A0"/>
                </a:solidFill>
              </a:rPr>
              <a:t>, losování drah a způsob stanovení konečného pořadí.</a:t>
            </a:r>
          </a:p>
          <a:p>
            <a:pPr marL="0" indent="0">
              <a:buFontTx/>
              <a:buNone/>
              <a:defRPr/>
            </a:pPr>
            <a:r>
              <a:rPr lang="cs-CZ" sz="2300" dirty="0">
                <a:solidFill>
                  <a:srgbClr val="7030A0"/>
                </a:solidFill>
              </a:rPr>
              <a:t>Pozn.: </a:t>
            </a:r>
            <a:r>
              <a:rPr lang="cs-CZ" sz="2300" u="sng" dirty="0">
                <a:solidFill>
                  <a:srgbClr val="7030A0"/>
                </a:solidFill>
              </a:rPr>
              <a:t>V soutěžích ČAS </a:t>
            </a:r>
            <a:r>
              <a:rPr lang="cs-CZ" sz="2300" dirty="0">
                <a:solidFill>
                  <a:srgbClr val="7030A0"/>
                </a:solidFill>
              </a:rPr>
              <a:t>je rozhodující znění </a:t>
            </a:r>
            <a:r>
              <a:rPr lang="cs-CZ" sz="2300" u="sng" dirty="0">
                <a:solidFill>
                  <a:srgbClr val="7030A0"/>
                </a:solidFill>
              </a:rPr>
              <a:t>Soutěžního řádu pro daný rok</a:t>
            </a:r>
            <a:r>
              <a:rPr lang="cs-CZ" sz="2300" dirty="0">
                <a:solidFill>
                  <a:srgbClr val="7030A0"/>
                </a:solidFill>
              </a:rPr>
              <a:t>.</a:t>
            </a:r>
          </a:p>
          <a:p>
            <a:pPr marL="0" indent="0">
              <a:buFontTx/>
              <a:buNone/>
              <a:defRPr/>
            </a:pPr>
            <a:endParaRPr lang="cs-CZ" sz="2300" dirty="0">
              <a:solidFill>
                <a:srgbClr val="C00000"/>
              </a:solidFill>
            </a:endParaRPr>
          </a:p>
        </p:txBody>
      </p:sp>
    </p:spTree>
    <p:extLst>
      <p:ext uri="{BB962C8B-B14F-4D97-AF65-F5344CB8AC3E}">
        <p14:creationId xmlns:p14="http://schemas.microsoft.com/office/powerpoint/2010/main" val="1347003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t>Základní - nejdůležitější pravidlo</a:t>
            </a:r>
            <a:endParaRPr lang="cs-CZ" sz="3200" b="1" dirty="0"/>
          </a:p>
        </p:txBody>
      </p:sp>
      <p:sp>
        <p:nvSpPr>
          <p:cNvPr id="5" name="Zástupný symbol pro obsah 4"/>
          <p:cNvSpPr>
            <a:spLocks noGrp="1"/>
          </p:cNvSpPr>
          <p:nvPr>
            <p:ph idx="1"/>
          </p:nvPr>
        </p:nvSpPr>
        <p:spPr>
          <a:xfrm>
            <a:off x="457200" y="1600200"/>
            <a:ext cx="8229600" cy="4421087"/>
          </a:xfrm>
        </p:spPr>
        <p:txBody>
          <a:bodyPr>
            <a:normAutofit/>
          </a:bodyPr>
          <a:lstStyle/>
          <a:p>
            <a:pPr marL="0" indent="0" algn="ctr">
              <a:buNone/>
            </a:pPr>
            <a:r>
              <a:rPr lang="cs-CZ" sz="7100" b="1" dirty="0" smtClean="0">
                <a:solidFill>
                  <a:srgbClr val="FF0000"/>
                </a:solidFill>
              </a:rPr>
              <a:t>BEZPEČNOST </a:t>
            </a:r>
          </a:p>
          <a:p>
            <a:r>
              <a:rPr lang="cs-CZ" b="1" dirty="0"/>
              <a:t>Pokyn KR ČAS č. 1/2000 - Bezpečnost při atletických </a:t>
            </a:r>
            <a:r>
              <a:rPr lang="cs-CZ" b="1" dirty="0" smtClean="0"/>
              <a:t>soutěžích</a:t>
            </a:r>
            <a:endParaRPr lang="cs-CZ" dirty="0"/>
          </a:p>
          <a:p>
            <a:r>
              <a:rPr lang="cs-CZ" b="1" dirty="0"/>
              <a:t>Pokyn KR ČAS č. 1/2003 - Zvýšení bezpečnosti při atletických </a:t>
            </a:r>
            <a:r>
              <a:rPr lang="cs-CZ" b="1" dirty="0" smtClean="0"/>
              <a:t>soutěžích</a:t>
            </a:r>
          </a:p>
          <a:p>
            <a:r>
              <a:rPr lang="cs-CZ" b="1" dirty="0"/>
              <a:t>Výklad KR ČAS Pravidla 133 – Hlavní pořadatel na hřišti  </a:t>
            </a:r>
            <a:endParaRPr lang="cs-CZ" dirty="0"/>
          </a:p>
        </p:txBody>
      </p:sp>
    </p:spTree>
    <p:extLst>
      <p:ext uri="{BB962C8B-B14F-4D97-AF65-F5344CB8AC3E}">
        <p14:creationId xmlns:p14="http://schemas.microsoft.com/office/powerpoint/2010/main" val="34146284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167 – Rovnost výkonů</a:t>
            </a:r>
          </a:p>
        </p:txBody>
      </p:sp>
      <p:sp>
        <p:nvSpPr>
          <p:cNvPr id="36870" name="Text Box 6"/>
          <p:cNvSpPr txBox="1">
            <a:spLocks noChangeArrowheads="1"/>
          </p:cNvSpPr>
          <p:nvPr/>
        </p:nvSpPr>
        <p:spPr bwMode="auto">
          <a:xfrm>
            <a:off x="827088" y="2565400"/>
            <a:ext cx="7416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a:t>2. Při řešení rovnosti výkonů pro postup z kteréhokoliv kvalifikačního kola do dalšího kola soutěže na základě dosaženého výkonu, musí vedoucí rozhodčí cílové kamery vzít v úvahu skutečně naměřené časy </a:t>
            </a:r>
            <a:r>
              <a:rPr lang="cs-CZ" altLang="cs-CZ" sz="2400" b="1">
                <a:solidFill>
                  <a:schemeClr val="accent2"/>
                </a:solidFill>
              </a:rPr>
              <a:t>v tisícinách sekundy</a:t>
            </a:r>
            <a:r>
              <a:rPr lang="cs-CZ" altLang="cs-CZ" sz="2400" b="1"/>
              <a:t>. </a:t>
            </a:r>
          </a:p>
        </p:txBody>
      </p:sp>
      <p:sp>
        <p:nvSpPr>
          <p:cNvPr id="36871" name="Text Box 7"/>
          <p:cNvSpPr txBox="1">
            <a:spLocks noChangeArrowheads="1"/>
          </p:cNvSpPr>
          <p:nvPr/>
        </p:nvSpPr>
        <p:spPr bwMode="auto">
          <a:xfrm>
            <a:off x="827088" y="1341438"/>
            <a:ext cx="7705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a:t>1. Pokud rozhodčí v cíli nebo rozhodčí cílové kamery nemohou stanovit pořadí atletů ve smyslu ….. </a:t>
            </a:r>
            <a:r>
              <a:rPr lang="cs-CZ" altLang="cs-CZ" sz="2400" b="1" i="1">
                <a:solidFill>
                  <a:schemeClr val="accent2"/>
                </a:solidFill>
              </a:rPr>
              <a:t>zůstává shoda umístění v platnosti </a:t>
            </a:r>
          </a:p>
        </p:txBody>
      </p:sp>
      <p:sp>
        <p:nvSpPr>
          <p:cNvPr id="36872" name="Text Box 8"/>
          <p:cNvSpPr txBox="1">
            <a:spLocks noChangeArrowheads="1"/>
          </p:cNvSpPr>
          <p:nvPr/>
        </p:nvSpPr>
        <p:spPr bwMode="auto">
          <a:xfrm>
            <a:off x="806450" y="1187450"/>
            <a:ext cx="7705725" cy="36009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i="1" dirty="0"/>
              <a:t>2. Při řešení rovnosti výkonů …..</a:t>
            </a:r>
          </a:p>
          <a:p>
            <a:pPr eaLnBrk="1" hangingPunct="1">
              <a:spcBef>
                <a:spcPct val="50000"/>
              </a:spcBef>
              <a:buFontTx/>
              <a:buNone/>
            </a:pPr>
            <a:r>
              <a:rPr lang="cs-CZ" altLang="cs-CZ" sz="2400" b="1" i="1" dirty="0"/>
              <a:t>Při rozhodování o postupu </a:t>
            </a:r>
            <a:r>
              <a:rPr lang="cs-CZ" altLang="cs-CZ" sz="2400" b="1" i="1" dirty="0" smtClean="0"/>
              <a:t>…….kdy </a:t>
            </a:r>
            <a:r>
              <a:rPr lang="cs-CZ" altLang="cs-CZ" sz="2400" b="1" i="1" dirty="0"/>
              <a:t>závodníci na posledním postupovém místě  dosáhli shodného umístění a není možno, aby všichni dotčení závodníci postoupili do dalšího kola, </a:t>
            </a:r>
            <a:r>
              <a:rPr lang="cs-CZ" altLang="cs-CZ" sz="2400" b="1" i="1" u="sng" dirty="0"/>
              <a:t>musí o postupu rozhodnout los.</a:t>
            </a:r>
          </a:p>
          <a:p>
            <a:pPr eaLnBrk="1" hangingPunct="1">
              <a:spcBef>
                <a:spcPct val="50000"/>
              </a:spcBef>
              <a:buFontTx/>
              <a:buNone/>
            </a:pPr>
            <a:endParaRPr lang="cs-CZ" altLang="cs-CZ" sz="2400" b="1" i="1" u="sng" dirty="0"/>
          </a:p>
          <a:p>
            <a:pPr eaLnBrk="1" hangingPunct="1">
              <a:spcBef>
                <a:spcPct val="50000"/>
              </a:spcBef>
              <a:buFontTx/>
              <a:buNone/>
            </a:pPr>
            <a:endParaRPr lang="cs-CZ" altLang="cs-CZ" sz="2400" b="1" i="1" u="sng" dirty="0"/>
          </a:p>
        </p:txBody>
      </p:sp>
      <p:sp>
        <p:nvSpPr>
          <p:cNvPr id="2" name="Ovál 1"/>
          <p:cNvSpPr/>
          <p:nvPr/>
        </p:nvSpPr>
        <p:spPr>
          <a:xfrm>
            <a:off x="7277894" y="2528888"/>
            <a:ext cx="1931988"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000" b="1" dirty="0">
                <a:solidFill>
                  <a:schemeClr val="tx1"/>
                </a:solidFill>
              </a:rPr>
              <a:t>Kdo a jak losování provádí?</a:t>
            </a:r>
          </a:p>
        </p:txBody>
      </p:sp>
      <p:sp>
        <p:nvSpPr>
          <p:cNvPr id="3" name="TextovéPole 2"/>
          <p:cNvSpPr txBox="1">
            <a:spLocks noChangeArrowheads="1"/>
          </p:cNvSpPr>
          <p:nvPr/>
        </p:nvSpPr>
        <p:spPr bwMode="auto">
          <a:xfrm>
            <a:off x="827088" y="3824288"/>
            <a:ext cx="7632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i="1" dirty="0">
                <a:solidFill>
                  <a:srgbClr val="7030A0"/>
                </a:solidFill>
              </a:rPr>
              <a:t>POZN.: Pokud o postupu do dalšího kola rozhoduje umístění a čas (např. první tři z každého ze dvou běhů plus další dva nejrychlejší) a na posledním postupovém místě je shoda umístění na postupovém místě podle pořadí v cíli, </a:t>
            </a:r>
            <a:r>
              <a:rPr lang="cs-CZ" altLang="cs-CZ" sz="2400" b="1" i="1" u="sng" dirty="0">
                <a:solidFill>
                  <a:srgbClr val="7030A0"/>
                </a:solidFill>
              </a:rPr>
              <a:t>je odpovídajícím počtem snížen počet závodníků postupujících časem</a:t>
            </a:r>
            <a:r>
              <a:rPr lang="cs-CZ" altLang="cs-CZ" sz="2400" i="1" dirty="0">
                <a:solidFill>
                  <a:srgbClr val="7030A0"/>
                </a:solidFill>
              </a:rPr>
              <a:t>.</a:t>
            </a:r>
            <a:endParaRPr lang="cs-CZ" altLang="cs-CZ" sz="2400" dirty="0">
              <a:solidFill>
                <a:srgbClr val="7030A0"/>
              </a:solidFill>
            </a:endParaRPr>
          </a:p>
        </p:txBody>
      </p:sp>
    </p:spTree>
    <p:extLst>
      <p:ext uri="{BB962C8B-B14F-4D97-AF65-F5344CB8AC3E}">
        <p14:creationId xmlns:p14="http://schemas.microsoft.com/office/powerpoint/2010/main" val="3768710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wipe(up)">
                                      <p:cBhvr>
                                        <p:cTn id="7" dur="10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870"/>
                                        </p:tgtEl>
                                        <p:attrNameLst>
                                          <p:attrName>style.visibility</p:attrName>
                                        </p:attrNameLst>
                                      </p:cBhvr>
                                      <p:to>
                                        <p:strVal val="visible"/>
                                      </p:to>
                                    </p:set>
                                    <p:animEffect transition="in" filter="wipe(up)">
                                      <p:cBhvr>
                                        <p:cTn id="12" dur="1000"/>
                                        <p:tgtEl>
                                          <p:spTgt spid="36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wipe(up)">
                                      <p:cBhvr>
                                        <p:cTn id="17" dur="1000"/>
                                        <p:tgtEl>
                                          <p:spTgt spid="368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1" grpId="0"/>
      <p:bldP spid="36872" grpId="0" animBg="1"/>
      <p:bldP spid="2"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p:txBody>
          <a:bodyPr/>
          <a:lstStyle/>
          <a:p>
            <a:r>
              <a:rPr lang="cs-CZ" altLang="cs-CZ" sz="3200" b="1" smtClean="0"/>
              <a:t>PRAVIDLO 168 – Běhy překážkové </a:t>
            </a:r>
          </a:p>
        </p:txBody>
      </p:sp>
      <p:sp>
        <p:nvSpPr>
          <p:cNvPr id="3" name="Zástupný symbol pro obsah 2"/>
          <p:cNvSpPr>
            <a:spLocks noGrp="1"/>
          </p:cNvSpPr>
          <p:nvPr>
            <p:ph idx="1"/>
          </p:nvPr>
        </p:nvSpPr>
        <p:spPr/>
        <p:txBody>
          <a:bodyPr/>
          <a:lstStyle/>
          <a:p>
            <a:pPr marL="0" indent="0">
              <a:buFontTx/>
              <a:buNone/>
            </a:pPr>
            <a:r>
              <a:rPr lang="cs-CZ" altLang="cs-CZ" sz="2400" dirty="0" smtClean="0"/>
              <a:t>7. Závodník musí překonat všechny překážky, jinak bude diskvalifikován</a:t>
            </a:r>
            <a:r>
              <a:rPr lang="cs-CZ" altLang="cs-CZ" sz="2400" i="1" dirty="0" smtClean="0"/>
              <a:t>.</a:t>
            </a:r>
          </a:p>
          <a:p>
            <a:pPr marL="0" indent="0">
              <a:buFontTx/>
              <a:buNone/>
            </a:pPr>
            <a:r>
              <a:rPr lang="cs-CZ" altLang="cs-CZ" sz="2400" i="1" dirty="0" smtClean="0"/>
              <a:t>Závodník bude diskvalifikován i v případě, že </a:t>
            </a:r>
          </a:p>
          <a:p>
            <a:pPr marL="0" indent="0">
              <a:buFontTx/>
              <a:buNone/>
            </a:pPr>
            <a:r>
              <a:rPr lang="cs-CZ" altLang="cs-CZ" sz="2400" i="1" dirty="0" smtClean="0"/>
              <a:t>a) při přechodu přes překážku vede chodidlo nebo nohu pod vodorovnou úrovní horní hrany </a:t>
            </a:r>
            <a:r>
              <a:rPr lang="cs-CZ" altLang="cs-CZ" sz="2400" i="1" dirty="0" smtClean="0">
                <a:solidFill>
                  <a:srgbClr val="7030A0"/>
                </a:solidFill>
              </a:rPr>
              <a:t>(na jedné nebo druhé straně) </a:t>
            </a:r>
            <a:r>
              <a:rPr lang="cs-CZ" altLang="cs-CZ" sz="2400" i="1" dirty="0" smtClean="0"/>
              <a:t>kterékoliv překážky</a:t>
            </a:r>
          </a:p>
          <a:p>
            <a:pPr marL="0" indent="0">
              <a:buFontTx/>
              <a:buNone/>
            </a:pPr>
            <a:r>
              <a:rPr lang="cs-CZ" altLang="cs-CZ" sz="2400" i="1" dirty="0" smtClean="0"/>
              <a:t>b) podle názoru vrchního rozhodčího či </a:t>
            </a:r>
            <a:r>
              <a:rPr lang="cs-CZ" altLang="cs-CZ" sz="2400" i="1" dirty="0" err="1" smtClean="0"/>
              <a:t>vrchníka</a:t>
            </a:r>
            <a:r>
              <a:rPr lang="cs-CZ" altLang="cs-CZ" sz="2400" i="1" dirty="0" smtClean="0"/>
              <a:t> úmyslně porazí některou překážku.</a:t>
            </a:r>
          </a:p>
          <a:p>
            <a:pPr marL="0" indent="0">
              <a:buFontTx/>
              <a:buNone/>
            </a:pPr>
            <a:r>
              <a:rPr lang="cs-CZ" altLang="cs-CZ" sz="2400" b="1" i="1" dirty="0" smtClean="0">
                <a:solidFill>
                  <a:srgbClr val="7030A0"/>
                </a:solidFill>
              </a:rPr>
              <a:t> přímo nebo nepřímo </a:t>
            </a:r>
          </a:p>
          <a:p>
            <a:pPr marL="0" indent="0">
              <a:buFontTx/>
              <a:buNone/>
            </a:pPr>
            <a:r>
              <a:rPr lang="cs-CZ" altLang="cs-CZ" sz="2400" b="1" i="1" u="sng" dirty="0" smtClean="0">
                <a:solidFill>
                  <a:srgbClr val="7030A0"/>
                </a:solidFill>
              </a:rPr>
              <a:t>srazí nebo posune </a:t>
            </a:r>
          </a:p>
          <a:p>
            <a:pPr marL="0" indent="0">
              <a:buFontTx/>
              <a:buNone/>
            </a:pPr>
            <a:r>
              <a:rPr lang="cs-CZ" altLang="cs-CZ" sz="2400" b="1" i="1" u="sng" dirty="0" smtClean="0">
                <a:solidFill>
                  <a:srgbClr val="7030A0"/>
                </a:solidFill>
              </a:rPr>
              <a:t>překážku v jiné dráze</a:t>
            </a:r>
            <a:endParaRPr lang="cs-CZ" altLang="cs-CZ" sz="2400" b="1" u="sng" dirty="0" smtClean="0">
              <a:solidFill>
                <a:srgbClr val="7030A0"/>
              </a:solidFill>
            </a:endParaRPr>
          </a:p>
          <a:p>
            <a:pPr marL="0" indent="0">
              <a:buFontTx/>
              <a:buNone/>
            </a:pPr>
            <a:endParaRPr lang="cs-CZ" altLang="cs-CZ" sz="2400" dirty="0" smtClean="0"/>
          </a:p>
        </p:txBody>
      </p:sp>
      <p:pic>
        <p:nvPicPr>
          <p:cNvPr id="134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71963" y="4437063"/>
            <a:ext cx="28575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ál 12"/>
          <p:cNvSpPr/>
          <p:nvPr/>
        </p:nvSpPr>
        <p:spPr>
          <a:xfrm>
            <a:off x="6699250" y="4724400"/>
            <a:ext cx="430213" cy="1809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Ovál 14"/>
          <p:cNvSpPr/>
          <p:nvPr/>
        </p:nvSpPr>
        <p:spPr>
          <a:xfrm>
            <a:off x="4500563" y="4545013"/>
            <a:ext cx="142875" cy="36036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Šipka doleva 13"/>
          <p:cNvSpPr/>
          <p:nvPr/>
        </p:nvSpPr>
        <p:spPr>
          <a:xfrm>
            <a:off x="7237413" y="4365625"/>
            <a:ext cx="1582737" cy="9350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Platí i pro steeplechase</a:t>
            </a:r>
          </a:p>
        </p:txBody>
      </p:sp>
    </p:spTree>
    <p:extLst>
      <p:ext uri="{BB962C8B-B14F-4D97-AF65-F5344CB8AC3E}">
        <p14:creationId xmlns:p14="http://schemas.microsoft.com/office/powerpoint/2010/main" val="299463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1000"/>
                                        <p:tgtEl>
                                          <p:spTgt spid="3">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1000"/>
                                        <p:tgtEl>
                                          <p:spTgt spid="3">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1000"/>
                                        <p:tgtEl>
                                          <p:spTgt spid="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37" fill="hold" nodeType="clickEffect">
                                  <p:stCondLst>
                                    <p:cond delay="0"/>
                                  </p:stCondLst>
                                  <p:childTnLst>
                                    <p:set>
                                      <p:cBhvr>
                                        <p:cTn id="35" dur="1" fill="hold">
                                          <p:stCondLst>
                                            <p:cond delay="0"/>
                                          </p:stCondLst>
                                        </p:cTn>
                                        <p:tgtEl>
                                          <p:spTgt spid="134146"/>
                                        </p:tgtEl>
                                        <p:attrNameLst>
                                          <p:attrName>style.visibility</p:attrName>
                                        </p:attrNameLst>
                                      </p:cBhvr>
                                      <p:to>
                                        <p:strVal val="visible"/>
                                      </p:to>
                                    </p:set>
                                    <p:animEffect transition="in" filter="barn(outVertical)">
                                      <p:cBhvr>
                                        <p:cTn id="36" dur="500"/>
                                        <p:tgtEl>
                                          <p:spTgt spid="13414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5"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adpis 1"/>
          <p:cNvSpPr>
            <a:spLocks noGrp="1"/>
          </p:cNvSpPr>
          <p:nvPr>
            <p:ph type="title"/>
          </p:nvPr>
        </p:nvSpPr>
        <p:spPr>
          <a:xfrm>
            <a:off x="457200" y="274638"/>
            <a:ext cx="8229600" cy="993775"/>
          </a:xfrm>
        </p:spPr>
        <p:txBody>
          <a:bodyPr/>
          <a:lstStyle/>
          <a:p>
            <a:r>
              <a:rPr lang="cs-CZ" altLang="cs-CZ" sz="3200" b="1" smtClean="0"/>
              <a:t>PRAVIDLO 169- Steeplechase</a:t>
            </a:r>
          </a:p>
        </p:txBody>
      </p:sp>
      <p:sp>
        <p:nvSpPr>
          <p:cNvPr id="3" name="Zástupný symbol pro obsah 2"/>
          <p:cNvSpPr>
            <a:spLocks noGrp="1"/>
          </p:cNvSpPr>
          <p:nvPr>
            <p:ph idx="1"/>
          </p:nvPr>
        </p:nvSpPr>
        <p:spPr>
          <a:xfrm>
            <a:off x="468313" y="1341438"/>
            <a:ext cx="8229600" cy="5327650"/>
          </a:xfrm>
        </p:spPr>
        <p:txBody>
          <a:bodyPr/>
          <a:lstStyle/>
          <a:p>
            <a:pPr marL="0" indent="0">
              <a:buFontTx/>
              <a:buNone/>
              <a:defRPr/>
            </a:pPr>
            <a:r>
              <a:rPr lang="cs-CZ" sz="2400" dirty="0" smtClean="0"/>
              <a:t>3. Při </a:t>
            </a:r>
            <a:r>
              <a:rPr lang="cs-CZ" sz="2400" dirty="0"/>
              <a:t>steeplechase závodě musí být v každém úplném kole překonáno 5 překážek, z nichž vodní příkop je čtvrtou v pořadí. Překážky musí být po trati rovnoměrně rozmístěny, tzn., že vzdálenost mezi nimi je přibližně jedna pětina jmenovité délky jednoho kola.</a:t>
            </a:r>
          </a:p>
          <a:p>
            <a:pPr marL="0" indent="0">
              <a:buFontTx/>
              <a:buNone/>
              <a:defRPr/>
            </a:pPr>
            <a:r>
              <a:rPr lang="cs-CZ" sz="2400" i="1" dirty="0">
                <a:solidFill>
                  <a:srgbClr val="7030A0"/>
                </a:solidFill>
              </a:rPr>
              <a:t>POZN.. 1 : Mezery mezi překážkami lze upravit tak, aby bezpečná vzdálenost od překážky či startovní čáry k následující překážce byla dodržena před i za cílovou čárou, jak je uvedeno v manuálu IAAF pro stavbu atletických zařízení (Track and </a:t>
            </a:r>
            <a:r>
              <a:rPr lang="cs-CZ" sz="2400" i="1" dirty="0" err="1">
                <a:solidFill>
                  <a:srgbClr val="7030A0"/>
                </a:solidFill>
              </a:rPr>
              <a:t>Field</a:t>
            </a:r>
            <a:r>
              <a:rPr lang="cs-CZ" sz="2400" i="1" dirty="0">
                <a:solidFill>
                  <a:srgbClr val="7030A0"/>
                </a:solidFill>
              </a:rPr>
              <a:t> </a:t>
            </a:r>
            <a:r>
              <a:rPr lang="cs-CZ" sz="2400" i="1" dirty="0" err="1">
                <a:solidFill>
                  <a:srgbClr val="7030A0"/>
                </a:solidFill>
              </a:rPr>
              <a:t>Facilities</a:t>
            </a:r>
            <a:r>
              <a:rPr lang="cs-CZ" sz="2400" i="1" dirty="0">
                <a:solidFill>
                  <a:srgbClr val="7030A0"/>
                </a:solidFill>
              </a:rPr>
              <a:t> </a:t>
            </a:r>
            <a:r>
              <a:rPr lang="cs-CZ" sz="2400" i="1" dirty="0" err="1">
                <a:solidFill>
                  <a:srgbClr val="7030A0"/>
                </a:solidFill>
              </a:rPr>
              <a:t>Manual</a:t>
            </a:r>
            <a:r>
              <a:rPr lang="cs-CZ" sz="2400" i="1" dirty="0">
                <a:solidFill>
                  <a:srgbClr val="7030A0"/>
                </a:solidFill>
              </a:rPr>
              <a:t>)</a:t>
            </a:r>
            <a:endParaRPr lang="cs-CZ" sz="2400" dirty="0">
              <a:solidFill>
                <a:srgbClr val="7030A0"/>
              </a:solidFill>
            </a:endParaRPr>
          </a:p>
          <a:p>
            <a:pPr marL="0" indent="0">
              <a:buFontTx/>
              <a:buNone/>
              <a:defRPr/>
            </a:pPr>
            <a:r>
              <a:rPr lang="cs-CZ" sz="2400" dirty="0">
                <a:solidFill>
                  <a:srgbClr val="7030A0"/>
                </a:solidFill>
              </a:rPr>
              <a:t>POZN.: 2 : Při závodě na 2000 m překážek, pokud je vodní příkop uvnitř běžeckého oválu, je třeba překonat cílovou čáru dvakrát, než závodníci vběhnou do prvního kola s pěti překážkami.</a:t>
            </a:r>
          </a:p>
          <a:p>
            <a:pPr>
              <a:defRPr/>
            </a:pPr>
            <a:endParaRPr lang="cs-CZ" sz="2400" dirty="0"/>
          </a:p>
        </p:txBody>
      </p:sp>
      <p:sp>
        <p:nvSpPr>
          <p:cNvPr id="5" name="TextovéPole 4"/>
          <p:cNvSpPr txBox="1">
            <a:spLocks noChangeArrowheads="1"/>
          </p:cNvSpPr>
          <p:nvPr/>
        </p:nvSpPr>
        <p:spPr bwMode="auto">
          <a:xfrm>
            <a:off x="2843213" y="2097088"/>
            <a:ext cx="86518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a:solidFill>
                  <a:srgbClr val="C00000"/>
                </a:solidFill>
              </a:rPr>
              <a:t>mají</a:t>
            </a:r>
          </a:p>
        </p:txBody>
      </p:sp>
    </p:spTree>
    <p:extLst>
      <p:ext uri="{BB962C8B-B14F-4D97-AF65-F5344CB8AC3E}">
        <p14:creationId xmlns:p14="http://schemas.microsoft.com/office/powerpoint/2010/main" val="374636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8313" y="274638"/>
            <a:ext cx="7991475" cy="1143000"/>
          </a:xfrm>
        </p:spPr>
        <p:txBody>
          <a:bodyPr/>
          <a:lstStyle/>
          <a:p>
            <a:pPr algn="l" eaLnBrk="1" hangingPunct="1"/>
            <a:r>
              <a:rPr lang="cs-CZ" altLang="cs-CZ" sz="3200" b="1" dirty="0" smtClean="0">
                <a:solidFill>
                  <a:schemeClr val="tx1"/>
                </a:solidFill>
              </a:rPr>
              <a:t>Pravidlo 170 – </a:t>
            </a:r>
            <a:r>
              <a:rPr lang="cs-CZ" altLang="cs-CZ" sz="3200" dirty="0" smtClean="0">
                <a:solidFill>
                  <a:schemeClr val="tx1"/>
                </a:solidFill>
              </a:rPr>
              <a:t>Rozestavné běhy</a:t>
            </a:r>
          </a:p>
        </p:txBody>
      </p:sp>
      <p:sp>
        <p:nvSpPr>
          <p:cNvPr id="36871" name="Text Box 7"/>
          <p:cNvSpPr txBox="1">
            <a:spLocks noChangeArrowheads="1"/>
          </p:cNvSpPr>
          <p:nvPr/>
        </p:nvSpPr>
        <p:spPr bwMode="auto">
          <a:xfrm>
            <a:off x="251520" y="1341438"/>
            <a:ext cx="871296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800" b="1" dirty="0"/>
              <a:t>1. </a:t>
            </a:r>
            <a:r>
              <a:rPr lang="cs-CZ" altLang="cs-CZ" sz="2800" dirty="0"/>
              <a:t>Standardními soutěžemi v rozestavných </a:t>
            </a:r>
            <a:r>
              <a:rPr lang="cs-CZ" altLang="cs-CZ" sz="2800" dirty="0" smtClean="0"/>
              <a:t>bězích           -  </a:t>
            </a:r>
            <a:r>
              <a:rPr lang="cs-CZ" altLang="cs-CZ" sz="2800" dirty="0"/>
              <a:t>4x100 m, 4x200 m, 4x400 m, </a:t>
            </a:r>
            <a:r>
              <a:rPr lang="cs-CZ" altLang="cs-CZ" sz="2800" i="1" dirty="0" smtClean="0">
                <a:solidFill>
                  <a:srgbClr val="7030A0"/>
                </a:solidFill>
              </a:rPr>
              <a:t>4x800 </a:t>
            </a:r>
            <a:r>
              <a:rPr lang="cs-CZ" altLang="cs-CZ" sz="2800" i="1" dirty="0">
                <a:solidFill>
                  <a:srgbClr val="7030A0"/>
                </a:solidFill>
              </a:rPr>
              <a:t>m</a:t>
            </a:r>
            <a:r>
              <a:rPr lang="cs-CZ" altLang="cs-CZ" sz="2800" i="1" dirty="0" smtClean="0">
                <a:solidFill>
                  <a:srgbClr val="7030A0"/>
                </a:solidFill>
              </a:rPr>
              <a:t>, </a:t>
            </a:r>
            <a:r>
              <a:rPr lang="cs-CZ" altLang="cs-CZ" sz="2800" i="1" dirty="0">
                <a:solidFill>
                  <a:srgbClr val="7030A0"/>
                </a:solidFill>
              </a:rPr>
              <a:t>4x1500 m</a:t>
            </a:r>
            <a:r>
              <a:rPr lang="cs-CZ" altLang="cs-CZ" sz="2800" b="1" dirty="0">
                <a:solidFill>
                  <a:srgbClr val="7030A0"/>
                </a:solidFill>
              </a:rPr>
              <a:t>,</a:t>
            </a:r>
            <a:r>
              <a:rPr lang="cs-CZ" altLang="cs-CZ" sz="2800" i="1" dirty="0" smtClean="0">
                <a:solidFill>
                  <a:srgbClr val="7030A0"/>
                </a:solidFill>
              </a:rPr>
              <a:t>                  100-200-300-400 m,</a:t>
            </a:r>
            <a:r>
              <a:rPr lang="cs-CZ" sz="2800" b="1" u="sng" dirty="0" smtClean="0">
                <a:solidFill>
                  <a:srgbClr val="7030A0"/>
                </a:solidFill>
              </a:rPr>
              <a:t>1200-400-800-1600 m</a:t>
            </a:r>
            <a:r>
              <a:rPr lang="cs-CZ" sz="2800" dirty="0" smtClean="0">
                <a:solidFill>
                  <a:srgbClr val="7030A0"/>
                </a:solidFill>
              </a:rPr>
              <a:t>, </a:t>
            </a:r>
            <a:endParaRPr lang="cs-CZ" altLang="cs-CZ" sz="2800" b="1" dirty="0">
              <a:solidFill>
                <a:srgbClr val="7030A0"/>
              </a:solidFill>
            </a:endParaRPr>
          </a:p>
          <a:p>
            <a:pPr>
              <a:spcBef>
                <a:spcPct val="0"/>
              </a:spcBef>
              <a:buFontTx/>
              <a:buNone/>
            </a:pPr>
            <a:r>
              <a:rPr lang="cs-CZ" altLang="cs-CZ" sz="2800" i="1" dirty="0">
                <a:solidFill>
                  <a:srgbClr val="7030A0"/>
                </a:solidFill>
              </a:rPr>
              <a:t>Pozn. </a:t>
            </a:r>
            <a:r>
              <a:rPr lang="cs-CZ" altLang="cs-CZ" sz="2800" i="1" dirty="0">
                <a:solidFill>
                  <a:srgbClr val="C00000"/>
                </a:solidFill>
              </a:rPr>
              <a:t>: </a:t>
            </a:r>
            <a:r>
              <a:rPr lang="cs-CZ" altLang="cs-CZ" sz="2800" i="1" dirty="0">
                <a:solidFill>
                  <a:srgbClr val="7030A0"/>
                </a:solidFill>
              </a:rPr>
              <a:t>Rozestavný běh 100-200-300-400 m </a:t>
            </a:r>
            <a:r>
              <a:rPr lang="cs-CZ" altLang="cs-CZ" sz="2800" i="1" dirty="0" smtClean="0">
                <a:solidFill>
                  <a:srgbClr val="7030A0"/>
                </a:solidFill>
              </a:rPr>
              <a:t>           </a:t>
            </a:r>
            <a:r>
              <a:rPr lang="cs-CZ" altLang="cs-CZ" sz="2800" i="1" u="sng" dirty="0" smtClean="0">
                <a:solidFill>
                  <a:srgbClr val="7030A0"/>
                </a:solidFill>
              </a:rPr>
              <a:t>lze </a:t>
            </a:r>
            <a:r>
              <a:rPr lang="cs-CZ" altLang="cs-CZ" sz="2800" i="1" u="sng" dirty="0">
                <a:solidFill>
                  <a:srgbClr val="7030A0"/>
                </a:solidFill>
              </a:rPr>
              <a:t>běžet i v obráceném pořadí </a:t>
            </a:r>
            <a:r>
              <a:rPr lang="cs-CZ" altLang="cs-CZ" sz="2800" i="1" dirty="0">
                <a:solidFill>
                  <a:srgbClr val="7030A0"/>
                </a:solidFill>
              </a:rPr>
              <a:t>úseků</a:t>
            </a:r>
            <a:r>
              <a:rPr lang="cs-CZ" altLang="cs-CZ" sz="2800" i="1" dirty="0">
                <a:solidFill>
                  <a:srgbClr val="C00000"/>
                </a:solidFill>
              </a:rPr>
              <a:t>. </a:t>
            </a:r>
          </a:p>
          <a:p>
            <a:pPr>
              <a:spcBef>
                <a:spcPct val="0"/>
              </a:spcBef>
              <a:buFontTx/>
              <a:buNone/>
            </a:pPr>
            <a:r>
              <a:rPr lang="cs-CZ" altLang="cs-CZ" sz="2800" b="1" i="1" dirty="0"/>
              <a:t>3. </a:t>
            </a:r>
            <a:r>
              <a:rPr lang="cs-CZ" altLang="cs-CZ" sz="2800" dirty="0"/>
              <a:t>Předávací území je dlouhé 20 m. Musí být vymezeno…. </a:t>
            </a:r>
            <a:r>
              <a:rPr lang="cs-CZ" altLang="cs-CZ" sz="2800" i="1" dirty="0">
                <a:solidFill>
                  <a:srgbClr val="7030A0"/>
                </a:solidFill>
              </a:rPr>
              <a:t>Pokud </a:t>
            </a:r>
            <a:r>
              <a:rPr lang="cs-CZ" altLang="cs-CZ" sz="2800" i="1" u="sng" dirty="0">
                <a:solidFill>
                  <a:srgbClr val="7030A0"/>
                </a:solidFill>
              </a:rPr>
              <a:t>předávky probíhají v drahách pověřený rozhodčí dbá</a:t>
            </a:r>
            <a:r>
              <a:rPr lang="cs-CZ" altLang="cs-CZ" sz="2800" i="1" dirty="0">
                <a:solidFill>
                  <a:srgbClr val="7030A0"/>
                </a:solidFill>
              </a:rPr>
              <a:t> na to, aby </a:t>
            </a:r>
            <a:r>
              <a:rPr lang="cs-CZ" altLang="cs-CZ" sz="2800" i="1" u="sng" dirty="0">
                <a:solidFill>
                  <a:srgbClr val="7030A0"/>
                </a:solidFill>
              </a:rPr>
              <a:t>běžci byli rozmístění do správných drah a věděli o případných náběhových úsecích</a:t>
            </a:r>
            <a:r>
              <a:rPr lang="cs-CZ" altLang="cs-CZ" sz="2800" i="1" dirty="0">
                <a:solidFill>
                  <a:srgbClr val="7030A0"/>
                </a:solidFill>
              </a:rPr>
              <a:t>. Pověřený rozhodčí současně dbá na dodržení pravidla P170.4</a:t>
            </a:r>
            <a:endParaRPr lang="cs-CZ" altLang="cs-CZ" sz="2800" dirty="0">
              <a:solidFill>
                <a:srgbClr val="7030A0"/>
              </a:solidFill>
            </a:endParaRPr>
          </a:p>
          <a:p>
            <a:pPr>
              <a:spcBef>
                <a:spcPct val="0"/>
              </a:spcBef>
              <a:buFontTx/>
              <a:buNone/>
            </a:pPr>
            <a:r>
              <a:rPr lang="cs-CZ" altLang="cs-CZ" sz="2800" b="1" dirty="0">
                <a:solidFill>
                  <a:srgbClr val="00B050"/>
                </a:solidFill>
              </a:rPr>
              <a:t>          </a:t>
            </a:r>
          </a:p>
        </p:txBody>
      </p:sp>
    </p:spTree>
    <p:extLst>
      <p:ext uri="{BB962C8B-B14F-4D97-AF65-F5344CB8AC3E}">
        <p14:creationId xmlns:p14="http://schemas.microsoft.com/office/powerpoint/2010/main" val="1548838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wipe(up)">
                                      <p:cBhvr>
                                        <p:cTn id="7"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274638"/>
            <a:ext cx="7991475" cy="1143000"/>
          </a:xfrm>
        </p:spPr>
        <p:txBody>
          <a:bodyPr/>
          <a:lstStyle/>
          <a:p>
            <a:pPr algn="l" eaLnBrk="1" hangingPunct="1"/>
            <a:r>
              <a:rPr lang="cs-CZ" altLang="cs-CZ" sz="3200" b="1" dirty="0" smtClean="0">
                <a:solidFill>
                  <a:schemeClr val="tx1"/>
                </a:solidFill>
              </a:rPr>
              <a:t>Pravidlo 170 – </a:t>
            </a:r>
            <a:r>
              <a:rPr lang="cs-CZ" altLang="cs-CZ" sz="3200" dirty="0" smtClean="0">
                <a:solidFill>
                  <a:schemeClr val="tx1"/>
                </a:solidFill>
              </a:rPr>
              <a:t>Rozestavné běhy</a:t>
            </a:r>
          </a:p>
        </p:txBody>
      </p:sp>
      <p:sp>
        <p:nvSpPr>
          <p:cNvPr id="36871" name="Text Box 7"/>
          <p:cNvSpPr txBox="1">
            <a:spLocks noChangeArrowheads="1"/>
          </p:cNvSpPr>
          <p:nvPr/>
        </p:nvSpPr>
        <p:spPr bwMode="auto">
          <a:xfrm>
            <a:off x="611981" y="1268760"/>
            <a:ext cx="792003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a:spcBef>
                <a:spcPct val="0"/>
              </a:spcBef>
              <a:buFontTx/>
              <a:buAutoNum type="arabicPeriod" startAt="6"/>
            </a:pPr>
            <a:r>
              <a:rPr lang="cs-CZ" altLang="cs-CZ" sz="2400" dirty="0" smtClean="0">
                <a:solidFill>
                  <a:srgbClr val="7030A0"/>
                </a:solidFill>
              </a:rPr>
              <a:t>a</a:t>
            </a:r>
            <a:r>
              <a:rPr lang="cs-CZ" altLang="cs-CZ" sz="2400" dirty="0">
                <a:solidFill>
                  <a:srgbClr val="7030A0"/>
                </a:solidFill>
              </a:rPr>
              <a:t>) </a:t>
            </a:r>
            <a:r>
              <a:rPr lang="cs-CZ" altLang="cs-CZ" sz="2400" dirty="0" smtClean="0">
                <a:solidFill>
                  <a:srgbClr val="7030A0"/>
                </a:solidFill>
              </a:rPr>
              <a:t>Ve </a:t>
            </a:r>
            <a:r>
              <a:rPr lang="cs-CZ" altLang="cs-CZ" sz="2400" dirty="0">
                <a:solidFill>
                  <a:srgbClr val="7030A0"/>
                </a:solidFill>
              </a:rPr>
              <a:t>všech rozestavných bězích konaných na stadionu musí být použit </a:t>
            </a:r>
            <a:r>
              <a:rPr lang="cs-CZ" altLang="cs-CZ" sz="2400" u="sng" dirty="0">
                <a:solidFill>
                  <a:srgbClr val="7030A0"/>
                </a:solidFill>
              </a:rPr>
              <a:t>kolík</a:t>
            </a:r>
            <a:r>
              <a:rPr lang="cs-CZ" altLang="cs-CZ" sz="2400" dirty="0">
                <a:solidFill>
                  <a:srgbClr val="7030A0"/>
                </a:solidFill>
              </a:rPr>
              <a:t>, který </a:t>
            </a:r>
            <a:r>
              <a:rPr lang="cs-CZ" altLang="cs-CZ" sz="2400" u="sng" dirty="0">
                <a:solidFill>
                  <a:srgbClr val="7030A0"/>
                </a:solidFill>
              </a:rPr>
              <a:t>musí být nesen v ruce po celý závod</a:t>
            </a:r>
            <a:r>
              <a:rPr lang="cs-CZ" altLang="cs-CZ" sz="2400" dirty="0">
                <a:solidFill>
                  <a:srgbClr val="7030A0"/>
                </a:solidFill>
              </a:rPr>
              <a:t>. </a:t>
            </a:r>
            <a:r>
              <a:rPr lang="cs-CZ" altLang="cs-CZ" sz="2400" b="1" dirty="0">
                <a:solidFill>
                  <a:srgbClr val="7030A0"/>
                </a:solidFill>
              </a:rPr>
              <a:t>Alespoň v soutěžích uvedených v P1.1.a), b), c) a f) musí být každý kolík očíslovaný a rozdílné barvy a může v něm být zabudovaný čip</a:t>
            </a:r>
            <a:r>
              <a:rPr lang="cs-CZ" altLang="cs-CZ" sz="2400" b="1" dirty="0" smtClean="0">
                <a:solidFill>
                  <a:srgbClr val="7030A0"/>
                </a:solidFill>
              </a:rPr>
              <a:t>.</a:t>
            </a:r>
          </a:p>
          <a:p>
            <a:pPr>
              <a:spcBef>
                <a:spcPct val="0"/>
              </a:spcBef>
              <a:buNone/>
            </a:pPr>
            <a:r>
              <a:rPr lang="cs-CZ" altLang="cs-CZ" sz="2400" i="1" dirty="0">
                <a:solidFill>
                  <a:srgbClr val="7030A0"/>
                </a:solidFill>
              </a:rPr>
              <a:t>Pozn.: Pokud je to možné, </a:t>
            </a:r>
            <a:r>
              <a:rPr lang="cs-CZ" altLang="cs-CZ" sz="2400" i="1" u="sng" dirty="0">
                <a:solidFill>
                  <a:srgbClr val="7030A0"/>
                </a:solidFill>
              </a:rPr>
              <a:t>barva kolíku </a:t>
            </a:r>
            <a:r>
              <a:rPr lang="cs-CZ" altLang="cs-CZ" sz="2400" i="1" dirty="0">
                <a:solidFill>
                  <a:srgbClr val="7030A0"/>
                </a:solidFill>
              </a:rPr>
              <a:t>přidělená pro každou z drah nebo pozici na startu </a:t>
            </a:r>
            <a:r>
              <a:rPr lang="cs-CZ" altLang="cs-CZ" sz="2400" i="1" u="sng" dirty="0">
                <a:solidFill>
                  <a:srgbClr val="7030A0"/>
                </a:solidFill>
              </a:rPr>
              <a:t>má být uvedená ve startovní listině</a:t>
            </a:r>
            <a:r>
              <a:rPr lang="cs-CZ" altLang="cs-CZ" sz="2400" i="1" dirty="0">
                <a:solidFill>
                  <a:srgbClr val="7030A0"/>
                </a:solidFill>
              </a:rPr>
              <a:t>. </a:t>
            </a:r>
            <a:r>
              <a:rPr lang="cs-CZ" altLang="cs-CZ" sz="2400" i="1" dirty="0" smtClean="0">
                <a:solidFill>
                  <a:srgbClr val="7030A0"/>
                </a:solidFill>
              </a:rPr>
              <a:t>   </a:t>
            </a:r>
          </a:p>
          <a:p>
            <a:pPr>
              <a:spcBef>
                <a:spcPct val="0"/>
              </a:spcBef>
              <a:buFontTx/>
              <a:buNone/>
            </a:pPr>
            <a:r>
              <a:rPr lang="cs-CZ" altLang="cs-CZ" sz="2400" dirty="0" smtClean="0">
                <a:solidFill>
                  <a:srgbClr val="7030A0"/>
                </a:solidFill>
              </a:rPr>
              <a:t>      b</a:t>
            </a:r>
            <a:r>
              <a:rPr lang="cs-CZ" altLang="cs-CZ" sz="2400" dirty="0">
                <a:solidFill>
                  <a:srgbClr val="7030A0"/>
                </a:solidFill>
              </a:rPr>
              <a:t>)  Závodníci </a:t>
            </a:r>
            <a:r>
              <a:rPr lang="cs-CZ" altLang="cs-CZ" sz="2400" u="sng" dirty="0">
                <a:solidFill>
                  <a:srgbClr val="7030A0"/>
                </a:solidFill>
              </a:rPr>
              <a:t>nesmějí mít rukavice </a:t>
            </a:r>
            <a:r>
              <a:rPr lang="cs-CZ" altLang="cs-CZ" sz="2400" dirty="0">
                <a:solidFill>
                  <a:srgbClr val="7030A0"/>
                </a:solidFill>
              </a:rPr>
              <a:t>nebo nanášet na ruce materiál nebo látku (jinou než povolenou podle P144.2.f), umožňující lepší držení kolíku </a:t>
            </a:r>
          </a:p>
        </p:txBody>
      </p:sp>
    </p:spTree>
    <p:extLst>
      <p:ext uri="{BB962C8B-B14F-4D97-AF65-F5344CB8AC3E}">
        <p14:creationId xmlns:p14="http://schemas.microsoft.com/office/powerpoint/2010/main" val="663146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wipe(up)">
                                      <p:cBhvr>
                                        <p:cTn id="7"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274638"/>
            <a:ext cx="7991475" cy="1143000"/>
          </a:xfrm>
        </p:spPr>
        <p:txBody>
          <a:bodyPr/>
          <a:lstStyle/>
          <a:p>
            <a:pPr algn="l" eaLnBrk="1" hangingPunct="1"/>
            <a:r>
              <a:rPr lang="cs-CZ" altLang="cs-CZ" sz="3200" b="1" dirty="0" smtClean="0">
                <a:solidFill>
                  <a:schemeClr val="tx1"/>
                </a:solidFill>
              </a:rPr>
              <a:t>Pravidlo 170 – </a:t>
            </a:r>
            <a:r>
              <a:rPr lang="cs-CZ" altLang="cs-CZ" sz="3200" dirty="0" smtClean="0">
                <a:solidFill>
                  <a:schemeClr val="tx1"/>
                </a:solidFill>
              </a:rPr>
              <a:t>Rozestavné běhy</a:t>
            </a:r>
          </a:p>
        </p:txBody>
      </p:sp>
      <p:sp>
        <p:nvSpPr>
          <p:cNvPr id="36871" name="Text Box 7"/>
          <p:cNvSpPr txBox="1">
            <a:spLocks noChangeArrowheads="1"/>
          </p:cNvSpPr>
          <p:nvPr/>
        </p:nvSpPr>
        <p:spPr bwMode="auto">
          <a:xfrm>
            <a:off x="396081" y="1511745"/>
            <a:ext cx="8351837"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700" b="1" dirty="0"/>
              <a:t>6.</a:t>
            </a:r>
            <a:r>
              <a:rPr lang="cs-CZ" altLang="cs-CZ" sz="2700" dirty="0"/>
              <a:t> Pokud kolík upadne na zem, musí jej zvednout závodník, který jej </a:t>
            </a:r>
            <a:r>
              <a:rPr lang="cs-CZ" altLang="cs-CZ" sz="2700" dirty="0" smtClean="0"/>
              <a:t>upustil</a:t>
            </a:r>
          </a:p>
          <a:p>
            <a:pPr marL="457200" indent="-457200">
              <a:spcBef>
                <a:spcPct val="0"/>
              </a:spcBef>
              <a:buFontTx/>
              <a:buChar char="-"/>
            </a:pPr>
            <a:r>
              <a:rPr lang="cs-CZ" altLang="cs-CZ" sz="2700" dirty="0" smtClean="0"/>
              <a:t>smí opustit </a:t>
            </a:r>
            <a:r>
              <a:rPr lang="cs-CZ" altLang="cs-CZ" sz="2700" dirty="0"/>
              <a:t>svou dráhu, nesmí si </a:t>
            </a:r>
            <a:r>
              <a:rPr lang="cs-CZ" altLang="cs-CZ" sz="2700" dirty="0" smtClean="0"/>
              <a:t>zkrátit </a:t>
            </a:r>
            <a:r>
              <a:rPr lang="cs-CZ" altLang="cs-CZ" sz="2700" dirty="0"/>
              <a:t>trať</a:t>
            </a:r>
            <a:r>
              <a:rPr lang="cs-CZ" altLang="cs-CZ" sz="2700" dirty="0" smtClean="0"/>
              <a:t>.</a:t>
            </a:r>
          </a:p>
          <a:p>
            <a:pPr marL="457200" indent="-457200">
              <a:spcBef>
                <a:spcPct val="0"/>
              </a:spcBef>
              <a:buFontTx/>
              <a:buChar char="-"/>
            </a:pPr>
            <a:r>
              <a:rPr lang="cs-CZ" altLang="cs-CZ" sz="2700" dirty="0" smtClean="0"/>
              <a:t>závodník</a:t>
            </a:r>
            <a:r>
              <a:rPr lang="cs-CZ" altLang="cs-CZ" sz="2700" dirty="0"/>
              <a:t>, který jej upustil a znovu uchopil, se musí vrátit </a:t>
            </a:r>
            <a:r>
              <a:rPr lang="cs-CZ" altLang="cs-CZ" sz="2700" dirty="0" smtClean="0"/>
              <a:t>tam kde </a:t>
            </a:r>
            <a:r>
              <a:rPr lang="cs-CZ" altLang="cs-CZ" sz="2700" dirty="0"/>
              <a:t>kolík držel před </a:t>
            </a:r>
            <a:r>
              <a:rPr lang="cs-CZ" altLang="cs-CZ" sz="2700" dirty="0" smtClean="0"/>
              <a:t>upuštěním</a:t>
            </a:r>
          </a:p>
          <a:p>
            <a:pPr>
              <a:spcBef>
                <a:spcPct val="0"/>
              </a:spcBef>
              <a:buNone/>
            </a:pPr>
            <a:r>
              <a:rPr lang="cs-CZ" altLang="cs-CZ" sz="2700" b="1" dirty="0">
                <a:solidFill>
                  <a:srgbClr val="7030A0"/>
                </a:solidFill>
              </a:rPr>
              <a:t>9. Pokud během závodu atlet vezme nebo zvedne kolík jiného družstva, jeho družstvo bude diskvalifikováno. Pokud člen druhého družstva, které takto o svůj kolík přišlo, zvedne kolík prvního družstva a nezíská tím výhodu, druhé družstvo nebude postiženo penalizací, </a:t>
            </a:r>
          </a:p>
        </p:txBody>
      </p:sp>
    </p:spTree>
    <p:extLst>
      <p:ext uri="{BB962C8B-B14F-4D97-AF65-F5344CB8AC3E}">
        <p14:creationId xmlns:p14="http://schemas.microsoft.com/office/powerpoint/2010/main" val="1901098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wipe(up)">
                                      <p:cBhvr>
                                        <p:cTn id="7"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68313" y="274638"/>
            <a:ext cx="7991475" cy="1143000"/>
          </a:xfrm>
        </p:spPr>
        <p:txBody>
          <a:bodyPr/>
          <a:lstStyle/>
          <a:p>
            <a:pPr algn="l" eaLnBrk="1" hangingPunct="1"/>
            <a:r>
              <a:rPr lang="cs-CZ" altLang="cs-CZ" sz="3200" b="1" dirty="0" smtClean="0">
                <a:solidFill>
                  <a:schemeClr val="tx1"/>
                </a:solidFill>
              </a:rPr>
              <a:t>Pravidlo 170 – </a:t>
            </a:r>
            <a:r>
              <a:rPr lang="cs-CZ" altLang="cs-CZ" sz="3200" dirty="0" smtClean="0">
                <a:solidFill>
                  <a:schemeClr val="tx1"/>
                </a:solidFill>
              </a:rPr>
              <a:t>Rozestavné běhy</a:t>
            </a:r>
          </a:p>
        </p:txBody>
      </p:sp>
      <p:sp>
        <p:nvSpPr>
          <p:cNvPr id="36871" name="Text Box 7"/>
          <p:cNvSpPr txBox="1">
            <a:spLocks noChangeArrowheads="1"/>
          </p:cNvSpPr>
          <p:nvPr/>
        </p:nvSpPr>
        <p:spPr bwMode="auto">
          <a:xfrm>
            <a:off x="755650" y="1317625"/>
            <a:ext cx="7920038"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400" b="1" i="1" dirty="0">
                <a:solidFill>
                  <a:srgbClr val="00B050"/>
                </a:solidFill>
              </a:rPr>
              <a:t> </a:t>
            </a:r>
            <a:r>
              <a:rPr lang="cs-CZ" altLang="cs-CZ" sz="2400" b="1" i="1" dirty="0">
                <a:solidFill>
                  <a:srgbClr val="7030A0"/>
                </a:solidFill>
              </a:rPr>
              <a:t>13. </a:t>
            </a:r>
            <a:r>
              <a:rPr lang="cs-CZ" altLang="cs-CZ" sz="2400" i="1" dirty="0">
                <a:solidFill>
                  <a:srgbClr val="7030A0"/>
                </a:solidFill>
              </a:rPr>
              <a:t>Rozestavný běh </a:t>
            </a:r>
            <a:r>
              <a:rPr lang="cs-CZ" altLang="cs-CZ" sz="2800" b="1" i="1" u="sng" dirty="0">
                <a:solidFill>
                  <a:srgbClr val="7030A0"/>
                </a:solidFill>
              </a:rPr>
              <a:t>4x200 m</a:t>
            </a:r>
            <a:r>
              <a:rPr lang="cs-CZ" altLang="cs-CZ" sz="2400" b="1" i="1" dirty="0">
                <a:solidFill>
                  <a:srgbClr val="7030A0"/>
                </a:solidFill>
              </a:rPr>
              <a:t> </a:t>
            </a:r>
            <a:r>
              <a:rPr lang="cs-CZ" altLang="cs-CZ" sz="2400" i="1" dirty="0">
                <a:solidFill>
                  <a:srgbClr val="7030A0"/>
                </a:solidFill>
              </a:rPr>
              <a:t>lze běžet jedním z následujících způsobů :</a:t>
            </a:r>
            <a:endParaRPr lang="cs-CZ" altLang="cs-CZ" sz="2400" dirty="0">
              <a:solidFill>
                <a:srgbClr val="7030A0"/>
              </a:solidFill>
            </a:endParaRPr>
          </a:p>
          <a:p>
            <a:pPr>
              <a:spcBef>
                <a:spcPct val="0"/>
              </a:spcBef>
              <a:buFontTx/>
              <a:buNone/>
            </a:pPr>
            <a:r>
              <a:rPr lang="cs-CZ" altLang="cs-CZ" sz="2400" b="1" dirty="0">
                <a:solidFill>
                  <a:srgbClr val="7030A0"/>
                </a:solidFill>
              </a:rPr>
              <a:t>a) </a:t>
            </a:r>
            <a:r>
              <a:rPr lang="cs-CZ" altLang="cs-CZ" sz="2400" b="1" u="sng" dirty="0" smtClean="0">
                <a:solidFill>
                  <a:srgbClr val="7030A0"/>
                </a:solidFill>
              </a:rPr>
              <a:t>zcela </a:t>
            </a:r>
            <a:r>
              <a:rPr lang="cs-CZ" altLang="cs-CZ" sz="2400" b="1" u="sng" dirty="0">
                <a:solidFill>
                  <a:srgbClr val="7030A0"/>
                </a:solidFill>
              </a:rPr>
              <a:t>v drahách </a:t>
            </a:r>
            <a:r>
              <a:rPr lang="cs-CZ" altLang="cs-CZ" sz="2400" dirty="0">
                <a:solidFill>
                  <a:srgbClr val="7030A0"/>
                </a:solidFill>
              </a:rPr>
              <a:t>(čtyři zatáčky),</a:t>
            </a:r>
          </a:p>
          <a:p>
            <a:pPr>
              <a:spcBef>
                <a:spcPct val="0"/>
              </a:spcBef>
              <a:buFontTx/>
              <a:buNone/>
            </a:pPr>
            <a:r>
              <a:rPr lang="cs-CZ" altLang="cs-CZ" sz="2400" b="1" dirty="0">
                <a:solidFill>
                  <a:srgbClr val="7030A0"/>
                </a:solidFill>
              </a:rPr>
              <a:t>b) </a:t>
            </a:r>
            <a:r>
              <a:rPr lang="cs-CZ" altLang="cs-CZ" sz="2400" b="1" u="sng" dirty="0">
                <a:solidFill>
                  <a:srgbClr val="7030A0"/>
                </a:solidFill>
              </a:rPr>
              <a:t>v drahách první dva úseky a část třetího úseku </a:t>
            </a:r>
            <a:endParaRPr lang="cs-CZ" altLang="cs-CZ" sz="2400" b="1" u="sng" dirty="0" smtClean="0">
              <a:solidFill>
                <a:srgbClr val="7030A0"/>
              </a:solidFill>
            </a:endParaRPr>
          </a:p>
          <a:p>
            <a:pPr>
              <a:spcBef>
                <a:spcPct val="0"/>
              </a:spcBef>
              <a:buFontTx/>
              <a:buNone/>
            </a:pPr>
            <a:r>
              <a:rPr lang="cs-CZ" altLang="cs-CZ" sz="2400" b="1" dirty="0" smtClean="0">
                <a:solidFill>
                  <a:srgbClr val="7030A0"/>
                </a:solidFill>
              </a:rPr>
              <a:t>c</a:t>
            </a:r>
            <a:r>
              <a:rPr lang="cs-CZ" altLang="cs-CZ" sz="2400" b="1" dirty="0">
                <a:solidFill>
                  <a:srgbClr val="7030A0"/>
                </a:solidFill>
              </a:rPr>
              <a:t>) </a:t>
            </a:r>
            <a:r>
              <a:rPr lang="cs-CZ" altLang="cs-CZ" sz="2400" b="1" u="sng" dirty="0">
                <a:solidFill>
                  <a:srgbClr val="7030A0"/>
                </a:solidFill>
              </a:rPr>
              <a:t>první úsek v drahách </a:t>
            </a:r>
            <a:endParaRPr lang="cs-CZ" altLang="cs-CZ" sz="2400" b="1" u="sng" dirty="0" smtClean="0">
              <a:solidFill>
                <a:srgbClr val="7030A0"/>
              </a:solidFill>
            </a:endParaRPr>
          </a:p>
          <a:p>
            <a:pPr>
              <a:spcBef>
                <a:spcPct val="0"/>
              </a:spcBef>
              <a:buFontTx/>
              <a:buNone/>
            </a:pPr>
            <a:r>
              <a:rPr lang="cs-CZ" altLang="cs-CZ" sz="2400" i="1" dirty="0" smtClean="0">
                <a:solidFill>
                  <a:srgbClr val="7030A0"/>
                </a:solidFill>
              </a:rPr>
              <a:t>Pozn</a:t>
            </a:r>
            <a:r>
              <a:rPr lang="cs-CZ" altLang="cs-CZ" sz="2400" i="1" dirty="0">
                <a:solidFill>
                  <a:srgbClr val="7030A0"/>
                </a:solidFill>
              </a:rPr>
              <a:t>.: Pokud startují nejvýše čtyři týmy a nelze použít variantu a) doporučuje se použít způsob ad c).</a:t>
            </a:r>
            <a:endParaRPr lang="cs-CZ" altLang="cs-CZ" sz="2400" dirty="0">
              <a:solidFill>
                <a:srgbClr val="7030A0"/>
              </a:solidFill>
            </a:endParaRPr>
          </a:p>
          <a:p>
            <a:pPr>
              <a:spcBef>
                <a:spcPct val="0"/>
              </a:spcBef>
              <a:buFontTx/>
              <a:buNone/>
            </a:pPr>
            <a:r>
              <a:rPr lang="cs-CZ" altLang="cs-CZ" sz="2400" b="1" dirty="0">
                <a:solidFill>
                  <a:srgbClr val="7030A0"/>
                </a:solidFill>
              </a:rPr>
              <a:t>14. </a:t>
            </a:r>
            <a:r>
              <a:rPr lang="cs-CZ" altLang="cs-CZ" sz="2400" dirty="0">
                <a:solidFill>
                  <a:srgbClr val="7030A0"/>
                </a:solidFill>
              </a:rPr>
              <a:t>V rozestavném běhu </a:t>
            </a:r>
            <a:r>
              <a:rPr lang="cs-CZ" altLang="cs-CZ" sz="2400" b="1" dirty="0">
                <a:solidFill>
                  <a:srgbClr val="7030A0"/>
                </a:solidFill>
              </a:rPr>
              <a:t>100-200-300-400 m</a:t>
            </a:r>
            <a:r>
              <a:rPr lang="cs-CZ" altLang="cs-CZ" sz="2400" dirty="0">
                <a:solidFill>
                  <a:srgbClr val="7030A0"/>
                </a:solidFill>
              </a:rPr>
              <a:t>                se běží </a:t>
            </a:r>
            <a:r>
              <a:rPr lang="cs-CZ" altLang="cs-CZ" sz="2400" b="1" dirty="0">
                <a:solidFill>
                  <a:srgbClr val="7030A0"/>
                </a:solidFill>
              </a:rPr>
              <a:t>v drahách první dva úseky a část třetího úseku </a:t>
            </a:r>
            <a:r>
              <a:rPr lang="cs-CZ" altLang="cs-CZ" sz="2400" dirty="0">
                <a:solidFill>
                  <a:srgbClr val="7030A0"/>
                </a:solidFill>
              </a:rPr>
              <a:t>po nejbližší hranu čáry </a:t>
            </a:r>
            <a:r>
              <a:rPr lang="cs-CZ" altLang="cs-CZ" sz="2400" dirty="0" err="1">
                <a:solidFill>
                  <a:srgbClr val="7030A0"/>
                </a:solidFill>
              </a:rPr>
              <a:t>seběhu</a:t>
            </a:r>
            <a:r>
              <a:rPr lang="cs-CZ" altLang="cs-CZ" sz="2400" dirty="0">
                <a:solidFill>
                  <a:srgbClr val="7030A0"/>
                </a:solidFill>
              </a:rPr>
              <a:t> k mantinelu podle P163.5, kde běžci mohou své dráhy opustit (tj. celkem dvě zatáčky v drahách),</a:t>
            </a:r>
          </a:p>
          <a:p>
            <a:pPr>
              <a:spcBef>
                <a:spcPct val="0"/>
              </a:spcBef>
              <a:buFontTx/>
              <a:buNone/>
            </a:pPr>
            <a:endParaRPr lang="cs-CZ" altLang="cs-CZ" sz="2400" b="1" dirty="0">
              <a:solidFill>
                <a:srgbClr val="7030A0"/>
              </a:solidFill>
            </a:endParaRPr>
          </a:p>
        </p:txBody>
      </p:sp>
    </p:spTree>
    <p:extLst>
      <p:ext uri="{BB962C8B-B14F-4D97-AF65-F5344CB8AC3E}">
        <p14:creationId xmlns:p14="http://schemas.microsoft.com/office/powerpoint/2010/main" val="4252781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wipe(up)">
                                      <p:cBhvr>
                                        <p:cTn id="7"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8313" y="274638"/>
            <a:ext cx="7991475" cy="1143000"/>
          </a:xfrm>
        </p:spPr>
        <p:txBody>
          <a:bodyPr/>
          <a:lstStyle/>
          <a:p>
            <a:pPr algn="l" eaLnBrk="1" hangingPunct="1"/>
            <a:r>
              <a:rPr lang="cs-CZ" altLang="cs-CZ" sz="3200" b="1" dirty="0" smtClean="0">
                <a:solidFill>
                  <a:schemeClr val="tx1"/>
                </a:solidFill>
              </a:rPr>
              <a:t>Pravidlo 170 – </a:t>
            </a:r>
            <a:r>
              <a:rPr lang="cs-CZ" altLang="cs-CZ" sz="3200" dirty="0" smtClean="0">
                <a:solidFill>
                  <a:schemeClr val="tx1"/>
                </a:solidFill>
              </a:rPr>
              <a:t>Rozestavné běhy</a:t>
            </a:r>
          </a:p>
        </p:txBody>
      </p:sp>
      <p:sp>
        <p:nvSpPr>
          <p:cNvPr id="88068" name="TextovéPole 1"/>
          <p:cNvSpPr txBox="1">
            <a:spLocks noChangeArrowheads="1"/>
          </p:cNvSpPr>
          <p:nvPr/>
        </p:nvSpPr>
        <p:spPr bwMode="auto">
          <a:xfrm>
            <a:off x="684213" y="5949950"/>
            <a:ext cx="784860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cs-CZ" altLang="cs-CZ" sz="2800" b="1">
              <a:solidFill>
                <a:srgbClr val="00B050"/>
              </a:solidFill>
            </a:endParaRPr>
          </a:p>
        </p:txBody>
      </p:sp>
      <p:sp>
        <p:nvSpPr>
          <p:cNvPr id="3" name="TextovéPole 2"/>
          <p:cNvSpPr txBox="1">
            <a:spLocks noChangeArrowheads="1"/>
          </p:cNvSpPr>
          <p:nvPr/>
        </p:nvSpPr>
        <p:spPr bwMode="auto">
          <a:xfrm>
            <a:off x="265021" y="1320800"/>
            <a:ext cx="8712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i="1" dirty="0"/>
              <a:t>15. Rozestavný běh </a:t>
            </a:r>
            <a:r>
              <a:rPr lang="cs-CZ" altLang="cs-CZ" sz="2800" b="1" i="1" u="sng" dirty="0"/>
              <a:t>4x400 m</a:t>
            </a:r>
            <a:r>
              <a:rPr lang="cs-CZ" altLang="cs-CZ" sz="2400" b="1" i="1" dirty="0"/>
              <a:t> </a:t>
            </a:r>
            <a:r>
              <a:rPr lang="cs-CZ" altLang="cs-CZ" sz="2400" i="1" dirty="0"/>
              <a:t>lze běžet jedním z následujících způsobů :</a:t>
            </a:r>
            <a:endParaRPr lang="cs-CZ" altLang="cs-CZ" sz="2400" dirty="0"/>
          </a:p>
          <a:p>
            <a:pPr eaLnBrk="1" hangingPunct="1">
              <a:spcBef>
                <a:spcPct val="0"/>
              </a:spcBef>
              <a:buFontTx/>
              <a:buNone/>
            </a:pPr>
            <a:r>
              <a:rPr lang="cs-CZ" altLang="cs-CZ" sz="2400" dirty="0"/>
              <a:t>a) </a:t>
            </a:r>
            <a:r>
              <a:rPr lang="cs-CZ" altLang="cs-CZ" sz="2400" b="1" dirty="0">
                <a:solidFill>
                  <a:srgbClr val="7030A0"/>
                </a:solidFill>
              </a:rPr>
              <a:t>v drahách první úsek a část druhého úseku </a:t>
            </a:r>
            <a:r>
              <a:rPr lang="cs-CZ" altLang="cs-CZ" sz="2400" dirty="0"/>
              <a:t>po nejbližší hranu čáry </a:t>
            </a:r>
            <a:r>
              <a:rPr lang="cs-CZ" altLang="cs-CZ" sz="2400" dirty="0" err="1"/>
              <a:t>seběhu</a:t>
            </a:r>
            <a:r>
              <a:rPr lang="cs-CZ" altLang="cs-CZ" sz="2400" dirty="0"/>
              <a:t> k mantinelu podle P163.5, kde běžci mohou své dráhy opustit (tj. celkem tři zatáčky v drahách),</a:t>
            </a:r>
          </a:p>
          <a:p>
            <a:pPr eaLnBrk="1" hangingPunct="1">
              <a:spcBef>
                <a:spcPct val="0"/>
              </a:spcBef>
              <a:buFontTx/>
              <a:buNone/>
            </a:pPr>
            <a:r>
              <a:rPr lang="cs-CZ" altLang="cs-CZ" sz="2400" i="1" dirty="0"/>
              <a:t>b) </a:t>
            </a:r>
            <a:r>
              <a:rPr lang="cs-CZ" altLang="cs-CZ" sz="2400" b="1" i="1" dirty="0">
                <a:solidFill>
                  <a:srgbClr val="7030A0"/>
                </a:solidFill>
              </a:rPr>
              <a:t>v drahách první úsek po nejbližší hranu čáry </a:t>
            </a:r>
            <a:r>
              <a:rPr lang="cs-CZ" altLang="cs-CZ" sz="2400" b="1" i="1" dirty="0" err="1">
                <a:solidFill>
                  <a:srgbClr val="7030A0"/>
                </a:solidFill>
              </a:rPr>
              <a:t>seběhu</a:t>
            </a:r>
            <a:r>
              <a:rPr lang="cs-CZ" altLang="cs-CZ" sz="2400" b="1" i="1" dirty="0">
                <a:solidFill>
                  <a:srgbClr val="7030A0"/>
                </a:solidFill>
              </a:rPr>
              <a:t> </a:t>
            </a:r>
            <a:r>
              <a:rPr lang="cs-CZ" altLang="cs-CZ" sz="2400" i="1" dirty="0"/>
              <a:t>k mantinelu podle P163.5, kde běžci mohou své dráhy opustit (tj. jedna zatáčka v drahách),</a:t>
            </a:r>
            <a:endParaRPr lang="cs-CZ" altLang="cs-CZ" sz="2400" dirty="0"/>
          </a:p>
          <a:p>
            <a:pPr eaLnBrk="1" hangingPunct="1">
              <a:spcBef>
                <a:spcPct val="0"/>
              </a:spcBef>
              <a:buFontTx/>
              <a:buNone/>
            </a:pPr>
            <a:r>
              <a:rPr lang="cs-CZ" altLang="cs-CZ" sz="2400" i="1" dirty="0"/>
              <a:t>Pozn.: Pokud startují nejvýše čtyři týmy lze použít způsob ad b).</a:t>
            </a:r>
            <a:endParaRPr lang="cs-CZ" altLang="cs-CZ" sz="2400" dirty="0"/>
          </a:p>
          <a:p>
            <a:pPr eaLnBrk="1" hangingPunct="1">
              <a:spcBef>
                <a:spcPct val="0"/>
              </a:spcBef>
              <a:buFontTx/>
              <a:buNone/>
            </a:pPr>
            <a:endParaRPr lang="cs-CZ" altLang="cs-CZ" sz="2400" dirty="0"/>
          </a:p>
        </p:txBody>
      </p:sp>
    </p:spTree>
    <p:extLst>
      <p:ext uri="{BB962C8B-B14F-4D97-AF65-F5344CB8AC3E}">
        <p14:creationId xmlns:p14="http://schemas.microsoft.com/office/powerpoint/2010/main" val="866241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8313" y="274638"/>
            <a:ext cx="7991475" cy="1143000"/>
          </a:xfrm>
        </p:spPr>
        <p:txBody>
          <a:bodyPr/>
          <a:lstStyle/>
          <a:p>
            <a:pPr algn="l" eaLnBrk="1" hangingPunct="1"/>
            <a:r>
              <a:rPr lang="cs-CZ" altLang="cs-CZ" sz="3200" b="1" dirty="0" smtClean="0">
                <a:solidFill>
                  <a:schemeClr val="tx1"/>
                </a:solidFill>
              </a:rPr>
              <a:t>Pravidlo 170 – </a:t>
            </a:r>
            <a:r>
              <a:rPr lang="cs-CZ" altLang="cs-CZ" sz="3200" dirty="0" smtClean="0">
                <a:solidFill>
                  <a:schemeClr val="tx1"/>
                </a:solidFill>
              </a:rPr>
              <a:t>Rozestavné běhy</a:t>
            </a:r>
          </a:p>
        </p:txBody>
      </p:sp>
      <p:sp>
        <p:nvSpPr>
          <p:cNvPr id="36871" name="Text Box 7"/>
          <p:cNvSpPr txBox="1">
            <a:spLocks noChangeArrowheads="1"/>
          </p:cNvSpPr>
          <p:nvPr/>
        </p:nvSpPr>
        <p:spPr bwMode="auto">
          <a:xfrm>
            <a:off x="406400" y="1557338"/>
            <a:ext cx="8567738"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400" b="1" i="1" dirty="0">
                <a:solidFill>
                  <a:srgbClr val="7030A0"/>
                </a:solidFill>
              </a:rPr>
              <a:t> 16.</a:t>
            </a:r>
            <a:r>
              <a:rPr lang="cs-CZ" altLang="cs-CZ" sz="2400" i="1" dirty="0">
                <a:solidFill>
                  <a:srgbClr val="7030A0"/>
                </a:solidFill>
              </a:rPr>
              <a:t> </a:t>
            </a:r>
            <a:r>
              <a:rPr lang="cs-CZ" altLang="cs-CZ" sz="2400" dirty="0">
                <a:solidFill>
                  <a:srgbClr val="7030A0"/>
                </a:solidFill>
              </a:rPr>
              <a:t>Rozestavný běh </a:t>
            </a:r>
            <a:r>
              <a:rPr lang="cs-CZ" altLang="cs-CZ" sz="2800" b="1" u="sng" dirty="0">
                <a:solidFill>
                  <a:srgbClr val="7030A0"/>
                </a:solidFill>
              </a:rPr>
              <a:t>4x800 m</a:t>
            </a:r>
            <a:r>
              <a:rPr lang="cs-CZ" altLang="cs-CZ" sz="2400" dirty="0">
                <a:solidFill>
                  <a:srgbClr val="7030A0"/>
                </a:solidFill>
              </a:rPr>
              <a:t> lze běžet jedním z následujících způsobů :</a:t>
            </a:r>
          </a:p>
          <a:p>
            <a:pPr>
              <a:spcBef>
                <a:spcPct val="0"/>
              </a:spcBef>
              <a:buFontTx/>
              <a:buNone/>
            </a:pPr>
            <a:r>
              <a:rPr lang="cs-CZ" altLang="cs-CZ" sz="2400" i="1" dirty="0">
                <a:solidFill>
                  <a:srgbClr val="7030A0"/>
                </a:solidFill>
              </a:rPr>
              <a:t>a) </a:t>
            </a:r>
            <a:r>
              <a:rPr lang="cs-CZ" altLang="cs-CZ" sz="2400" b="1" i="1" dirty="0">
                <a:solidFill>
                  <a:srgbClr val="7030A0"/>
                </a:solidFill>
              </a:rPr>
              <a:t>v drahách první úsek </a:t>
            </a:r>
            <a:r>
              <a:rPr lang="cs-CZ" altLang="cs-CZ" sz="2400" i="1" dirty="0">
                <a:solidFill>
                  <a:srgbClr val="7030A0"/>
                </a:solidFill>
              </a:rPr>
              <a:t>po nejbližší hranu čáry </a:t>
            </a:r>
            <a:r>
              <a:rPr lang="cs-CZ" altLang="cs-CZ" sz="2400" i="1" dirty="0" err="1">
                <a:solidFill>
                  <a:srgbClr val="7030A0"/>
                </a:solidFill>
              </a:rPr>
              <a:t>seběhu</a:t>
            </a:r>
            <a:r>
              <a:rPr lang="cs-CZ" altLang="cs-CZ" sz="2400" i="1" dirty="0">
                <a:solidFill>
                  <a:srgbClr val="7030A0"/>
                </a:solidFill>
              </a:rPr>
              <a:t> k mantinelu podle P163.5, kde běžci mohou své dráhy opustit (tj. jedna zatáčka v drahách),</a:t>
            </a:r>
            <a:endParaRPr lang="cs-CZ" altLang="cs-CZ" sz="2400" dirty="0">
              <a:solidFill>
                <a:srgbClr val="7030A0"/>
              </a:solidFill>
            </a:endParaRPr>
          </a:p>
          <a:p>
            <a:pPr>
              <a:spcBef>
                <a:spcPct val="0"/>
              </a:spcBef>
              <a:buFontTx/>
              <a:buNone/>
            </a:pPr>
            <a:r>
              <a:rPr lang="cs-CZ" altLang="cs-CZ" sz="2400" i="1" dirty="0">
                <a:solidFill>
                  <a:srgbClr val="7030A0"/>
                </a:solidFill>
              </a:rPr>
              <a:t>b) </a:t>
            </a:r>
            <a:r>
              <a:rPr lang="cs-CZ" altLang="cs-CZ" sz="2400" b="1" i="1" dirty="0">
                <a:solidFill>
                  <a:srgbClr val="7030A0"/>
                </a:solidFill>
              </a:rPr>
              <a:t>bez rozdělení do drah</a:t>
            </a:r>
            <a:r>
              <a:rPr lang="cs-CZ" altLang="cs-CZ" sz="2400" i="1" dirty="0">
                <a:solidFill>
                  <a:srgbClr val="7030A0"/>
                </a:solidFill>
              </a:rPr>
              <a:t>.</a:t>
            </a:r>
            <a:endParaRPr lang="cs-CZ" altLang="cs-CZ" sz="2400" dirty="0">
              <a:solidFill>
                <a:srgbClr val="7030A0"/>
              </a:solidFill>
            </a:endParaRPr>
          </a:p>
          <a:p>
            <a:pPr>
              <a:spcBef>
                <a:spcPct val="0"/>
              </a:spcBef>
              <a:buFontTx/>
              <a:buNone/>
            </a:pPr>
            <a:r>
              <a:rPr lang="cs-CZ" altLang="cs-CZ" sz="2400" b="1" i="1" dirty="0">
                <a:solidFill>
                  <a:srgbClr val="7030A0"/>
                </a:solidFill>
              </a:rPr>
              <a:t> </a:t>
            </a:r>
            <a:endParaRPr lang="cs-CZ" altLang="cs-CZ" sz="2400" dirty="0">
              <a:solidFill>
                <a:srgbClr val="7030A0"/>
              </a:solidFill>
            </a:endParaRPr>
          </a:p>
        </p:txBody>
      </p:sp>
      <p:sp>
        <p:nvSpPr>
          <p:cNvPr id="3" name="TextovéPole 2"/>
          <p:cNvSpPr txBox="1">
            <a:spLocks noChangeArrowheads="1"/>
          </p:cNvSpPr>
          <p:nvPr/>
        </p:nvSpPr>
        <p:spPr bwMode="auto">
          <a:xfrm>
            <a:off x="414338" y="4149725"/>
            <a:ext cx="871378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i="1" dirty="0">
                <a:solidFill>
                  <a:srgbClr val="7030A0"/>
                </a:solidFill>
              </a:rPr>
              <a:t>17. Rozestavný běh </a:t>
            </a:r>
            <a:r>
              <a:rPr lang="cs-CZ" altLang="cs-CZ" sz="2400" b="1" i="1" u="sng" dirty="0" smtClean="0">
                <a:solidFill>
                  <a:srgbClr val="7030A0"/>
                </a:solidFill>
              </a:rPr>
              <a:t>1 200 - 400 – 800 – 1 600m a           </a:t>
            </a:r>
            <a:r>
              <a:rPr lang="cs-CZ" altLang="cs-CZ" sz="2800" b="1" i="1" u="sng" dirty="0" smtClean="0">
                <a:solidFill>
                  <a:srgbClr val="7030A0"/>
                </a:solidFill>
              </a:rPr>
              <a:t>4x1500 </a:t>
            </a:r>
            <a:r>
              <a:rPr lang="cs-CZ" altLang="cs-CZ" sz="2800" b="1" i="1" u="sng" dirty="0">
                <a:solidFill>
                  <a:srgbClr val="7030A0"/>
                </a:solidFill>
              </a:rPr>
              <a:t>m</a:t>
            </a:r>
            <a:r>
              <a:rPr lang="cs-CZ" altLang="cs-CZ" sz="2400" i="1" dirty="0">
                <a:solidFill>
                  <a:srgbClr val="7030A0"/>
                </a:solidFill>
              </a:rPr>
              <a:t> se běží bez rozdělení do drah.</a:t>
            </a:r>
            <a:endParaRPr lang="cs-CZ" altLang="cs-CZ" sz="2400" dirty="0">
              <a:solidFill>
                <a:srgbClr val="7030A0"/>
              </a:solidFill>
            </a:endParaRPr>
          </a:p>
          <a:p>
            <a:pPr eaLnBrk="1" hangingPunct="1">
              <a:spcBef>
                <a:spcPct val="0"/>
              </a:spcBef>
              <a:buFontTx/>
              <a:buNone/>
            </a:pPr>
            <a:endParaRPr lang="cs-CZ" altLang="cs-CZ" sz="2400" dirty="0">
              <a:solidFill>
                <a:srgbClr val="7030A0"/>
              </a:solidFill>
            </a:endParaRPr>
          </a:p>
        </p:txBody>
      </p:sp>
    </p:spTree>
    <p:extLst>
      <p:ext uri="{BB962C8B-B14F-4D97-AF65-F5344CB8AC3E}">
        <p14:creationId xmlns:p14="http://schemas.microsoft.com/office/powerpoint/2010/main" val="2900617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wipe(up)">
                                      <p:cBhvr>
                                        <p:cTn id="7" dur="10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a:xfrm>
            <a:off x="395288" y="2349500"/>
            <a:ext cx="8229600" cy="1143000"/>
          </a:xfrm>
        </p:spPr>
        <p:txBody>
          <a:bodyPr/>
          <a:lstStyle/>
          <a:p>
            <a:r>
              <a:rPr lang="cs-CZ" altLang="cs-CZ" smtClean="0"/>
              <a:t>IV. SOUTĚŽE V POLI</a:t>
            </a:r>
          </a:p>
        </p:txBody>
      </p:sp>
    </p:spTree>
    <p:extLst>
      <p:ext uri="{BB962C8B-B14F-4D97-AF65-F5344CB8AC3E}">
        <p14:creationId xmlns:p14="http://schemas.microsoft.com/office/powerpoint/2010/main" val="3398273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Základní - nejdůležitější pravidlo</a:t>
            </a:r>
          </a:p>
        </p:txBody>
      </p:sp>
      <p:sp>
        <p:nvSpPr>
          <p:cNvPr id="3" name="Zástupný symbol pro text 2"/>
          <p:cNvSpPr>
            <a:spLocks noGrp="1"/>
          </p:cNvSpPr>
          <p:nvPr>
            <p:ph type="body" idx="1"/>
          </p:nvPr>
        </p:nvSpPr>
        <p:spPr/>
        <p:txBody>
          <a:bodyPr/>
          <a:lstStyle/>
          <a:p>
            <a:r>
              <a:rPr lang="cs-CZ" dirty="0" smtClean="0"/>
              <a:t>Pořadatel</a:t>
            </a:r>
            <a:endParaRPr lang="cs-CZ" dirty="0"/>
          </a:p>
        </p:txBody>
      </p:sp>
      <p:sp>
        <p:nvSpPr>
          <p:cNvPr id="4" name="Zástupný symbol pro obsah 3"/>
          <p:cNvSpPr>
            <a:spLocks noGrp="1"/>
          </p:cNvSpPr>
          <p:nvPr>
            <p:ph sz="half" idx="2"/>
          </p:nvPr>
        </p:nvSpPr>
        <p:spPr/>
        <p:txBody>
          <a:bodyPr>
            <a:normAutofit fontScale="92500"/>
          </a:bodyPr>
          <a:lstStyle/>
          <a:p>
            <a:r>
              <a:rPr lang="cs-CZ" dirty="0" smtClean="0"/>
              <a:t>Zajistit technická zařízení (klece)</a:t>
            </a:r>
          </a:p>
          <a:p>
            <a:r>
              <a:rPr lang="cs-CZ" dirty="0" smtClean="0"/>
              <a:t>Zabránit vstupu na závodiště osobám, které nejsou přímými účastníky soutěže </a:t>
            </a:r>
          </a:p>
          <a:p>
            <a:r>
              <a:rPr lang="cs-CZ" dirty="0" smtClean="0"/>
              <a:t>Na závodišti by měli být závodníci, rozhodčí, určení činovníci a další specifikované osoby</a:t>
            </a:r>
          </a:p>
          <a:p>
            <a:r>
              <a:rPr lang="cs-CZ" dirty="0" smtClean="0"/>
              <a:t>ŘZ má být rozhodčím atletiky</a:t>
            </a:r>
            <a:endParaRPr lang="cs-CZ" dirty="0"/>
          </a:p>
        </p:txBody>
      </p:sp>
      <p:sp>
        <p:nvSpPr>
          <p:cNvPr id="5" name="Zástupný symbol pro text 4"/>
          <p:cNvSpPr>
            <a:spLocks noGrp="1"/>
          </p:cNvSpPr>
          <p:nvPr>
            <p:ph type="body" sz="quarter" idx="3"/>
          </p:nvPr>
        </p:nvSpPr>
        <p:spPr/>
        <p:txBody>
          <a:bodyPr/>
          <a:lstStyle/>
          <a:p>
            <a:r>
              <a:rPr lang="cs-CZ" dirty="0" smtClean="0"/>
              <a:t>Rozhodčí</a:t>
            </a:r>
            <a:endParaRPr lang="cs-CZ" dirty="0"/>
          </a:p>
        </p:txBody>
      </p:sp>
      <p:sp>
        <p:nvSpPr>
          <p:cNvPr id="6" name="Zástupný symbol pro obsah 5"/>
          <p:cNvSpPr>
            <a:spLocks noGrp="1"/>
          </p:cNvSpPr>
          <p:nvPr>
            <p:ph sz="quarter" idx="4"/>
          </p:nvPr>
        </p:nvSpPr>
        <p:spPr/>
        <p:txBody>
          <a:bodyPr>
            <a:normAutofit lnSpcReduction="10000"/>
          </a:bodyPr>
          <a:lstStyle/>
          <a:p>
            <a:r>
              <a:rPr lang="cs-CZ" dirty="0" smtClean="0"/>
              <a:t>HR, VR před závodem zkontrolovat stav zařízení a nářadí</a:t>
            </a:r>
          </a:p>
          <a:p>
            <a:r>
              <a:rPr lang="cs-CZ" dirty="0" smtClean="0"/>
              <a:t>Nedovolit stup do závodního sektoru nezúčastněným osobám</a:t>
            </a:r>
          </a:p>
          <a:p>
            <a:r>
              <a:rPr lang="cs-CZ" dirty="0" smtClean="0"/>
              <a:t>Věnovat pozornost letu a dopadu nářadí</a:t>
            </a:r>
          </a:p>
          <a:p>
            <a:r>
              <a:rPr lang="cs-CZ" dirty="0" smtClean="0"/>
              <a:t>Při nedodržení zásad bezpečnosti přerušit soutěž</a:t>
            </a:r>
          </a:p>
          <a:p>
            <a:endParaRPr lang="cs-CZ" dirty="0"/>
          </a:p>
        </p:txBody>
      </p:sp>
    </p:spTree>
    <p:extLst>
      <p:ext uri="{BB962C8B-B14F-4D97-AF65-F5344CB8AC3E}">
        <p14:creationId xmlns:p14="http://schemas.microsoft.com/office/powerpoint/2010/main" val="4329208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l" eaLnBrk="1" hangingPunct="1"/>
            <a:r>
              <a:rPr lang="cs-CZ" altLang="cs-CZ" sz="3200" b="1" dirty="0" smtClean="0">
                <a:solidFill>
                  <a:schemeClr val="tx1"/>
                </a:solidFill>
              </a:rPr>
              <a:t>Pravidlo 180 – Všeobecná ustanovení </a:t>
            </a:r>
            <a:r>
              <a:rPr lang="cs-CZ" altLang="cs-CZ" sz="3200" b="1" dirty="0" smtClean="0">
                <a:solidFill>
                  <a:schemeClr val="accent2"/>
                </a:solidFill>
              </a:rPr>
              <a:t>         </a:t>
            </a:r>
            <a:r>
              <a:rPr lang="cs-CZ" altLang="cs-CZ" sz="3200" b="1" dirty="0" smtClean="0">
                <a:solidFill>
                  <a:schemeClr val="tx1"/>
                </a:solidFill>
              </a:rPr>
              <a:t>– soutěže v poli</a:t>
            </a:r>
          </a:p>
        </p:txBody>
      </p:sp>
      <p:sp>
        <p:nvSpPr>
          <p:cNvPr id="37892" name="Text Box 4"/>
          <p:cNvSpPr txBox="1">
            <a:spLocks noChangeArrowheads="1"/>
          </p:cNvSpPr>
          <p:nvPr/>
        </p:nvSpPr>
        <p:spPr bwMode="auto">
          <a:xfrm>
            <a:off x="611188" y="1412875"/>
            <a:ext cx="7993062"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i="1" dirty="0"/>
              <a:t>    </a:t>
            </a:r>
            <a:r>
              <a:rPr lang="cs-CZ" altLang="cs-CZ" sz="2400" b="1" i="1" dirty="0" smtClean="0"/>
              <a:t>Zkušební pokusy v </a:t>
            </a:r>
            <a:r>
              <a:rPr lang="cs-CZ" altLang="cs-CZ" sz="2400" b="1" i="1" dirty="0"/>
              <a:t>soutěžním sektoru</a:t>
            </a:r>
          </a:p>
          <a:p>
            <a:pPr>
              <a:spcBef>
                <a:spcPct val="0"/>
              </a:spcBef>
              <a:buFontTx/>
              <a:buNone/>
            </a:pPr>
            <a:r>
              <a:rPr lang="cs-CZ" altLang="cs-CZ" sz="2400" dirty="0"/>
              <a:t>2. Po zahájení soutěže není dovoleno </a:t>
            </a:r>
            <a:r>
              <a:rPr lang="cs-CZ" altLang="cs-CZ" sz="2400" b="1" i="1" dirty="0">
                <a:solidFill>
                  <a:srgbClr val="7030A0"/>
                </a:solidFill>
              </a:rPr>
              <a:t>používat pro cvičné pokusy</a:t>
            </a:r>
            <a:endParaRPr lang="cs-CZ" altLang="cs-CZ" sz="2400" b="1" dirty="0">
              <a:solidFill>
                <a:srgbClr val="7030A0"/>
              </a:solidFill>
            </a:endParaRPr>
          </a:p>
          <a:p>
            <a:pPr>
              <a:spcBef>
                <a:spcPct val="0"/>
              </a:spcBef>
              <a:buFontTx/>
              <a:buNone/>
            </a:pPr>
            <a:r>
              <a:rPr lang="cs-CZ" altLang="cs-CZ" sz="2400" dirty="0"/>
              <a:t>a) rozběhovou dráhu nebo odrazovou plochu;</a:t>
            </a:r>
          </a:p>
          <a:p>
            <a:pPr>
              <a:spcBef>
                <a:spcPct val="0"/>
              </a:spcBef>
              <a:buFontTx/>
              <a:buNone/>
            </a:pPr>
            <a:r>
              <a:rPr lang="cs-CZ" altLang="cs-CZ" sz="2400" i="1" dirty="0"/>
              <a:t>b) </a:t>
            </a:r>
            <a:r>
              <a:rPr lang="cs-CZ" altLang="cs-CZ" sz="2400" b="1" i="1" dirty="0">
                <a:solidFill>
                  <a:srgbClr val="7030A0"/>
                </a:solidFill>
              </a:rPr>
              <a:t>skokanské tyče</a:t>
            </a:r>
            <a:r>
              <a:rPr lang="cs-CZ" altLang="cs-CZ" sz="2400" b="1" dirty="0">
                <a:solidFill>
                  <a:srgbClr val="7030A0"/>
                </a:solidFill>
              </a:rPr>
              <a:t>; </a:t>
            </a:r>
          </a:p>
          <a:p>
            <a:pPr>
              <a:spcBef>
                <a:spcPct val="0"/>
              </a:spcBef>
              <a:buFontTx/>
              <a:buNone/>
            </a:pPr>
            <a:r>
              <a:rPr lang="cs-CZ" altLang="cs-CZ" sz="2400" dirty="0"/>
              <a:t>c) náčiní;</a:t>
            </a:r>
          </a:p>
          <a:p>
            <a:pPr>
              <a:spcBef>
                <a:spcPct val="0"/>
              </a:spcBef>
              <a:buFontTx/>
              <a:buNone/>
            </a:pPr>
            <a:r>
              <a:rPr lang="cs-CZ" altLang="cs-CZ" sz="2400" dirty="0"/>
              <a:t>d) </a:t>
            </a:r>
            <a:r>
              <a:rPr lang="cs-CZ" altLang="cs-CZ" sz="2400" dirty="0" smtClean="0"/>
              <a:t>jak kruh </a:t>
            </a:r>
            <a:r>
              <a:rPr lang="cs-CZ" altLang="cs-CZ" sz="2400" dirty="0"/>
              <a:t>nebo výseč pro dopad náčiní, a to jak s náčiním, tak i bez něho.  </a:t>
            </a:r>
          </a:p>
          <a:p>
            <a:pPr>
              <a:spcBef>
                <a:spcPct val="0"/>
              </a:spcBef>
              <a:buFontTx/>
              <a:buNone/>
            </a:pPr>
            <a:r>
              <a:rPr lang="cs-CZ" altLang="cs-CZ" sz="2400" i="1" dirty="0"/>
              <a:t>Pozn.: Porušení tohoto ustanovení je důvodem k okamžitému vyloučení závodníka z další účasti v disciplíně bez předchozího upozornění nebo varování žlutou kartou.</a:t>
            </a:r>
            <a:endParaRPr lang="cs-CZ" altLang="cs-CZ" sz="2400" dirty="0"/>
          </a:p>
          <a:p>
            <a:pPr eaLnBrk="1" hangingPunct="1">
              <a:spcBef>
                <a:spcPct val="50000"/>
              </a:spcBef>
              <a:buFontTx/>
              <a:buNone/>
            </a:pPr>
            <a:endParaRPr lang="cs-CZ" altLang="cs-CZ" sz="2400" b="1" dirty="0">
              <a:solidFill>
                <a:schemeClr val="accent2"/>
              </a:solidFill>
            </a:endParaRPr>
          </a:p>
        </p:txBody>
      </p:sp>
    </p:spTree>
    <p:extLst>
      <p:ext uri="{BB962C8B-B14F-4D97-AF65-F5344CB8AC3E}">
        <p14:creationId xmlns:p14="http://schemas.microsoft.com/office/powerpoint/2010/main" val="3779258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up)">
                                      <p:cBhvr>
                                        <p:cTn id="7"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sz="3200" b="1" dirty="0" smtClean="0">
                <a:solidFill>
                  <a:schemeClr val="tx1"/>
                </a:solidFill>
              </a:rPr>
              <a:t>Pravidlo 180 – Všeobecná ustanovení </a:t>
            </a:r>
            <a:r>
              <a:rPr lang="cs-CZ" altLang="cs-CZ" sz="3200" b="1" dirty="0" smtClean="0">
                <a:solidFill>
                  <a:schemeClr val="accent2"/>
                </a:solidFill>
              </a:rPr>
              <a:t>         </a:t>
            </a:r>
            <a:r>
              <a:rPr lang="cs-CZ" altLang="cs-CZ" sz="3200" b="1" dirty="0" smtClean="0">
                <a:solidFill>
                  <a:schemeClr val="tx1"/>
                </a:solidFill>
              </a:rPr>
              <a:t>– soutěže v poli</a:t>
            </a:r>
            <a:endParaRPr lang="cs-CZ" sz="3200" dirty="0"/>
          </a:p>
        </p:txBody>
      </p:sp>
      <p:sp>
        <p:nvSpPr>
          <p:cNvPr id="3" name="Zástupný symbol pro obsah 2"/>
          <p:cNvSpPr>
            <a:spLocks noGrp="1"/>
          </p:cNvSpPr>
          <p:nvPr>
            <p:ph idx="1"/>
          </p:nvPr>
        </p:nvSpPr>
        <p:spPr/>
        <p:txBody>
          <a:bodyPr/>
          <a:lstStyle/>
          <a:p>
            <a:pPr marL="342900" lvl="1" indent="-342900">
              <a:buFontTx/>
              <a:buChar char="•"/>
            </a:pPr>
            <a:r>
              <a:rPr lang="cs-CZ" sz="2400" b="1" i="1" dirty="0"/>
              <a:t>Značky</a:t>
            </a:r>
          </a:p>
          <a:p>
            <a:pPr marL="514350" indent="-514350">
              <a:buAutoNum type="alphaLcParenR"/>
            </a:pPr>
            <a:r>
              <a:rPr lang="cs-CZ" sz="2400" dirty="0" smtClean="0"/>
              <a:t>Jednu až dvě značky při soutěžích v poli, kdy se závodníci rozbíhají</a:t>
            </a:r>
          </a:p>
          <a:p>
            <a:pPr marL="514350" indent="-514350">
              <a:buAutoNum type="alphaLcParenR"/>
            </a:pPr>
            <a:r>
              <a:rPr lang="cs-CZ" sz="2400" dirty="0"/>
              <a:t>Při hodech z kruhu smí soutěžící použít pouze jednu </a:t>
            </a:r>
            <a:r>
              <a:rPr lang="cs-CZ" sz="2400" dirty="0" smtClean="0"/>
              <a:t>značku (pouze po dobu trvání vlastního pokusu</a:t>
            </a:r>
          </a:p>
          <a:p>
            <a:pPr marL="0" indent="0">
              <a:buNone/>
            </a:pPr>
            <a:r>
              <a:rPr lang="cs-CZ" sz="2400" dirty="0" smtClean="0"/>
              <a:t>POZN.: Každá značka musí být tvořená pouze jedním kusem materiálu.</a:t>
            </a:r>
          </a:p>
          <a:p>
            <a:pPr marL="0" indent="0">
              <a:buNone/>
            </a:pPr>
            <a:r>
              <a:rPr lang="cs-CZ" sz="2400" b="1" dirty="0" smtClean="0">
                <a:solidFill>
                  <a:srgbClr val="7030A0"/>
                </a:solidFill>
              </a:rPr>
              <a:t>c) </a:t>
            </a:r>
            <a:r>
              <a:rPr lang="cs-CZ" sz="2400" dirty="0" smtClean="0">
                <a:solidFill>
                  <a:srgbClr val="7030A0"/>
                </a:solidFill>
              </a:rPr>
              <a:t>Pro </a:t>
            </a:r>
            <a:r>
              <a:rPr lang="cs-CZ" sz="2400" b="1" u="sng" dirty="0" smtClean="0">
                <a:solidFill>
                  <a:srgbClr val="7030A0"/>
                </a:solidFill>
              </a:rPr>
              <a:t>skok o tyči </a:t>
            </a:r>
            <a:r>
              <a:rPr lang="cs-CZ" sz="2400" dirty="0" smtClean="0">
                <a:solidFill>
                  <a:srgbClr val="7030A0"/>
                </a:solidFill>
              </a:rPr>
              <a:t>může organizační výbor umístit vedle rozběhové dráhy vhodné a bezpečné značky ukazující vzdálenost a to </a:t>
            </a:r>
            <a:r>
              <a:rPr lang="cs-CZ" sz="2400" b="1" u="sng" dirty="0" smtClean="0">
                <a:solidFill>
                  <a:srgbClr val="7030A0"/>
                </a:solidFill>
              </a:rPr>
              <a:t>každých 0,5 m </a:t>
            </a:r>
            <a:r>
              <a:rPr lang="cs-CZ" sz="2400" dirty="0" smtClean="0">
                <a:solidFill>
                  <a:srgbClr val="7030A0"/>
                </a:solidFill>
              </a:rPr>
              <a:t>od „nulové“ čáry až do vzdálenosti </a:t>
            </a:r>
            <a:r>
              <a:rPr lang="cs-CZ" sz="2400" b="1" u="sng" dirty="0" smtClean="0">
                <a:solidFill>
                  <a:srgbClr val="7030A0"/>
                </a:solidFill>
              </a:rPr>
              <a:t>5,0 m</a:t>
            </a:r>
            <a:r>
              <a:rPr lang="cs-CZ" sz="2400" dirty="0" smtClean="0">
                <a:solidFill>
                  <a:srgbClr val="7030A0"/>
                </a:solidFill>
              </a:rPr>
              <a:t> a dále </a:t>
            </a:r>
            <a:r>
              <a:rPr lang="cs-CZ" sz="2400" b="1" u="sng" dirty="0" smtClean="0">
                <a:solidFill>
                  <a:srgbClr val="7030A0"/>
                </a:solidFill>
              </a:rPr>
              <a:t>po 1,0 m </a:t>
            </a:r>
            <a:r>
              <a:rPr lang="cs-CZ" sz="2400" dirty="0" smtClean="0">
                <a:solidFill>
                  <a:srgbClr val="7030A0"/>
                </a:solidFill>
              </a:rPr>
              <a:t>až do vzdálenosti </a:t>
            </a:r>
            <a:r>
              <a:rPr lang="cs-CZ" sz="2400" b="1" u="sng" dirty="0" smtClean="0">
                <a:solidFill>
                  <a:srgbClr val="7030A0"/>
                </a:solidFill>
              </a:rPr>
              <a:t>18 m</a:t>
            </a:r>
            <a:r>
              <a:rPr lang="cs-CZ" sz="2400" dirty="0" smtClean="0">
                <a:solidFill>
                  <a:srgbClr val="7030A0"/>
                </a:solidFill>
              </a:rPr>
              <a:t>.</a:t>
            </a:r>
            <a:endParaRPr lang="cs-CZ" sz="2400" dirty="0">
              <a:solidFill>
                <a:srgbClr val="7030A0"/>
              </a:solidFill>
            </a:endParaRPr>
          </a:p>
        </p:txBody>
      </p:sp>
    </p:spTree>
    <p:extLst>
      <p:ext uri="{BB962C8B-B14F-4D97-AF65-F5344CB8AC3E}">
        <p14:creationId xmlns:p14="http://schemas.microsoft.com/office/powerpoint/2010/main" val="27736773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l" eaLnBrk="1" hangingPunct="1"/>
            <a:r>
              <a:rPr lang="cs-CZ" altLang="cs-CZ" sz="3200" b="1" dirty="0" smtClean="0">
                <a:solidFill>
                  <a:schemeClr val="tx1"/>
                </a:solidFill>
              </a:rPr>
              <a:t>Pravidlo 180 – Všeobecná ustanovení                         </a:t>
            </a:r>
            <a:br>
              <a:rPr lang="cs-CZ" altLang="cs-CZ" sz="3200" b="1" dirty="0" smtClean="0">
                <a:solidFill>
                  <a:schemeClr val="tx1"/>
                </a:solidFill>
              </a:rPr>
            </a:br>
            <a:r>
              <a:rPr lang="cs-CZ" altLang="cs-CZ" sz="3200" b="1" dirty="0">
                <a:solidFill>
                  <a:schemeClr val="tx1"/>
                </a:solidFill>
              </a:rPr>
              <a:t> </a:t>
            </a:r>
            <a:r>
              <a:rPr lang="cs-CZ" altLang="cs-CZ" sz="3200" b="1" dirty="0" smtClean="0">
                <a:solidFill>
                  <a:schemeClr val="tx1"/>
                </a:solidFill>
              </a:rPr>
              <a:t>                        - soutěže v poli</a:t>
            </a:r>
          </a:p>
        </p:txBody>
      </p:sp>
      <p:sp>
        <p:nvSpPr>
          <p:cNvPr id="2" name="Zástupný symbol pro obsah 1"/>
          <p:cNvSpPr>
            <a:spLocks noGrp="1"/>
          </p:cNvSpPr>
          <p:nvPr>
            <p:ph idx="1"/>
          </p:nvPr>
        </p:nvSpPr>
        <p:spPr>
          <a:xfrm>
            <a:off x="467544" y="1484784"/>
            <a:ext cx="8229600" cy="2188840"/>
          </a:xfrm>
          <a:extLst/>
        </p:spPr>
        <p:txBody>
          <a:bodyPr/>
          <a:lstStyle/>
          <a:p>
            <a:pPr marL="0" indent="0">
              <a:buFontTx/>
              <a:buNone/>
              <a:defRPr/>
            </a:pPr>
            <a:r>
              <a:rPr lang="cs-CZ" sz="2400" b="1" i="1" dirty="0" smtClean="0"/>
              <a:t>Pokusy (mimo skoku do výšky a o tyči)</a:t>
            </a:r>
          </a:p>
          <a:p>
            <a:pPr marL="0" indent="0">
              <a:buFontTx/>
              <a:buNone/>
              <a:defRPr/>
            </a:pPr>
            <a:r>
              <a:rPr lang="cs-CZ" sz="2400" dirty="0" smtClean="0"/>
              <a:t>a) soutěžící </a:t>
            </a:r>
            <a:r>
              <a:rPr lang="cs-CZ" sz="2400" dirty="0"/>
              <a:t>nastupují </a:t>
            </a:r>
            <a:r>
              <a:rPr lang="cs-CZ" sz="2400" i="1" strike="sngStrike" dirty="0"/>
              <a:t>ke čtvrtému a pátému pokusu</a:t>
            </a:r>
            <a:r>
              <a:rPr lang="cs-CZ" sz="2400" dirty="0"/>
              <a:t> </a:t>
            </a:r>
            <a:r>
              <a:rPr lang="cs-CZ" sz="2400" i="1" dirty="0"/>
              <a:t>k </a:t>
            </a:r>
            <a:r>
              <a:rPr lang="cs-CZ" sz="2400" b="1" i="1" u="sng" dirty="0">
                <a:solidFill>
                  <a:srgbClr val="7030A0"/>
                </a:solidFill>
              </a:rPr>
              <a:t>posledním třem </a:t>
            </a:r>
            <a:r>
              <a:rPr lang="cs-CZ" sz="2400" b="1" i="1" u="sng" dirty="0" smtClean="0">
                <a:solidFill>
                  <a:srgbClr val="7030A0"/>
                </a:solidFill>
              </a:rPr>
              <a:t>pokusům</a:t>
            </a:r>
            <a:r>
              <a:rPr lang="cs-CZ" sz="2400" b="1" u="sng" dirty="0" smtClean="0">
                <a:solidFill>
                  <a:srgbClr val="7030A0"/>
                </a:solidFill>
              </a:rPr>
              <a:t> </a:t>
            </a:r>
            <a:r>
              <a:rPr lang="cs-CZ" sz="2400" dirty="0"/>
              <a:t>v obráceném sledu, než je jejich pořadí podle výkonů po prvních třech pokusech. </a:t>
            </a:r>
            <a:r>
              <a:rPr lang="cs-CZ" sz="2400" i="1" strike="sngStrike" dirty="0">
                <a:solidFill>
                  <a:srgbClr val="7030A0"/>
                </a:solidFill>
              </a:rPr>
              <a:t>K posledním, šestým pokusům nastupují soutěžící v obráceném sledu, než je jejich pořadí podle výkonů po pátém pokusu</a:t>
            </a:r>
            <a:endParaRPr lang="cs-CZ" sz="2400" b="1" i="1" dirty="0" smtClean="0">
              <a:solidFill>
                <a:srgbClr val="7030A0"/>
              </a:solidFill>
            </a:endParaRPr>
          </a:p>
        </p:txBody>
      </p:sp>
      <p:sp>
        <p:nvSpPr>
          <p:cNvPr id="4" name="TextovéPole 3"/>
          <p:cNvSpPr txBox="1">
            <a:spLocks noChangeArrowheads="1"/>
          </p:cNvSpPr>
          <p:nvPr/>
        </p:nvSpPr>
        <p:spPr bwMode="auto">
          <a:xfrm>
            <a:off x="471488" y="4221163"/>
            <a:ext cx="8424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dirty="0"/>
              <a:t>b) pokud v případě změny pořadí je na některém místě shoda </a:t>
            </a:r>
            <a:r>
              <a:rPr lang="cs-CZ" altLang="cs-CZ" sz="2400" b="1" i="1" dirty="0">
                <a:solidFill>
                  <a:srgbClr val="7030A0"/>
                </a:solidFill>
              </a:rPr>
              <a:t>umístění</a:t>
            </a:r>
            <a:r>
              <a:rPr lang="cs-CZ" altLang="cs-CZ" sz="2400" b="1" dirty="0">
                <a:solidFill>
                  <a:srgbClr val="7030A0"/>
                </a:solidFill>
              </a:rPr>
              <a:t>,</a:t>
            </a:r>
            <a:r>
              <a:rPr lang="cs-CZ" altLang="cs-CZ" sz="2400" dirty="0"/>
              <a:t> nastupují tito soutěžící k dalším pokusům ve stejném vzájemném pořadí jaké měli podle vylosování</a:t>
            </a:r>
          </a:p>
          <a:p>
            <a:pPr eaLnBrk="1" hangingPunct="1">
              <a:spcBef>
                <a:spcPct val="0"/>
              </a:spcBef>
              <a:buFontTx/>
              <a:buNone/>
            </a:pPr>
            <a:endParaRPr lang="cs-CZ" altLang="cs-CZ" sz="2400" dirty="0"/>
          </a:p>
        </p:txBody>
      </p:sp>
    </p:spTree>
    <p:extLst>
      <p:ext uri="{BB962C8B-B14F-4D97-AF65-F5344CB8AC3E}">
        <p14:creationId xmlns:p14="http://schemas.microsoft.com/office/powerpoint/2010/main" val="20115198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Pravidlo 180 – Všeobecná ustanovení                         </a:t>
            </a:r>
            <a:br>
              <a:rPr lang="cs-CZ" sz="3200" b="1" dirty="0" smtClean="0"/>
            </a:br>
            <a:r>
              <a:rPr lang="cs-CZ" sz="3200" b="1" dirty="0" smtClean="0"/>
              <a:t>                         - soutěže v poli</a:t>
            </a:r>
            <a:endParaRPr lang="cs-CZ" sz="3200" b="1" dirty="0"/>
          </a:p>
        </p:txBody>
      </p:sp>
      <p:sp>
        <p:nvSpPr>
          <p:cNvPr id="3" name="Zástupný symbol pro obsah 2"/>
          <p:cNvSpPr>
            <a:spLocks noGrp="1"/>
          </p:cNvSpPr>
          <p:nvPr>
            <p:ph idx="1"/>
          </p:nvPr>
        </p:nvSpPr>
        <p:spPr/>
        <p:txBody>
          <a:bodyPr/>
          <a:lstStyle/>
          <a:p>
            <a:r>
              <a:rPr lang="cs-CZ" sz="2400" strike="sngStrike" dirty="0" smtClean="0"/>
              <a:t>Omezování závodníka </a:t>
            </a:r>
            <a:r>
              <a:rPr lang="cs-CZ" sz="2400" b="1" dirty="0" smtClean="0">
                <a:solidFill>
                  <a:srgbClr val="7030A0"/>
                </a:solidFill>
              </a:rPr>
              <a:t>Náhradní pokusy</a:t>
            </a:r>
          </a:p>
          <a:p>
            <a:pPr marL="0" indent="0">
              <a:buNone/>
            </a:pPr>
            <a:r>
              <a:rPr lang="cs-CZ" sz="2400" dirty="0" smtClean="0"/>
              <a:t>17.	Je-li závodník z nějakého důvodu v provádění pokusu omezován nebo </a:t>
            </a:r>
            <a:r>
              <a:rPr lang="cs-CZ" sz="2400" strike="sngStrike" dirty="0" smtClean="0"/>
              <a:t>je mu v pokusu bráněno </a:t>
            </a:r>
            <a:r>
              <a:rPr lang="cs-CZ" sz="2400" b="1" dirty="0" smtClean="0">
                <a:solidFill>
                  <a:srgbClr val="7030A0"/>
                </a:solidFill>
              </a:rPr>
              <a:t>pokus nemůže být správně zaznamenán.</a:t>
            </a:r>
            <a:r>
              <a:rPr lang="cs-CZ" sz="2400" dirty="0" smtClean="0"/>
              <a:t> Příslušný vrchní rozhodčí má právo povolit mu náhradní pokus. </a:t>
            </a:r>
            <a:r>
              <a:rPr lang="cs-CZ" sz="2400" b="1" dirty="0" smtClean="0">
                <a:solidFill>
                  <a:srgbClr val="7030A0"/>
                </a:solidFill>
              </a:rPr>
              <a:t>Náhradní pokus není možné provést mimo stanovené pořadí soutěžících. Pro provedení náhradního pokusu bude podle okolností povolena přiměřená doba. Pokud soutěž mezitím pokročila, musí být náhradní pokus proveden dříve, než jakékoliv další pokusy.</a:t>
            </a:r>
          </a:p>
          <a:p>
            <a:endParaRPr lang="cs-CZ" sz="2400" dirty="0"/>
          </a:p>
        </p:txBody>
      </p:sp>
    </p:spTree>
    <p:extLst>
      <p:ext uri="{BB962C8B-B14F-4D97-AF65-F5344CB8AC3E}">
        <p14:creationId xmlns:p14="http://schemas.microsoft.com/office/powerpoint/2010/main" val="6267583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93675"/>
            <a:ext cx="8229600" cy="1143000"/>
          </a:xfrm>
        </p:spPr>
        <p:txBody>
          <a:bodyPr/>
          <a:lstStyle/>
          <a:p>
            <a:pPr eaLnBrk="1" hangingPunct="1"/>
            <a:r>
              <a:rPr lang="cs-CZ" altLang="cs-CZ" sz="3200" b="1" smtClean="0">
                <a:solidFill>
                  <a:schemeClr val="tx1"/>
                </a:solidFill>
              </a:rPr>
              <a:t>Pravidlo 180 – Všeobecná ustanovení</a:t>
            </a:r>
          </a:p>
        </p:txBody>
      </p:sp>
      <p:sp>
        <p:nvSpPr>
          <p:cNvPr id="37892" name="Text Box 4"/>
          <p:cNvSpPr txBox="1">
            <a:spLocks noChangeArrowheads="1"/>
          </p:cNvSpPr>
          <p:nvPr/>
        </p:nvSpPr>
        <p:spPr bwMode="auto">
          <a:xfrm>
            <a:off x="539552" y="1340768"/>
            <a:ext cx="806489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sz="2400" b="1" i="1" dirty="0" smtClean="0"/>
              <a:t>Rovnost výkonů </a:t>
            </a:r>
          </a:p>
          <a:p>
            <a:pPr>
              <a:defRPr/>
            </a:pPr>
            <a:r>
              <a:rPr lang="cs-CZ" sz="2400" dirty="0" smtClean="0">
                <a:solidFill>
                  <a:srgbClr val="7030A0"/>
                </a:solidFill>
              </a:rPr>
              <a:t>22. </a:t>
            </a:r>
            <a:r>
              <a:rPr lang="cs-CZ" sz="2400" dirty="0" smtClean="0"/>
              <a:t>V soutěžích v poli, </a:t>
            </a:r>
            <a:r>
              <a:rPr lang="cs-CZ" sz="2400" u="sng" dirty="0" smtClean="0"/>
              <a:t>vyjma skoku do výšky a skoku o tyči</a:t>
            </a:r>
            <a:r>
              <a:rPr lang="cs-CZ" sz="2400" dirty="0" smtClean="0"/>
              <a:t>, rozhoduje o pořadí při rovnosti výkonů druhý nejlepší výkon závodníků s rovností nejlepšího výkonu. Je-li i ten stejný, rozhoduje třetí nejlepší výkon, atd. </a:t>
            </a:r>
          </a:p>
          <a:p>
            <a:pPr>
              <a:defRPr/>
            </a:pPr>
            <a:r>
              <a:rPr lang="cs-CZ" sz="2400" b="1" i="1" dirty="0" smtClean="0">
                <a:solidFill>
                  <a:srgbClr val="7030A0"/>
                </a:solidFill>
              </a:rPr>
              <a:t>Pokud rovnost umístění trvá i po uplatnění tohoto pravidla, je tato rovnost konečná a to i v případě prvního místa.</a:t>
            </a:r>
            <a:endParaRPr lang="cs-CZ" sz="2400" b="1" dirty="0" smtClean="0">
              <a:solidFill>
                <a:srgbClr val="7030A0"/>
              </a:solidFill>
            </a:endParaRPr>
          </a:p>
          <a:p>
            <a:pPr>
              <a:defRPr/>
            </a:pPr>
            <a:r>
              <a:rPr lang="cs-CZ" sz="2400" strike="sngStrike" dirty="0" smtClean="0">
                <a:solidFill>
                  <a:srgbClr val="7030A0"/>
                </a:solidFill>
              </a:rPr>
              <a:t>Vyjma vertikálních skoků, shodné umístění na kterékoliv místě, včetně prvního, zůstává v platnosti.</a:t>
            </a:r>
            <a:endParaRPr lang="cs-CZ" sz="2400" dirty="0" smtClean="0">
              <a:solidFill>
                <a:srgbClr val="7030A0"/>
              </a:solidFill>
            </a:endParaRPr>
          </a:p>
          <a:p>
            <a:pPr>
              <a:defRPr/>
            </a:pPr>
            <a:r>
              <a:rPr lang="cs-CZ" sz="2400" cap="all" dirty="0" smtClean="0"/>
              <a:t> </a:t>
            </a:r>
            <a:r>
              <a:rPr lang="cs-CZ" sz="2400" i="1" cap="all" dirty="0" smtClean="0"/>
              <a:t>Pozn.:</a:t>
            </a:r>
            <a:r>
              <a:rPr lang="cs-CZ" sz="2400" i="1" dirty="0" smtClean="0"/>
              <a:t> Ustanovení pro vertikální skoky viz P 181.8 a 181.9</a:t>
            </a:r>
            <a:endParaRPr lang="cs-CZ" sz="2400" dirty="0" smtClean="0"/>
          </a:p>
          <a:p>
            <a:pPr eaLnBrk="1" hangingPunct="1">
              <a:spcBef>
                <a:spcPct val="50000"/>
              </a:spcBef>
              <a:defRPr/>
            </a:pPr>
            <a:endParaRPr lang="cs-CZ" sz="2400" b="1" dirty="0" smtClean="0">
              <a:solidFill>
                <a:schemeClr val="accent2"/>
              </a:solidFill>
            </a:endParaRPr>
          </a:p>
        </p:txBody>
      </p:sp>
    </p:spTree>
    <p:extLst>
      <p:ext uri="{BB962C8B-B14F-4D97-AF65-F5344CB8AC3E}">
        <p14:creationId xmlns:p14="http://schemas.microsoft.com/office/powerpoint/2010/main" val="4138822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up)">
                                      <p:cBhvr>
                                        <p:cTn id="7"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181 – Všeobecná ustanovení</a:t>
            </a:r>
          </a:p>
        </p:txBody>
      </p:sp>
      <p:sp>
        <p:nvSpPr>
          <p:cNvPr id="38916" name="Text Box 4"/>
          <p:cNvSpPr txBox="1">
            <a:spLocks noChangeArrowheads="1"/>
          </p:cNvSpPr>
          <p:nvPr/>
        </p:nvSpPr>
        <p:spPr bwMode="auto">
          <a:xfrm>
            <a:off x="827088" y="2060575"/>
            <a:ext cx="7850187"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i="1" dirty="0"/>
              <a:t>2. </a:t>
            </a:r>
            <a:r>
              <a:rPr lang="cs-CZ" altLang="cs-CZ" sz="2400" dirty="0"/>
              <a:t>Závodník může začít skákat na kterékoliv výšce předtím oznámené vrchníkem a pokračovat dle vlastního uvážení na kterékoliv následující výšce………….</a:t>
            </a:r>
          </a:p>
          <a:p>
            <a:pPr eaLnBrk="1" hangingPunct="1">
              <a:spcBef>
                <a:spcPct val="50000"/>
              </a:spcBef>
              <a:buFontTx/>
              <a:buNone/>
            </a:pPr>
            <a:r>
              <a:rPr lang="cs-CZ" altLang="cs-CZ" sz="2400" b="1" i="1" dirty="0">
                <a:solidFill>
                  <a:srgbClr val="7030A0"/>
                </a:solidFill>
              </a:rPr>
              <a:t>Pokud při soutěži ve skoku vysokém nebo skoku o tyči není soutěžící přítomný, když všichni ostatní přítomní soutěžící soutěž ukončili, musí to být vrchním rozhodčím, poté, co uplynula příslušná doba pro provedení pokusu, považováno za ukončení soutěže tímto soutěžícím.</a:t>
            </a:r>
            <a:endParaRPr lang="cs-CZ" altLang="cs-CZ" sz="2400" b="1" i="1" u="sng" dirty="0">
              <a:solidFill>
                <a:srgbClr val="7030A0"/>
              </a:solidFill>
            </a:endParaRPr>
          </a:p>
        </p:txBody>
      </p:sp>
      <p:sp>
        <p:nvSpPr>
          <p:cNvPr id="101380" name="Text Box 5"/>
          <p:cNvSpPr txBox="1">
            <a:spLocks noChangeArrowheads="1"/>
          </p:cNvSpPr>
          <p:nvPr/>
        </p:nvSpPr>
        <p:spPr bwMode="auto">
          <a:xfrm>
            <a:off x="900113" y="1400175"/>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a:t>Vertikální skoky - pokusy</a:t>
            </a:r>
          </a:p>
        </p:txBody>
      </p:sp>
    </p:spTree>
    <p:extLst>
      <p:ext uri="{BB962C8B-B14F-4D97-AF65-F5344CB8AC3E}">
        <p14:creationId xmlns:p14="http://schemas.microsoft.com/office/powerpoint/2010/main" val="1864955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up)">
                                      <p:cBhvr>
                                        <p:cTn id="7"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181 – Všeobecná ustanovení</a:t>
            </a:r>
          </a:p>
        </p:txBody>
      </p:sp>
      <p:sp>
        <p:nvSpPr>
          <p:cNvPr id="38916" name="Text Box 4"/>
          <p:cNvSpPr txBox="1">
            <a:spLocks noChangeArrowheads="1"/>
          </p:cNvSpPr>
          <p:nvPr/>
        </p:nvSpPr>
        <p:spPr bwMode="auto">
          <a:xfrm>
            <a:off x="611188" y="2205038"/>
            <a:ext cx="7850187"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i="1"/>
              <a:t>8. d) </a:t>
            </a:r>
            <a:r>
              <a:rPr lang="cs-CZ" altLang="cs-CZ" sz="2400"/>
              <a:t>Pokud se jedná o první místo, </a:t>
            </a:r>
            <a:r>
              <a:rPr lang="cs-CZ" altLang="cs-CZ" sz="2400" b="1" i="1" u="sng">
                <a:solidFill>
                  <a:schemeClr val="accent2"/>
                </a:solidFill>
              </a:rPr>
              <a:t>bude provedeno rozeskakování podle ustanovení P 181.9, pokud tak bylo předem určeno</a:t>
            </a:r>
            <a:r>
              <a:rPr lang="cs-CZ" altLang="cs-CZ" sz="2400" b="1" i="1">
                <a:solidFill>
                  <a:schemeClr val="accent2"/>
                </a:solidFill>
              </a:rPr>
              <a:t> Technickými předpisy platícími pro dané soutěže nebo během soutěží, </a:t>
            </a:r>
            <a:r>
              <a:rPr lang="cs-CZ" altLang="cs-CZ" sz="2400" b="1" i="1">
                <a:solidFill>
                  <a:srgbClr val="00B050"/>
                </a:solidFill>
              </a:rPr>
              <a:t>avšak před začátkem dané  disciplíny,</a:t>
            </a:r>
            <a:r>
              <a:rPr lang="cs-CZ" altLang="cs-CZ" sz="2400" b="1" i="1">
                <a:solidFill>
                  <a:schemeClr val="accent2"/>
                </a:solidFill>
              </a:rPr>
              <a:t> technickým delegátem (nebo vrchním rozhodčím, pokud technický delegát nebyl jmenován). Pokud se rozeskakování nekoná </a:t>
            </a:r>
            <a:r>
              <a:rPr lang="cs-CZ" altLang="cs-CZ" sz="2400" b="1" i="1" u="sng">
                <a:solidFill>
                  <a:schemeClr val="accent2"/>
                </a:solidFill>
              </a:rPr>
              <a:t>nebo se soutěžící</a:t>
            </a:r>
            <a:r>
              <a:rPr lang="cs-CZ" altLang="cs-CZ" sz="2400" b="1" i="1">
                <a:solidFill>
                  <a:schemeClr val="accent2"/>
                </a:solidFill>
              </a:rPr>
              <a:t>, kteří by se měli rozeskakovat v kterékoliv fázi soutěže </a:t>
            </a:r>
            <a:r>
              <a:rPr lang="cs-CZ" altLang="cs-CZ" sz="2400" b="1" i="1" u="sng">
                <a:solidFill>
                  <a:schemeClr val="accent2"/>
                </a:solidFill>
              </a:rPr>
              <a:t>rozhodnou dále neskákat</a:t>
            </a:r>
            <a:r>
              <a:rPr lang="cs-CZ" altLang="cs-CZ" sz="2400" b="1" i="1">
                <a:solidFill>
                  <a:schemeClr val="accent2"/>
                </a:solidFill>
              </a:rPr>
              <a:t>, </a:t>
            </a:r>
            <a:r>
              <a:rPr lang="cs-CZ" altLang="cs-CZ" sz="2400" b="1" i="1" u="sng">
                <a:solidFill>
                  <a:schemeClr val="accent2"/>
                </a:solidFill>
              </a:rPr>
              <a:t>rovnost umístění na prvním místě zůstává.</a:t>
            </a:r>
          </a:p>
        </p:txBody>
      </p:sp>
      <p:sp>
        <p:nvSpPr>
          <p:cNvPr id="102404" name="Text Box 5"/>
          <p:cNvSpPr txBox="1">
            <a:spLocks noChangeArrowheads="1"/>
          </p:cNvSpPr>
          <p:nvPr/>
        </p:nvSpPr>
        <p:spPr bwMode="auto">
          <a:xfrm>
            <a:off x="900113" y="1628775"/>
            <a:ext cx="66246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a:t>Vertikální skoky – Pořadí </a:t>
            </a:r>
            <a:r>
              <a:rPr lang="cs-CZ" altLang="cs-CZ" sz="2400" b="1">
                <a:solidFill>
                  <a:srgbClr val="00B050"/>
                </a:solidFill>
              </a:rPr>
              <a:t>rovnost výkonů</a:t>
            </a:r>
          </a:p>
        </p:txBody>
      </p:sp>
      <p:cxnSp>
        <p:nvCxnSpPr>
          <p:cNvPr id="3" name="Přímá spojnice 2"/>
          <p:cNvCxnSpPr/>
          <p:nvPr/>
        </p:nvCxnSpPr>
        <p:spPr>
          <a:xfrm>
            <a:off x="3635375" y="1858963"/>
            <a:ext cx="900113"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aphicFrame>
        <p:nvGraphicFramePr>
          <p:cNvPr id="4" name="Tabulka 3"/>
          <p:cNvGraphicFramePr>
            <a:graphicFrameLocks noGrp="1"/>
          </p:cNvGraphicFramePr>
          <p:nvPr/>
        </p:nvGraphicFramePr>
        <p:xfrm>
          <a:off x="530225" y="1655763"/>
          <a:ext cx="8064500" cy="4289426"/>
        </p:xfrm>
        <a:graphic>
          <a:graphicData uri="http://schemas.openxmlformats.org/drawingml/2006/table">
            <a:tbl>
              <a:tblPr/>
              <a:tblGrid>
                <a:gridCol w="798513"/>
                <a:gridCol w="639762"/>
                <a:gridCol w="641350"/>
                <a:gridCol w="522288"/>
                <a:gridCol w="557212"/>
                <a:gridCol w="563563"/>
                <a:gridCol w="735012"/>
                <a:gridCol w="862013"/>
                <a:gridCol w="735012"/>
                <a:gridCol w="735013"/>
                <a:gridCol w="646112"/>
                <a:gridCol w="628650"/>
              </a:tblGrid>
              <a:tr h="265113">
                <a:tc rowSpan="2">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Atlet</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6">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skákané výšky</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nezdař.</a:t>
                      </a:r>
                      <a:endParaRPr kumimoji="0" lang="cs-CZ" sz="10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pokusy</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rozeskakování</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tc rowSpan="2">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Poř.</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71600">
                <a:tc vMerge="1">
                  <a:txBody>
                    <a:bodyPr/>
                    <a:lstStyle/>
                    <a:p>
                      <a:endParaRPr lang="cs-CZ"/>
                    </a:p>
                  </a:txBody>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175</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180</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184</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188</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191</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194</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cs-CZ"/>
                    </a:p>
                  </a:txBody>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191</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189</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191</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cs-CZ"/>
                    </a:p>
                  </a:txBody>
                  <a:tcPr/>
                </a:tc>
              </a:tr>
              <a:tr h="530225">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A</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XXX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2</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2</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5113">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B</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XXX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2</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1</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0225">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C</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XXX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2</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3</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0225">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D</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3</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4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6925">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E</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XO</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XX-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X</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3</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cs-CZ" sz="1000" b="0" i="0" u="none" strike="noStrike" cap="none" normalizeH="0" baseline="0" smtClean="0">
                          <a:ln>
                            <a:noFill/>
                          </a:ln>
                          <a:solidFill>
                            <a:schemeClr val="tx1"/>
                          </a:solidFill>
                          <a:effectLst/>
                          <a:latin typeface="Arial Narrow" pitchFamily="34" charset="0"/>
                          <a:cs typeface="Times New Roman" pitchFamily="18" charset="0"/>
                        </a:rPr>
                        <a:t>4 =</a:t>
                      </a:r>
                      <a:endParaRPr kumimoji="0" lang="cs-CZ" sz="1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6" name="Přímá spojnice 5"/>
          <p:cNvCxnSpPr/>
          <p:nvPr/>
        </p:nvCxnSpPr>
        <p:spPr>
          <a:xfrm>
            <a:off x="3708400" y="1628775"/>
            <a:ext cx="0" cy="4321175"/>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Šipka doprava 15"/>
          <p:cNvSpPr/>
          <p:nvPr/>
        </p:nvSpPr>
        <p:spPr>
          <a:xfrm>
            <a:off x="3851275" y="2205038"/>
            <a:ext cx="223361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 name="Ovál 16"/>
          <p:cNvSpPr/>
          <p:nvPr/>
        </p:nvSpPr>
        <p:spPr>
          <a:xfrm>
            <a:off x="6653213" y="2349500"/>
            <a:ext cx="6477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a:solidFill>
                  <a:schemeClr val="tx1"/>
                </a:solidFill>
              </a:rPr>
              <a:t>-2</a:t>
            </a:r>
          </a:p>
        </p:txBody>
      </p:sp>
      <p:sp>
        <p:nvSpPr>
          <p:cNvPr id="22" name="Ovál 21"/>
          <p:cNvSpPr/>
          <p:nvPr/>
        </p:nvSpPr>
        <p:spPr>
          <a:xfrm>
            <a:off x="7348538" y="2090738"/>
            <a:ext cx="630237"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a:solidFill>
                  <a:schemeClr val="tx1"/>
                </a:solidFill>
              </a:rPr>
              <a:t>+2</a:t>
            </a:r>
          </a:p>
        </p:txBody>
      </p:sp>
      <p:cxnSp>
        <p:nvCxnSpPr>
          <p:cNvPr id="19" name="Přímá spojnice se šipkou 18"/>
          <p:cNvCxnSpPr/>
          <p:nvPr/>
        </p:nvCxnSpPr>
        <p:spPr>
          <a:xfrm>
            <a:off x="6804025" y="4149725"/>
            <a:ext cx="1439863"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a:off x="7524750" y="3357563"/>
            <a:ext cx="719138"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7543800" y="3933825"/>
            <a:ext cx="720725"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 Box 4"/>
          <p:cNvSpPr txBox="1">
            <a:spLocks noChangeArrowheads="1"/>
          </p:cNvSpPr>
          <p:nvPr/>
        </p:nvSpPr>
        <p:spPr bwMode="auto">
          <a:xfrm>
            <a:off x="179513" y="5698679"/>
            <a:ext cx="6913438" cy="1077218"/>
          </a:xfrm>
          <a:prstGeom prst="rect">
            <a:avLst/>
          </a:prstGeom>
          <a:solidFill>
            <a:schemeClr val="bg1"/>
          </a:solid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cs-CZ" sz="1600" dirty="0" smtClean="0"/>
              <a:t>9. e)Pokud soutěžící na některé výšce svůj pokus neprovede, automaticky ztrácí právo na </a:t>
            </a:r>
            <a:r>
              <a:rPr lang="cs-CZ" sz="1600" strike="sngStrike" dirty="0" smtClean="0"/>
              <a:t>první místo</a:t>
            </a:r>
            <a:r>
              <a:rPr lang="cs-CZ" sz="1600" dirty="0" smtClean="0"/>
              <a:t> </a:t>
            </a:r>
            <a:r>
              <a:rPr lang="cs-CZ" sz="1600" i="1" dirty="0" smtClean="0"/>
              <a:t>lepší umístění</a:t>
            </a:r>
            <a:r>
              <a:rPr lang="cs-CZ" sz="1600" dirty="0" smtClean="0"/>
              <a:t>. Zůstane-li pak v soutěži již jen jeden další soutěžící, bude prohlášen vítězem bez ohledu na to, zda </a:t>
            </a:r>
            <a:r>
              <a:rPr lang="cs-CZ" sz="1600" strike="sngStrike" dirty="0" smtClean="0"/>
              <a:t>byl</a:t>
            </a:r>
            <a:r>
              <a:rPr lang="cs-CZ" sz="1600" dirty="0" smtClean="0"/>
              <a:t> </a:t>
            </a:r>
            <a:r>
              <a:rPr lang="cs-CZ" sz="1600" strike="sngStrike" dirty="0" smtClean="0"/>
              <a:t>na</a:t>
            </a:r>
            <a:r>
              <a:rPr lang="cs-CZ" sz="1600" dirty="0" smtClean="0"/>
              <a:t> </a:t>
            </a:r>
            <a:r>
              <a:rPr lang="cs-CZ" sz="1600" strike="sngStrike" dirty="0" smtClean="0"/>
              <a:t>dané</a:t>
            </a:r>
            <a:r>
              <a:rPr lang="cs-CZ" sz="1600" dirty="0" smtClean="0"/>
              <a:t> </a:t>
            </a:r>
            <a:r>
              <a:rPr lang="cs-CZ" sz="1600" strike="sngStrike" dirty="0" smtClean="0"/>
              <a:t>výšce</a:t>
            </a:r>
            <a:r>
              <a:rPr lang="cs-CZ" sz="1600" dirty="0" smtClean="0"/>
              <a:t> </a:t>
            </a:r>
            <a:r>
              <a:rPr lang="cs-CZ" sz="1600" strike="sngStrike" dirty="0" smtClean="0"/>
              <a:t>úspěšný</a:t>
            </a:r>
            <a:r>
              <a:rPr lang="cs-CZ" sz="1600" dirty="0" smtClean="0"/>
              <a:t> </a:t>
            </a:r>
            <a:r>
              <a:rPr lang="cs-CZ" sz="1600" strike="sngStrike" dirty="0" smtClean="0"/>
              <a:t>nebo</a:t>
            </a:r>
            <a:r>
              <a:rPr lang="cs-CZ" sz="1600" dirty="0" smtClean="0"/>
              <a:t> </a:t>
            </a:r>
            <a:r>
              <a:rPr lang="cs-CZ" sz="1600" strike="sngStrike" dirty="0" smtClean="0"/>
              <a:t>nikoliv</a:t>
            </a:r>
            <a:r>
              <a:rPr lang="cs-CZ" sz="1600" b="1" dirty="0" smtClean="0">
                <a:solidFill>
                  <a:srgbClr val="00B050"/>
                </a:solidFill>
              </a:rPr>
              <a:t> </a:t>
            </a:r>
            <a:r>
              <a:rPr lang="cs-CZ" sz="1600" b="1" i="1" dirty="0" smtClean="0">
                <a:solidFill>
                  <a:srgbClr val="7030A0"/>
                </a:solidFill>
              </a:rPr>
              <a:t>se pokusil danou výšku překonat</a:t>
            </a:r>
            <a:r>
              <a:rPr lang="cs-CZ" sz="1600" b="1" dirty="0" smtClean="0">
                <a:solidFill>
                  <a:srgbClr val="00B050"/>
                </a:solidFill>
              </a:rPr>
              <a:t>.</a:t>
            </a:r>
            <a:endParaRPr lang="cs-CZ" sz="1600" b="1" i="1" u="sng" dirty="0" smtClean="0">
              <a:solidFill>
                <a:schemeClr val="accent2"/>
              </a:solidFill>
            </a:endParaRPr>
          </a:p>
        </p:txBody>
      </p:sp>
    </p:spTree>
    <p:extLst>
      <p:ext uri="{BB962C8B-B14F-4D97-AF65-F5344CB8AC3E}">
        <p14:creationId xmlns:p14="http://schemas.microsoft.com/office/powerpoint/2010/main" val="3982712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up)">
                                      <p:cBhvr>
                                        <p:cTn id="7" dur="5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1000" fill="hold"/>
                                        <p:tgtEl>
                                          <p:spTgt spid="29"/>
                                        </p:tgtEl>
                                        <p:attrNameLst>
                                          <p:attrName>ppt_x</p:attrName>
                                        </p:attrNameLst>
                                      </p:cBhvr>
                                      <p:tavLst>
                                        <p:tav tm="0">
                                          <p:val>
                                            <p:strVal val="#ppt_x"/>
                                          </p:val>
                                        </p:tav>
                                        <p:tav tm="100000">
                                          <p:val>
                                            <p:strVal val="#ppt_x"/>
                                          </p:val>
                                        </p:tav>
                                      </p:tavLst>
                                    </p:anim>
                                    <p:anim calcmode="lin" valueType="num">
                                      <p:cBhvr additive="base">
                                        <p:cTn id="56"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16" grpId="0" animBg="1"/>
      <p:bldP spid="17" grpId="0" animBg="1"/>
      <p:bldP spid="2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sz="3200" b="1" dirty="0" smtClean="0"/>
              <a:t>PRAVIDLO 182 – Skok do výšky</a:t>
            </a:r>
            <a:endParaRPr lang="cs-CZ" sz="3200" b="1" dirty="0"/>
          </a:p>
        </p:txBody>
      </p:sp>
      <p:sp>
        <p:nvSpPr>
          <p:cNvPr id="4" name="Zástupný symbol pro obsah 3"/>
          <p:cNvSpPr>
            <a:spLocks noGrp="1"/>
          </p:cNvSpPr>
          <p:nvPr>
            <p:ph idx="1"/>
          </p:nvPr>
        </p:nvSpPr>
        <p:spPr/>
        <p:txBody>
          <a:bodyPr/>
          <a:lstStyle/>
          <a:p>
            <a:pPr marL="0" lvl="0" indent="0">
              <a:buNone/>
            </a:pPr>
            <a:r>
              <a:rPr lang="cs-CZ" sz="2400" dirty="0" smtClean="0"/>
              <a:t>2. Za </a:t>
            </a:r>
            <a:r>
              <a:rPr lang="cs-CZ" sz="2400" dirty="0"/>
              <a:t>nezdařený pokus se považuje, </a:t>
            </a:r>
            <a:r>
              <a:rPr lang="cs-CZ" sz="2400" dirty="0" smtClean="0"/>
              <a:t>jestliže</a:t>
            </a:r>
          </a:p>
          <a:p>
            <a:pPr marL="514350" lvl="0" indent="-514350">
              <a:buAutoNum type="alphaLcParenR"/>
            </a:pPr>
            <a:r>
              <a:rPr lang="pl-PL" sz="2400" dirty="0" smtClean="0"/>
              <a:t>po skoku laťka nezůstane na stojanech ....</a:t>
            </a:r>
          </a:p>
          <a:p>
            <a:pPr marL="0" lvl="0" indent="0">
              <a:buNone/>
            </a:pPr>
            <a:r>
              <a:rPr lang="cs-CZ" sz="2400" dirty="0" smtClean="0"/>
              <a:t>b) závodník se kteroukoliv částí těla dotkne země, včetně doskočiště, za svislou rovinou …..</a:t>
            </a:r>
            <a:r>
              <a:rPr lang="cs-CZ" sz="2400" dirty="0"/>
              <a:t> </a:t>
            </a:r>
            <a:r>
              <a:rPr lang="cs-CZ" sz="2400" dirty="0" smtClean="0"/>
              <a:t>            </a:t>
            </a:r>
            <a:r>
              <a:rPr lang="cs-CZ" sz="2400" b="1" dirty="0" smtClean="0">
                <a:solidFill>
                  <a:srgbClr val="7030A0"/>
                </a:solidFill>
              </a:rPr>
              <a:t>c) závodník </a:t>
            </a:r>
            <a:r>
              <a:rPr lang="cs-CZ" sz="2400" b="1" dirty="0">
                <a:solidFill>
                  <a:srgbClr val="7030A0"/>
                </a:solidFill>
              </a:rPr>
              <a:t>se při rozběhu dotkne laťky nebo svislé části stojanů aniž by skočil</a:t>
            </a:r>
          </a:p>
          <a:p>
            <a:pPr marL="0" indent="0">
              <a:buNone/>
            </a:pPr>
            <a:r>
              <a:rPr lang="cs-CZ" sz="2400" b="1" dirty="0" smtClean="0"/>
              <a:t>Rozběhová plocha a odraziště</a:t>
            </a:r>
          </a:p>
          <a:p>
            <a:pPr marL="0" indent="0">
              <a:buNone/>
            </a:pPr>
            <a:r>
              <a:rPr lang="cs-CZ" sz="2400" dirty="0" smtClean="0"/>
              <a:t>3. Minimální </a:t>
            </a:r>
            <a:r>
              <a:rPr lang="cs-CZ" sz="2400" b="1" dirty="0" smtClean="0">
                <a:solidFill>
                  <a:srgbClr val="7030A0"/>
                </a:solidFill>
              </a:rPr>
              <a:t>šířka rozběhové plochy musí být 16 m </a:t>
            </a:r>
            <a:r>
              <a:rPr lang="cs-CZ" sz="2400" dirty="0" smtClean="0"/>
              <a:t>a minimální délka rozběhu musí být 15 m. Při soutěžích uvedených v P1.a),b),c), musí být minimální délka rozběhu </a:t>
            </a:r>
            <a:r>
              <a:rPr lang="cs-CZ" sz="2400" strike="sngStrike" dirty="0" smtClean="0"/>
              <a:t>20</a:t>
            </a:r>
            <a:r>
              <a:rPr lang="cs-CZ" sz="2400" dirty="0" smtClean="0"/>
              <a:t> </a:t>
            </a:r>
            <a:r>
              <a:rPr lang="cs-CZ" sz="2400" b="1" dirty="0" smtClean="0">
                <a:solidFill>
                  <a:srgbClr val="7030A0"/>
                </a:solidFill>
              </a:rPr>
              <a:t>25 m</a:t>
            </a:r>
            <a:r>
              <a:rPr lang="cs-CZ" sz="2400" dirty="0" smtClean="0"/>
              <a:t>. </a:t>
            </a:r>
          </a:p>
          <a:p>
            <a:endParaRPr lang="cs-CZ" sz="2400" dirty="0"/>
          </a:p>
        </p:txBody>
      </p:sp>
    </p:spTree>
    <p:extLst>
      <p:ext uri="{BB962C8B-B14F-4D97-AF65-F5344CB8AC3E}">
        <p14:creationId xmlns:p14="http://schemas.microsoft.com/office/powerpoint/2010/main" val="22795384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cs-CZ" altLang="cs-CZ" sz="3200" b="1" smtClean="0">
                <a:solidFill>
                  <a:schemeClr val="tx1"/>
                </a:solidFill>
              </a:rPr>
              <a:t>Pravidlo 183 – Skok o tyči</a:t>
            </a:r>
          </a:p>
        </p:txBody>
      </p:sp>
      <p:sp>
        <p:nvSpPr>
          <p:cNvPr id="38916" name="Text Box 4"/>
          <p:cNvSpPr txBox="1">
            <a:spLocks noChangeArrowheads="1"/>
          </p:cNvSpPr>
          <p:nvPr/>
        </p:nvSpPr>
        <p:spPr bwMode="auto">
          <a:xfrm>
            <a:off x="395288" y="1341438"/>
            <a:ext cx="8353425" cy="48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800" dirty="0"/>
              <a:t>3. Závodníkům je během soutěže dovoleno nanášet na ruce nebo na tyč hmotu usnadňující držení tyče. </a:t>
            </a:r>
            <a:r>
              <a:rPr lang="cs-CZ" altLang="cs-CZ" sz="2800" b="1" i="1" dirty="0">
                <a:solidFill>
                  <a:srgbClr val="7030A0"/>
                </a:solidFill>
              </a:rPr>
              <a:t>Použití rukavic je dovoleno.</a:t>
            </a:r>
          </a:p>
          <a:p>
            <a:pPr>
              <a:spcBef>
                <a:spcPct val="0"/>
              </a:spcBef>
              <a:buFontTx/>
              <a:buNone/>
            </a:pPr>
            <a:r>
              <a:rPr lang="cs-CZ" altLang="cs-CZ" sz="2800" i="1" dirty="0"/>
              <a:t>Nářadí</a:t>
            </a:r>
          </a:p>
          <a:p>
            <a:pPr>
              <a:spcBef>
                <a:spcPct val="0"/>
              </a:spcBef>
              <a:buFontTx/>
              <a:buNone/>
            </a:pPr>
            <a:r>
              <a:rPr lang="cs-CZ" altLang="cs-CZ" sz="2800" b="1" i="1" dirty="0">
                <a:solidFill>
                  <a:srgbClr val="7030A0"/>
                </a:solidFill>
              </a:rPr>
              <a:t>POZN.: Soutěžící může skříňku před kterýmkoliv svým pokusem vyložit obložením pro dodatečnou ochranu. Musí tak učinit v době vyhrazené pro pokus a ihned po provedení svého pokusu musí obložení odstranit. Při soutěžích uvedených v P1.1.a) až f) musí obložení poskytnout organizátor. </a:t>
            </a:r>
            <a:endParaRPr lang="cs-CZ" altLang="cs-CZ" sz="2800" b="1" dirty="0">
              <a:solidFill>
                <a:srgbClr val="7030A0"/>
              </a:solidFill>
            </a:endParaRPr>
          </a:p>
        </p:txBody>
      </p:sp>
    </p:spTree>
    <p:extLst>
      <p:ext uri="{BB962C8B-B14F-4D97-AF65-F5344CB8AC3E}">
        <p14:creationId xmlns:p14="http://schemas.microsoft.com/office/powerpoint/2010/main" val="2601369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up)">
                                      <p:cBhvr>
                                        <p:cTn id="7"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cs-CZ" altLang="cs-CZ" sz="3200" b="1" smtClean="0">
                <a:solidFill>
                  <a:schemeClr val="tx1"/>
                </a:solidFill>
              </a:rPr>
              <a:t>Pravidlo 183 – Skok o tyči</a:t>
            </a:r>
          </a:p>
        </p:txBody>
      </p:sp>
      <p:sp>
        <p:nvSpPr>
          <p:cNvPr id="38916" name="Text Box 4"/>
          <p:cNvSpPr txBox="1">
            <a:spLocks noChangeArrowheads="1"/>
          </p:cNvSpPr>
          <p:nvPr/>
        </p:nvSpPr>
        <p:spPr bwMode="auto">
          <a:xfrm>
            <a:off x="395536" y="1340768"/>
            <a:ext cx="835292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sz="2800" dirty="0" smtClean="0"/>
              <a:t>10. Kolíky </a:t>
            </a:r>
            <a:r>
              <a:rPr lang="cs-CZ" sz="2800" dirty="0"/>
              <a:t>nesmějí vyčnívat více než 55 mm z ramen která musí být hladká. </a:t>
            </a:r>
            <a:r>
              <a:rPr lang="cs-CZ" sz="2800" i="1" dirty="0" smtClean="0">
                <a:solidFill>
                  <a:srgbClr val="7030A0"/>
                </a:solidFill>
              </a:rPr>
              <a:t>Svislá </a:t>
            </a:r>
            <a:r>
              <a:rPr lang="cs-CZ" sz="2800" i="1" dirty="0">
                <a:solidFill>
                  <a:srgbClr val="7030A0"/>
                </a:solidFill>
              </a:rPr>
              <a:t>opěra kolíků musí být rovněž hladká a upravená tak, aby laťka nemohla zůstat ležet na jejím </a:t>
            </a:r>
            <a:r>
              <a:rPr lang="cs-CZ" sz="2800" i="1" dirty="0" smtClean="0">
                <a:solidFill>
                  <a:srgbClr val="7030A0"/>
                </a:solidFill>
              </a:rPr>
              <a:t>vrchu, který </a:t>
            </a:r>
            <a:r>
              <a:rPr lang="cs-CZ" sz="2800" i="1" strike="sngStrike" dirty="0">
                <a:solidFill>
                  <a:srgbClr val="7030A0"/>
                </a:solidFill>
              </a:rPr>
              <a:t>má</a:t>
            </a:r>
            <a:r>
              <a:rPr lang="cs-CZ" sz="2800" i="1" dirty="0">
                <a:solidFill>
                  <a:srgbClr val="7030A0"/>
                </a:solidFill>
              </a:rPr>
              <a:t> musí ležet 35 až 40 mm nad kolíky</a:t>
            </a:r>
            <a:r>
              <a:rPr lang="cs-CZ" sz="2800" dirty="0" smtClean="0">
                <a:solidFill>
                  <a:srgbClr val="7030A0"/>
                </a:solidFill>
              </a:rPr>
              <a:t> </a:t>
            </a:r>
            <a:endParaRPr lang="cs-CZ" sz="2800" dirty="0">
              <a:solidFill>
                <a:srgbClr val="7030A0"/>
              </a:solidFill>
            </a:endParaRPr>
          </a:p>
        </p:txBody>
      </p:sp>
      <p:pic>
        <p:nvPicPr>
          <p:cNvPr id="139266" name="Picture 2" descr="P0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3587537"/>
            <a:ext cx="43307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a:spLocks noChangeArrowheads="1"/>
          </p:cNvSpPr>
          <p:nvPr/>
        </p:nvSpPr>
        <p:spPr bwMode="auto">
          <a:xfrm>
            <a:off x="6551613" y="3625850"/>
            <a:ext cx="2438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a:t>Kolíky </a:t>
            </a:r>
            <a:r>
              <a:rPr lang="cs-CZ" altLang="cs-CZ" sz="2400">
                <a:solidFill>
                  <a:srgbClr val="C00000"/>
                </a:solidFill>
              </a:rPr>
              <a:t>nesmějí být zhotoveny z gumy </a:t>
            </a:r>
            <a:r>
              <a:rPr lang="cs-CZ" altLang="cs-CZ" sz="2400"/>
              <a:t>nebo pokryty gumou či jiným materiálem, který ……….</a:t>
            </a:r>
          </a:p>
        </p:txBody>
      </p:sp>
      <p:cxnSp>
        <p:nvCxnSpPr>
          <p:cNvPr id="4" name="Přímá spojnice se šipkou 3"/>
          <p:cNvCxnSpPr/>
          <p:nvPr/>
        </p:nvCxnSpPr>
        <p:spPr>
          <a:xfrm flipH="1">
            <a:off x="4360863" y="4508500"/>
            <a:ext cx="2165350" cy="288925"/>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a:off x="5422900" y="4508500"/>
            <a:ext cx="1103313" cy="1065213"/>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49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up)">
                                      <p:cBhvr>
                                        <p:cTn id="7" dur="1000"/>
                                        <p:tgtEl>
                                          <p:spTgt spid="38916"/>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39266"/>
                                        </p:tgtEl>
                                        <p:attrNameLst>
                                          <p:attrName>style.visibility</p:attrName>
                                        </p:attrNameLst>
                                      </p:cBhvr>
                                      <p:to>
                                        <p:strVal val="visible"/>
                                      </p:to>
                                    </p:set>
                                    <p:animEffect transition="in" filter="wipe(up)">
                                      <p:cBhvr>
                                        <p:cTn id="11" dur="500"/>
                                        <p:tgtEl>
                                          <p:spTgt spid="139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par>
                          <p:cTn id="17" fill="hold" nodeType="afterGroup">
                            <p:stCondLst>
                              <p:cond delay="1000"/>
                            </p:stCondLst>
                            <p:childTnLst>
                              <p:par>
                                <p:cTn id="18" presetID="16" presetClass="entr" presetSubtype="21" fill="hold" nodeType="after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Základní - nejdůležitější pravidlo</a:t>
            </a:r>
          </a:p>
        </p:txBody>
      </p:sp>
      <p:sp>
        <p:nvSpPr>
          <p:cNvPr id="3" name="Zástupný symbol pro obsah 2"/>
          <p:cNvSpPr>
            <a:spLocks noGrp="1"/>
          </p:cNvSpPr>
          <p:nvPr>
            <p:ph idx="1"/>
          </p:nvPr>
        </p:nvSpPr>
        <p:spPr>
          <a:xfrm>
            <a:off x="457200" y="1556792"/>
            <a:ext cx="8229600" cy="4525963"/>
          </a:xfrm>
        </p:spPr>
        <p:txBody>
          <a:bodyPr/>
          <a:lstStyle/>
          <a:p>
            <a:r>
              <a:rPr lang="cs-CZ" dirty="0" smtClean="0"/>
              <a:t>Směrnice ČAS 3/2011 „O rozhodčích“</a:t>
            </a:r>
          </a:p>
          <a:p>
            <a:pPr marL="0" indent="0">
              <a:buNone/>
            </a:pPr>
            <a:r>
              <a:rPr lang="cs-CZ" dirty="0" smtClean="0"/>
              <a:t>         Čl</a:t>
            </a:r>
            <a:r>
              <a:rPr lang="cs-CZ" dirty="0"/>
              <a:t>. 5 </a:t>
            </a:r>
            <a:r>
              <a:rPr lang="cs-CZ" dirty="0" smtClean="0"/>
              <a:t>Práva </a:t>
            </a:r>
            <a:r>
              <a:rPr lang="cs-CZ" dirty="0"/>
              <a:t>a povinnosti rozhodčího </a:t>
            </a:r>
          </a:p>
          <a:p>
            <a:pPr marL="0" indent="0">
              <a:buNone/>
            </a:pPr>
            <a:r>
              <a:rPr lang="cs-CZ" dirty="0" smtClean="0"/>
              <a:t>       d</a:t>
            </a:r>
            <a:r>
              <a:rPr lang="cs-CZ" dirty="0"/>
              <a:t>) předchází úrazům a při zraněních </a:t>
            </a:r>
          </a:p>
          <a:p>
            <a:pPr marL="0" indent="0">
              <a:buNone/>
            </a:pPr>
            <a:r>
              <a:rPr lang="cs-CZ" dirty="0" smtClean="0"/>
              <a:t>           poskytuje pomoc</a:t>
            </a:r>
          </a:p>
          <a:p>
            <a:pPr marL="0" indent="0">
              <a:buNone/>
            </a:pPr>
            <a:r>
              <a:rPr lang="cs-CZ" dirty="0" smtClean="0"/>
              <a:t> </a:t>
            </a:r>
            <a:endParaRPr lang="cs-CZ" dirty="0"/>
          </a:p>
          <a:p>
            <a:endParaRPr lang="cs-CZ" dirty="0"/>
          </a:p>
        </p:txBody>
      </p:sp>
      <p:graphicFrame>
        <p:nvGraphicFramePr>
          <p:cNvPr id="4" name="Diagram 3"/>
          <p:cNvGraphicFramePr/>
          <p:nvPr>
            <p:extLst>
              <p:ext uri="{D42A27DB-BD31-4B8C-83A1-F6EECF244321}">
                <p14:modId xmlns:p14="http://schemas.microsoft.com/office/powerpoint/2010/main" val="2264038576"/>
              </p:ext>
            </p:extLst>
          </p:nvPr>
        </p:nvGraphicFramePr>
        <p:xfrm>
          <a:off x="1119678" y="30689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upload.wikimedia.org/wikipedia/commons/thumb/1/1a/Flag_of_the_Red_Cross.svg/220px-Flag_of_the_Red_Cross.svg.pn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95936" y="5229200"/>
            <a:ext cx="404322" cy="27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664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altLang="cs-CZ" sz="3200" b="1" smtClean="0">
                <a:solidFill>
                  <a:schemeClr val="tx1"/>
                </a:solidFill>
              </a:rPr>
              <a:t>Pravidlo 183 – Skok o tyči</a:t>
            </a:r>
          </a:p>
        </p:txBody>
      </p:sp>
      <p:sp>
        <p:nvSpPr>
          <p:cNvPr id="38916" name="Text Box 4"/>
          <p:cNvSpPr txBox="1">
            <a:spLocks noChangeArrowheads="1"/>
          </p:cNvSpPr>
          <p:nvPr/>
        </p:nvSpPr>
        <p:spPr bwMode="auto">
          <a:xfrm>
            <a:off x="646906" y="1831323"/>
            <a:ext cx="78501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dirty="0"/>
              <a:t>Závodníci mohou používat </a:t>
            </a:r>
            <a:r>
              <a:rPr lang="cs-CZ" u="sng" dirty="0"/>
              <a:t>vlastní tyče</a:t>
            </a:r>
            <a:r>
              <a:rPr lang="cs-CZ" dirty="0"/>
              <a:t>. Žádný závodník nesmí použít tyč jiného závodníka </a:t>
            </a:r>
            <a:r>
              <a:rPr lang="cs-CZ" u="sng" dirty="0"/>
              <a:t>bez souhlasu vlastníka</a:t>
            </a:r>
            <a:r>
              <a:rPr lang="cs-CZ" dirty="0"/>
              <a:t>.</a:t>
            </a:r>
          </a:p>
          <a:p>
            <a:pPr>
              <a:defRPr/>
            </a:pPr>
            <a:r>
              <a:rPr lang="cs-CZ" dirty="0"/>
              <a:t>Tyč může být </a:t>
            </a:r>
            <a:r>
              <a:rPr lang="cs-CZ" u="sng" dirty="0"/>
              <a:t>z libovolného materiálu </a:t>
            </a:r>
            <a:r>
              <a:rPr lang="cs-CZ" dirty="0"/>
              <a:t>nebo z kombinace materiálů, libovolné délky i průřezu, ale její </a:t>
            </a:r>
            <a:r>
              <a:rPr lang="cs-CZ" u="sng" dirty="0"/>
              <a:t>základní povrch musí být hladký</a:t>
            </a:r>
            <a:r>
              <a:rPr lang="cs-CZ" dirty="0"/>
              <a:t>. </a:t>
            </a:r>
          </a:p>
          <a:p>
            <a:pPr>
              <a:defRPr/>
            </a:pPr>
            <a:r>
              <a:rPr lang="cs-CZ" sz="2400" dirty="0"/>
              <a:t>Tyč může být v místě úchopu </a:t>
            </a:r>
            <a:r>
              <a:rPr lang="cs-CZ" sz="2400" b="1" i="1" dirty="0">
                <a:solidFill>
                  <a:srgbClr val="7030A0"/>
                </a:solidFill>
              </a:rPr>
              <a:t>(pro ochranu rukou)</a:t>
            </a:r>
            <a:r>
              <a:rPr lang="cs-CZ" sz="2400" b="1" dirty="0">
                <a:solidFill>
                  <a:srgbClr val="7030A0"/>
                </a:solidFill>
              </a:rPr>
              <a:t> </a:t>
            </a:r>
            <a:r>
              <a:rPr lang="cs-CZ" sz="2400" dirty="0"/>
              <a:t>ovinuta </a:t>
            </a:r>
            <a:r>
              <a:rPr lang="cs-CZ" sz="2400" strike="sngStrike" dirty="0"/>
              <a:t>ochrannými</a:t>
            </a:r>
            <a:r>
              <a:rPr lang="cs-CZ" sz="2400" dirty="0"/>
              <a:t> vrstvami přilnavé pásky a v místě spodního konce </a:t>
            </a:r>
            <a:r>
              <a:rPr lang="cs-CZ" sz="2400" b="1" dirty="0">
                <a:solidFill>
                  <a:srgbClr val="7030A0"/>
                </a:solidFill>
              </a:rPr>
              <a:t>(</a:t>
            </a:r>
            <a:r>
              <a:rPr lang="cs-CZ" sz="2400" b="1" i="1" dirty="0">
                <a:solidFill>
                  <a:srgbClr val="7030A0"/>
                </a:solidFill>
              </a:rPr>
              <a:t>pro</a:t>
            </a:r>
            <a:r>
              <a:rPr lang="cs-CZ" sz="2400" b="1" dirty="0">
                <a:solidFill>
                  <a:srgbClr val="7030A0"/>
                </a:solidFill>
              </a:rPr>
              <a:t> </a:t>
            </a:r>
            <a:r>
              <a:rPr lang="cs-CZ" sz="2400" b="1" i="1" dirty="0">
                <a:solidFill>
                  <a:srgbClr val="7030A0"/>
                </a:solidFill>
              </a:rPr>
              <a:t>ochranu</a:t>
            </a:r>
            <a:r>
              <a:rPr lang="cs-CZ" sz="2400" b="1" dirty="0">
                <a:solidFill>
                  <a:srgbClr val="7030A0"/>
                </a:solidFill>
              </a:rPr>
              <a:t> </a:t>
            </a:r>
            <a:r>
              <a:rPr lang="cs-CZ" sz="2400" b="1" i="1" dirty="0">
                <a:solidFill>
                  <a:srgbClr val="7030A0"/>
                </a:solidFill>
              </a:rPr>
              <a:t>tyče</a:t>
            </a:r>
            <a:r>
              <a:rPr lang="cs-CZ" sz="2400" b="1" dirty="0">
                <a:solidFill>
                  <a:srgbClr val="7030A0"/>
                </a:solidFill>
              </a:rPr>
              <a:t>) </a:t>
            </a:r>
            <a:r>
              <a:rPr lang="cs-CZ" sz="2400" dirty="0"/>
              <a:t>páskou nebo jiným vhodným materiálem. </a:t>
            </a:r>
            <a:r>
              <a:rPr lang="cs-CZ" sz="2400" b="1" i="1" dirty="0">
                <a:solidFill>
                  <a:srgbClr val="7030A0"/>
                </a:solidFill>
              </a:rPr>
              <a:t>Páska v místě úchopu musí vytvořit plynulou vrstvu, vyjma místa vzájemného překrytí a nesmí vyvolat náhlou změnu průměru, např. ve tvaru prstence</a:t>
            </a:r>
            <a:r>
              <a:rPr lang="cs-CZ" sz="2400" b="1" dirty="0">
                <a:solidFill>
                  <a:srgbClr val="7030A0"/>
                </a:solidFill>
              </a:rPr>
              <a:t>. </a:t>
            </a:r>
            <a:endParaRPr lang="cs-CZ" sz="2400" b="1" i="1" u="sng" dirty="0" smtClean="0">
              <a:solidFill>
                <a:srgbClr val="7030A0"/>
              </a:solidFill>
            </a:endParaRPr>
          </a:p>
        </p:txBody>
      </p:sp>
      <p:sp>
        <p:nvSpPr>
          <p:cNvPr id="105476" name="Text Box 5"/>
          <p:cNvSpPr txBox="1">
            <a:spLocks noChangeArrowheads="1"/>
          </p:cNvSpPr>
          <p:nvPr/>
        </p:nvSpPr>
        <p:spPr bwMode="auto">
          <a:xfrm>
            <a:off x="719932" y="1340768"/>
            <a:ext cx="54721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cs-CZ" sz="2400" b="1" dirty="0"/>
              <a:t>Skokanské tyče</a:t>
            </a:r>
            <a:endParaRPr lang="cs-CZ" altLang="cs-CZ" sz="2400" b="1" dirty="0">
              <a:solidFill>
                <a:srgbClr val="00B050"/>
              </a:solidFill>
            </a:endParaRPr>
          </a:p>
        </p:txBody>
      </p:sp>
      <p:sp>
        <p:nvSpPr>
          <p:cNvPr id="2" name="Vývojový diagram: postup 1"/>
          <p:cNvSpPr/>
          <p:nvPr/>
        </p:nvSpPr>
        <p:spPr>
          <a:xfrm>
            <a:off x="4537075" y="5732463"/>
            <a:ext cx="4356100" cy="2889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Vývojový diagram: postup 2"/>
          <p:cNvSpPr/>
          <p:nvPr/>
        </p:nvSpPr>
        <p:spPr>
          <a:xfrm>
            <a:off x="6156325" y="5661025"/>
            <a:ext cx="215900" cy="431800"/>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Vývojový diagram: postup 3"/>
          <p:cNvSpPr/>
          <p:nvPr/>
        </p:nvSpPr>
        <p:spPr>
          <a:xfrm>
            <a:off x="6372225" y="5732463"/>
            <a:ext cx="1368425" cy="288925"/>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6" name="Přímá spojnice 5"/>
          <p:cNvCxnSpPr/>
          <p:nvPr/>
        </p:nvCxnSpPr>
        <p:spPr>
          <a:xfrm flipV="1">
            <a:off x="5940425" y="5516563"/>
            <a:ext cx="503238"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H="1" flipV="1">
            <a:off x="6092825" y="5516563"/>
            <a:ext cx="350838"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09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Nadpis 1"/>
          <p:cNvSpPr>
            <a:spLocks noGrp="1"/>
          </p:cNvSpPr>
          <p:nvPr>
            <p:ph type="title"/>
          </p:nvPr>
        </p:nvSpPr>
        <p:spPr/>
        <p:txBody>
          <a:bodyPr/>
          <a:lstStyle/>
          <a:p>
            <a:r>
              <a:rPr lang="cs-CZ" altLang="cs-CZ" sz="3200" b="1" smtClean="0">
                <a:solidFill>
                  <a:schemeClr val="tx1"/>
                </a:solidFill>
              </a:rPr>
              <a:t>Pravidlo 185 – Skok do dálky</a:t>
            </a:r>
            <a:endParaRPr lang="cs-CZ" altLang="cs-CZ" sz="3200" smtClean="0"/>
          </a:p>
        </p:txBody>
      </p:sp>
      <p:sp>
        <p:nvSpPr>
          <p:cNvPr id="3" name="Zástupný symbol pro obsah 2"/>
          <p:cNvSpPr>
            <a:spLocks noGrp="1"/>
          </p:cNvSpPr>
          <p:nvPr>
            <p:ph idx="1"/>
          </p:nvPr>
        </p:nvSpPr>
        <p:spPr>
          <a:xfrm>
            <a:off x="395288" y="1412875"/>
            <a:ext cx="8229600" cy="4525963"/>
          </a:xfrm>
        </p:spPr>
        <p:txBody>
          <a:bodyPr/>
          <a:lstStyle/>
          <a:p>
            <a:pPr marL="0" indent="0">
              <a:buFontTx/>
              <a:buNone/>
            </a:pPr>
            <a:r>
              <a:rPr lang="cs-CZ" altLang="cs-CZ" sz="2800" dirty="0" smtClean="0"/>
              <a:t>1. Za nezdařený pokus se považuje, jestliže skokan</a:t>
            </a:r>
          </a:p>
          <a:p>
            <a:pPr marL="0" indent="0">
              <a:buFontTx/>
              <a:buNone/>
            </a:pPr>
            <a:r>
              <a:rPr lang="cs-CZ" altLang="cs-CZ" sz="2800" dirty="0" smtClean="0"/>
              <a:t>f) </a:t>
            </a:r>
            <a:r>
              <a:rPr lang="cs-CZ" altLang="cs-CZ" sz="2800" b="1" i="1" dirty="0" smtClean="0">
                <a:solidFill>
                  <a:srgbClr val="7030A0"/>
                </a:solidFill>
              </a:rPr>
              <a:t>Opustí doskočiště jiným způsobem, než jak je popsáno v P185.2</a:t>
            </a:r>
            <a:endParaRPr lang="cs-CZ" altLang="cs-CZ" sz="2800" b="1" dirty="0" smtClean="0">
              <a:solidFill>
                <a:srgbClr val="7030A0"/>
              </a:solidFill>
            </a:endParaRPr>
          </a:p>
          <a:p>
            <a:pPr marL="0" indent="0">
              <a:buFontTx/>
              <a:buNone/>
            </a:pPr>
            <a:r>
              <a:rPr lang="cs-CZ" altLang="cs-CZ" sz="2800" i="1" dirty="0" smtClean="0"/>
              <a:t>POZN.: </a:t>
            </a:r>
            <a:r>
              <a:rPr lang="cs-CZ" altLang="cs-CZ" sz="2800" i="1" dirty="0" smtClean="0">
                <a:solidFill>
                  <a:srgbClr val="7030A0"/>
                </a:solidFill>
              </a:rPr>
              <a:t>Způsob dopadu do doskočiště podle P185.1.e) zahrnuje </a:t>
            </a:r>
            <a:r>
              <a:rPr lang="cs-CZ" altLang="cs-CZ" sz="2800" i="1" dirty="0" err="1" smtClean="0"/>
              <a:t>přepadnutí</a:t>
            </a:r>
            <a:r>
              <a:rPr lang="cs-CZ" altLang="cs-CZ" sz="2800" i="1" dirty="0" smtClean="0"/>
              <a:t> zpět do prostoru doskočiště (nebo chůzi zpět) do místa, které je blíže odrazovému břevnu než počáteční stopa při doskoku. </a:t>
            </a:r>
            <a:endParaRPr lang="cs-CZ" altLang="cs-CZ" sz="2800" dirty="0" smtClean="0"/>
          </a:p>
          <a:p>
            <a:pPr marL="0" indent="0">
              <a:buFontTx/>
              <a:buNone/>
            </a:pPr>
            <a:endParaRPr lang="cs-CZ" altLang="cs-CZ" sz="2800" dirty="0" smtClean="0"/>
          </a:p>
        </p:txBody>
      </p:sp>
    </p:spTree>
    <p:extLst>
      <p:ext uri="{BB962C8B-B14F-4D97-AF65-F5344CB8AC3E}">
        <p14:creationId xmlns:p14="http://schemas.microsoft.com/office/powerpoint/2010/main" val="1294798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11188" y="333375"/>
            <a:ext cx="7772400" cy="719138"/>
          </a:xfrm>
        </p:spPr>
        <p:txBody>
          <a:bodyPr/>
          <a:lstStyle/>
          <a:p>
            <a:pPr eaLnBrk="1" hangingPunct="1"/>
            <a:r>
              <a:rPr lang="cs-CZ" altLang="cs-CZ" sz="4000" smtClean="0"/>
              <a:t>Výklad pravidla 185</a:t>
            </a:r>
          </a:p>
        </p:txBody>
      </p:sp>
      <p:sp>
        <p:nvSpPr>
          <p:cNvPr id="2053" name="Text Box 5"/>
          <p:cNvSpPr txBox="1">
            <a:spLocks noChangeArrowheads="1"/>
          </p:cNvSpPr>
          <p:nvPr/>
        </p:nvSpPr>
        <p:spPr bwMode="auto">
          <a:xfrm>
            <a:off x="323529" y="1268760"/>
            <a:ext cx="849694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sz="2800" b="1" dirty="0" smtClean="0">
                <a:solidFill>
                  <a:srgbClr val="C00000"/>
                </a:solidFill>
              </a:rPr>
              <a:t>Soutěž</a:t>
            </a:r>
          </a:p>
          <a:p>
            <a:pPr>
              <a:defRPr/>
            </a:pPr>
            <a:r>
              <a:rPr lang="cs-CZ" sz="2800" b="1" dirty="0" smtClean="0">
                <a:solidFill>
                  <a:srgbClr val="C00000"/>
                </a:solidFill>
              </a:rPr>
              <a:t>2. Při opouštění doskočiště se závodník musí chodidlem dotknout jeho okraje nebo půdy vně doskočiště v místě, které je dále od odrazové čáry, než nejbližší stopa v doskočišti </a:t>
            </a:r>
            <a:r>
              <a:rPr lang="cs-CZ" sz="2800" b="1" strike="sngStrike" dirty="0" smtClean="0">
                <a:solidFill>
                  <a:srgbClr val="C00000"/>
                </a:solidFill>
              </a:rPr>
              <a:t>(viz P185.1.f)</a:t>
            </a:r>
            <a:endParaRPr lang="cs-CZ" sz="2800" b="1" dirty="0" smtClean="0">
              <a:solidFill>
                <a:srgbClr val="C00000"/>
              </a:solidFill>
            </a:endParaRPr>
          </a:p>
          <a:p>
            <a:pPr>
              <a:defRPr/>
            </a:pPr>
            <a:r>
              <a:rPr lang="cs-CZ" sz="2800" b="1" i="1" dirty="0" err="1" smtClean="0">
                <a:solidFill>
                  <a:srgbClr val="C00000"/>
                </a:solidFill>
              </a:rPr>
              <a:t>POZN.:Tento</a:t>
            </a:r>
            <a:r>
              <a:rPr lang="cs-CZ" sz="2800" b="1" i="1" dirty="0" smtClean="0">
                <a:solidFill>
                  <a:srgbClr val="C00000"/>
                </a:solidFill>
              </a:rPr>
              <a:t> první kontakt je považován za opuštění (doskočiště)</a:t>
            </a:r>
            <a:r>
              <a:rPr lang="cs-CZ" sz="2800" b="1" dirty="0" smtClean="0">
                <a:solidFill>
                  <a:srgbClr val="C00000"/>
                </a:solidFill>
              </a:rPr>
              <a:t>.</a:t>
            </a: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925" y="1219200"/>
            <a:ext cx="87915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85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up)">
                                      <p:cBhvr>
                                        <p:cTn id="7" dur="10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ssolve">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Nadpis 1"/>
          <p:cNvSpPr>
            <a:spLocks noGrp="1"/>
          </p:cNvSpPr>
          <p:nvPr>
            <p:ph type="title"/>
          </p:nvPr>
        </p:nvSpPr>
        <p:spPr>
          <a:xfrm>
            <a:off x="468313" y="188913"/>
            <a:ext cx="8229600" cy="1143000"/>
          </a:xfrm>
        </p:spPr>
        <p:txBody>
          <a:bodyPr/>
          <a:lstStyle/>
          <a:p>
            <a:r>
              <a:rPr lang="cs-CZ" altLang="cs-CZ" sz="3200" b="1" dirty="0" smtClean="0">
                <a:solidFill>
                  <a:schemeClr val="tx1"/>
                </a:solidFill>
              </a:rPr>
              <a:t>Pravidlo 185 – Skok do dálky</a:t>
            </a:r>
            <a:endParaRPr lang="cs-CZ" altLang="cs-CZ" sz="3200" dirty="0" smtClean="0">
              <a:solidFill>
                <a:schemeClr val="tx1"/>
              </a:solidFill>
            </a:endParaRPr>
          </a:p>
        </p:txBody>
      </p:sp>
      <p:sp>
        <p:nvSpPr>
          <p:cNvPr id="3" name="Zástupný symbol pro obsah 2"/>
          <p:cNvSpPr>
            <a:spLocks noGrp="1"/>
          </p:cNvSpPr>
          <p:nvPr>
            <p:ph idx="1"/>
          </p:nvPr>
        </p:nvSpPr>
        <p:spPr>
          <a:xfrm>
            <a:off x="468313" y="1341438"/>
            <a:ext cx="8229600" cy="4924425"/>
          </a:xfrm>
        </p:spPr>
        <p:txBody>
          <a:bodyPr/>
          <a:lstStyle/>
          <a:p>
            <a:pPr marL="0" indent="0">
              <a:buFontTx/>
              <a:buNone/>
              <a:defRPr/>
            </a:pPr>
            <a:r>
              <a:rPr lang="cs-CZ" sz="2400" i="1" dirty="0" smtClean="0">
                <a:solidFill>
                  <a:srgbClr val="7030A0"/>
                </a:solidFill>
              </a:rPr>
              <a:t>3. </a:t>
            </a:r>
            <a:r>
              <a:rPr lang="cs-CZ" sz="2400" b="1" i="1" dirty="0" smtClean="0">
                <a:solidFill>
                  <a:srgbClr val="7030A0"/>
                </a:solidFill>
              </a:rPr>
              <a:t>Za </a:t>
            </a:r>
            <a:r>
              <a:rPr lang="cs-CZ" sz="2400" b="1" i="1" dirty="0">
                <a:solidFill>
                  <a:srgbClr val="7030A0"/>
                </a:solidFill>
              </a:rPr>
              <a:t>nezdařený pokus se nepovažuje</a:t>
            </a:r>
            <a:r>
              <a:rPr lang="cs-CZ" sz="2400" i="1" dirty="0">
                <a:solidFill>
                  <a:srgbClr val="7030A0"/>
                </a:solidFill>
              </a:rPr>
              <a:t>, jestliže skokan</a:t>
            </a:r>
            <a:endParaRPr lang="cs-CZ" sz="2400" dirty="0">
              <a:solidFill>
                <a:srgbClr val="7030A0"/>
              </a:solidFill>
            </a:endParaRPr>
          </a:p>
          <a:p>
            <a:pPr marL="0" indent="0">
              <a:buFontTx/>
              <a:buNone/>
              <a:defRPr/>
            </a:pPr>
            <a:r>
              <a:rPr lang="cs-CZ" sz="2400" b="1" i="1" dirty="0" smtClean="0">
                <a:solidFill>
                  <a:srgbClr val="7030A0"/>
                </a:solidFill>
              </a:rPr>
              <a:t>a) </a:t>
            </a:r>
            <a:r>
              <a:rPr lang="cs-CZ" sz="2400" i="1" dirty="0" smtClean="0">
                <a:solidFill>
                  <a:srgbClr val="7030A0"/>
                </a:solidFill>
              </a:rPr>
              <a:t>při </a:t>
            </a:r>
            <a:r>
              <a:rPr lang="cs-CZ" sz="2400" i="1" dirty="0">
                <a:solidFill>
                  <a:srgbClr val="7030A0"/>
                </a:solidFill>
              </a:rPr>
              <a:t>rozběhu překročí bílou čáru vymezující rozběhovou dráhu.</a:t>
            </a:r>
            <a:endParaRPr lang="cs-CZ" sz="2400" dirty="0">
              <a:solidFill>
                <a:srgbClr val="7030A0"/>
              </a:solidFill>
            </a:endParaRPr>
          </a:p>
          <a:p>
            <a:pPr marL="0" indent="0">
              <a:buFontTx/>
              <a:buNone/>
              <a:defRPr/>
            </a:pPr>
            <a:r>
              <a:rPr lang="cs-CZ" sz="2400" b="1" i="1" dirty="0" smtClean="0">
                <a:solidFill>
                  <a:srgbClr val="7030A0"/>
                </a:solidFill>
              </a:rPr>
              <a:t>b) </a:t>
            </a:r>
            <a:r>
              <a:rPr lang="cs-CZ" sz="2400" i="1" dirty="0" smtClean="0">
                <a:solidFill>
                  <a:srgbClr val="7030A0"/>
                </a:solidFill>
              </a:rPr>
              <a:t>Vyjma </a:t>
            </a:r>
            <a:r>
              <a:rPr lang="cs-CZ" sz="2400" i="1" dirty="0">
                <a:solidFill>
                  <a:srgbClr val="7030A0"/>
                </a:solidFill>
              </a:rPr>
              <a:t>ustanovení P185.1.b)  se odrazí před odrazovým břevnem</a:t>
            </a:r>
            <a:endParaRPr lang="cs-CZ" sz="2400" dirty="0">
              <a:solidFill>
                <a:srgbClr val="7030A0"/>
              </a:solidFill>
            </a:endParaRPr>
          </a:p>
          <a:p>
            <a:pPr marL="0" indent="0">
              <a:buFontTx/>
              <a:buNone/>
              <a:defRPr/>
            </a:pPr>
            <a:r>
              <a:rPr lang="cs-CZ" sz="2400" b="1" i="1" dirty="0" smtClean="0">
                <a:solidFill>
                  <a:srgbClr val="7030A0"/>
                </a:solidFill>
              </a:rPr>
              <a:t>c) </a:t>
            </a:r>
            <a:r>
              <a:rPr lang="cs-CZ" sz="2400" i="1" dirty="0" smtClean="0">
                <a:solidFill>
                  <a:srgbClr val="7030A0"/>
                </a:solidFill>
              </a:rPr>
              <a:t>Vyjma </a:t>
            </a:r>
            <a:r>
              <a:rPr lang="cs-CZ" sz="2400" i="1" dirty="0">
                <a:solidFill>
                  <a:srgbClr val="7030A0"/>
                </a:solidFill>
              </a:rPr>
              <a:t>ustanovení P185.1.b)  se při odrazu částí své boty nebo chodidla dotkne půdy vedle odrazového prkna.</a:t>
            </a:r>
            <a:endParaRPr lang="cs-CZ" sz="2400" dirty="0">
              <a:solidFill>
                <a:srgbClr val="7030A0"/>
              </a:solidFill>
            </a:endParaRPr>
          </a:p>
          <a:p>
            <a:pPr marL="0" indent="0">
              <a:buFontTx/>
              <a:buNone/>
              <a:defRPr/>
            </a:pPr>
            <a:r>
              <a:rPr lang="cs-CZ" sz="2400" b="1" i="1" dirty="0" smtClean="0">
                <a:solidFill>
                  <a:srgbClr val="7030A0"/>
                </a:solidFill>
              </a:rPr>
              <a:t>d) </a:t>
            </a:r>
            <a:r>
              <a:rPr lang="cs-CZ" sz="2400" i="1" dirty="0" smtClean="0">
                <a:solidFill>
                  <a:srgbClr val="7030A0"/>
                </a:solidFill>
              </a:rPr>
              <a:t>se </a:t>
            </a:r>
            <a:r>
              <a:rPr lang="cs-CZ" sz="2400" i="1" dirty="0">
                <a:solidFill>
                  <a:srgbClr val="7030A0"/>
                </a:solidFill>
              </a:rPr>
              <a:t>při dopadu dotkne kteroukoliv částí svého těla země mimo doskočiště, nesmí to však být první dotyk nebo v rozporu s ustanovením odstavce 1.d) nebo </a:t>
            </a:r>
            <a:r>
              <a:rPr lang="cs-CZ" sz="2400" i="1" dirty="0" smtClean="0">
                <a:solidFill>
                  <a:srgbClr val="7030A0"/>
                </a:solidFill>
              </a:rPr>
              <a:t>e</a:t>
            </a:r>
            <a:r>
              <a:rPr lang="cs-CZ" sz="2400" i="1" dirty="0">
                <a:solidFill>
                  <a:srgbClr val="7030A0"/>
                </a:solidFill>
              </a:rPr>
              <a:t>) výše</a:t>
            </a:r>
            <a:endParaRPr lang="cs-CZ" sz="2400" dirty="0">
              <a:solidFill>
                <a:srgbClr val="7030A0"/>
              </a:solidFill>
            </a:endParaRPr>
          </a:p>
          <a:p>
            <a:pPr marL="0" indent="0">
              <a:buFontTx/>
              <a:buNone/>
              <a:defRPr/>
            </a:pPr>
            <a:r>
              <a:rPr lang="cs-CZ" sz="2400" i="1" dirty="0" smtClean="0">
                <a:solidFill>
                  <a:srgbClr val="7030A0"/>
                </a:solidFill>
              </a:rPr>
              <a:t>e) se </a:t>
            </a:r>
            <a:r>
              <a:rPr lang="cs-CZ" sz="2400" i="1" dirty="0">
                <a:solidFill>
                  <a:srgbClr val="7030A0"/>
                </a:solidFill>
              </a:rPr>
              <a:t>vrací  doskočištěm, pokud jej předtím po skoku opustil předepsaným způsobem.</a:t>
            </a:r>
            <a:endParaRPr lang="cs-CZ" sz="2400" dirty="0">
              <a:solidFill>
                <a:srgbClr val="7030A0"/>
              </a:solidFill>
            </a:endParaRPr>
          </a:p>
          <a:p>
            <a:pPr>
              <a:defRPr/>
            </a:pPr>
            <a:endParaRPr lang="cs-CZ" sz="2400" dirty="0">
              <a:solidFill>
                <a:srgbClr val="7030A0"/>
              </a:solidFill>
            </a:endParaRPr>
          </a:p>
        </p:txBody>
      </p:sp>
    </p:spTree>
    <p:extLst>
      <p:ext uri="{BB962C8B-B14F-4D97-AF65-F5344CB8AC3E}">
        <p14:creationId xmlns:p14="http://schemas.microsoft.com/office/powerpoint/2010/main" val="17610121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79425" y="68263"/>
            <a:ext cx="8229600" cy="1143000"/>
          </a:xfrm>
        </p:spPr>
        <p:txBody>
          <a:bodyPr/>
          <a:lstStyle/>
          <a:p>
            <a:pPr eaLnBrk="1" hangingPunct="1"/>
            <a:r>
              <a:rPr lang="cs-CZ" altLang="cs-CZ" sz="3200" b="1" smtClean="0">
                <a:solidFill>
                  <a:schemeClr val="tx1"/>
                </a:solidFill>
              </a:rPr>
              <a:t>Pravidlo 187 – Všeobecná ustanovení – vrhačské soutěže</a:t>
            </a:r>
          </a:p>
        </p:txBody>
      </p:sp>
      <p:sp>
        <p:nvSpPr>
          <p:cNvPr id="113667" name="Text Box 5"/>
          <p:cNvSpPr txBox="1">
            <a:spLocks noChangeArrowheads="1"/>
          </p:cNvSpPr>
          <p:nvPr/>
        </p:nvSpPr>
        <p:spPr bwMode="auto">
          <a:xfrm>
            <a:off x="949325" y="1341438"/>
            <a:ext cx="54721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cs-CZ" altLang="cs-CZ" sz="2400" b="1" i="1"/>
              <a:t>Úřední nářadí a náčiní</a:t>
            </a:r>
          </a:p>
        </p:txBody>
      </p:sp>
      <p:graphicFrame>
        <p:nvGraphicFramePr>
          <p:cNvPr id="4" name="Tabulka 3"/>
          <p:cNvGraphicFramePr>
            <a:graphicFrameLocks noGrp="1"/>
          </p:cNvGraphicFramePr>
          <p:nvPr>
            <p:extLst>
              <p:ext uri="{D42A27DB-BD31-4B8C-83A1-F6EECF244321}">
                <p14:modId xmlns:p14="http://schemas.microsoft.com/office/powerpoint/2010/main" val="3804108771"/>
              </p:ext>
            </p:extLst>
          </p:nvPr>
        </p:nvGraphicFramePr>
        <p:xfrm>
          <a:off x="250825" y="1801813"/>
          <a:ext cx="8497888" cy="4156075"/>
        </p:xfrm>
        <a:graphic>
          <a:graphicData uri="http://schemas.openxmlformats.org/drawingml/2006/table">
            <a:tbl>
              <a:tblPr/>
              <a:tblGrid>
                <a:gridCol w="1944688"/>
                <a:gridCol w="1081087"/>
                <a:gridCol w="1295400"/>
                <a:gridCol w="1152525"/>
                <a:gridCol w="1295400"/>
                <a:gridCol w="1728788"/>
              </a:tblGrid>
              <a:tr h="146326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smtClean="0">
                          <a:ln>
                            <a:noFill/>
                          </a:ln>
                          <a:solidFill>
                            <a:schemeClr val="tx1"/>
                          </a:solidFill>
                          <a:effectLst/>
                          <a:latin typeface="Arial Narrow" pitchFamily="34" charset="0"/>
                          <a:cs typeface="Times New Roman" pitchFamily="18" charset="0"/>
                        </a:rPr>
                        <a:t> </a:t>
                      </a:r>
                      <a:endParaRPr kumimoji="0" lang="cs-CZ" sz="3200" b="0" i="0" u="none" strike="noStrike" cap="none" normalizeH="0" baseline="0" dirty="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1" i="1" u="none" strike="noStrike" cap="none" normalizeH="0" baseline="0" dirty="0" smtClean="0">
                          <a:ln>
                            <a:noFill/>
                          </a:ln>
                          <a:solidFill>
                            <a:srgbClr val="7030A0"/>
                          </a:solidFill>
                          <a:effectLst/>
                          <a:latin typeface="Arial Narrow" pitchFamily="34" charset="0"/>
                          <a:cs typeface="Times New Roman" pitchFamily="18" charset="0"/>
                        </a:rPr>
                        <a:t> U18   </a:t>
                      </a:r>
                      <a:r>
                        <a:rPr kumimoji="0" lang="cs-CZ" sz="3200" b="1" i="1" u="none" strike="noStrike" cap="none" normalizeH="0" baseline="0" dirty="0" err="1" smtClean="0">
                          <a:ln>
                            <a:noFill/>
                          </a:ln>
                          <a:solidFill>
                            <a:srgbClr val="7030A0"/>
                          </a:solidFill>
                          <a:effectLst/>
                          <a:latin typeface="Arial Narrow" pitchFamily="34" charset="0"/>
                          <a:cs typeface="Times New Roman" pitchFamily="18" charset="0"/>
                        </a:rPr>
                        <a:t>dorky</a:t>
                      </a:r>
                      <a:endParaRPr kumimoji="0" lang="cs-CZ" sz="3200" b="1" i="0" u="none" strike="noStrike" cap="none" normalizeH="0" baseline="0" dirty="0" smtClean="0">
                        <a:ln>
                          <a:noFill/>
                        </a:ln>
                        <a:solidFill>
                          <a:srgbClr val="7030A0"/>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Ženy</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juniorky</a:t>
                      </a:r>
                      <a:endParaRPr kumimoji="0" lang="cs-CZ" sz="3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 </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muži</a:t>
                      </a:r>
                      <a:endParaRPr kumimoji="0" lang="cs-CZ" sz="3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smtClean="0">
                          <a:ln>
                            <a:noFill/>
                          </a:ln>
                          <a:solidFill>
                            <a:schemeClr val="tx1"/>
                          </a:solidFill>
                          <a:effectLst/>
                          <a:latin typeface="Arial Narrow" pitchFamily="34" charset="0"/>
                          <a:cs typeface="Times New Roman" pitchFamily="18" charset="0"/>
                        </a:rPr>
                        <a:t>U20 </a:t>
                      </a:r>
                      <a:endParaRPr kumimoji="0" lang="cs-CZ" sz="3200" b="0" i="0" u="none" strike="noStrike" cap="none" normalizeH="0" baseline="0" dirty="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smtClean="0">
                          <a:ln>
                            <a:noFill/>
                          </a:ln>
                          <a:solidFill>
                            <a:schemeClr val="tx1"/>
                          </a:solidFill>
                          <a:effectLst/>
                          <a:latin typeface="Arial Narrow" pitchFamily="34" charset="0"/>
                          <a:cs typeface="Times New Roman" pitchFamily="18" charset="0"/>
                        </a:rPr>
                        <a:t>junioři</a:t>
                      </a:r>
                      <a:endParaRPr kumimoji="0" lang="cs-CZ" sz="3200" b="0" i="0" u="none" strike="noStrike" cap="none" normalizeH="0" baseline="0" dirty="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smtClean="0">
                          <a:ln>
                            <a:noFill/>
                          </a:ln>
                          <a:solidFill>
                            <a:schemeClr val="tx1"/>
                          </a:solidFill>
                          <a:effectLst/>
                          <a:latin typeface="Arial Narrow" pitchFamily="34" charset="0"/>
                          <a:cs typeface="Times New Roman" pitchFamily="18" charset="0"/>
                        </a:rPr>
                        <a:t>U18 </a:t>
                      </a:r>
                      <a:endParaRPr kumimoji="0" lang="cs-CZ" sz="3200" b="0" i="0" u="none" strike="noStrike" cap="none" normalizeH="0" baseline="0" dirty="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smtClean="0">
                          <a:ln>
                            <a:noFill/>
                          </a:ln>
                          <a:solidFill>
                            <a:schemeClr val="tx1"/>
                          </a:solidFill>
                          <a:effectLst/>
                          <a:latin typeface="Arial Narrow" pitchFamily="34" charset="0"/>
                          <a:cs typeface="Times New Roman" pitchFamily="18" charset="0"/>
                        </a:rPr>
                        <a:t>dorostenci</a:t>
                      </a:r>
                      <a:endParaRPr kumimoji="0" lang="cs-CZ" sz="3200" b="0" i="0" u="none" strike="noStrike" cap="none" normalizeH="0" baseline="0" dirty="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2811">
                <a:tc>
                  <a:txBody>
                    <a:bodyPr/>
                    <a:lstStyle/>
                    <a:p>
                      <a:pPr marL="0" marR="0" lvl="0" indent="0" algn="just"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Koule       kg</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Disk         kg</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Kladivo    kg</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Oštěp      kg</a:t>
                      </a:r>
                      <a:endParaRPr kumimoji="0" lang="cs-CZ" sz="3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1" i="1" u="none" strike="noStrike" cap="none" normalizeH="0" baseline="0" dirty="0" smtClean="0">
                          <a:ln>
                            <a:noFill/>
                          </a:ln>
                          <a:solidFill>
                            <a:srgbClr val="7030A0"/>
                          </a:solidFill>
                          <a:effectLst/>
                          <a:latin typeface="Arial Narrow" pitchFamily="34" charset="0"/>
                          <a:cs typeface="Times New Roman" pitchFamily="18" charset="0"/>
                        </a:rPr>
                        <a:t>3,000 </a:t>
                      </a:r>
                      <a:endParaRPr kumimoji="0" lang="cs-CZ" sz="3200" b="1" i="0" u="none" strike="noStrike" cap="none" normalizeH="0" baseline="0" dirty="0" smtClean="0">
                        <a:ln>
                          <a:noFill/>
                        </a:ln>
                        <a:solidFill>
                          <a:srgbClr val="7030A0"/>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1" i="1" u="none" strike="noStrike" cap="none" normalizeH="0" baseline="0" dirty="0" smtClean="0">
                          <a:ln>
                            <a:noFill/>
                          </a:ln>
                          <a:solidFill>
                            <a:srgbClr val="7030A0"/>
                          </a:solidFill>
                          <a:effectLst/>
                          <a:latin typeface="Arial Narrow" pitchFamily="34" charset="0"/>
                          <a:cs typeface="Times New Roman" pitchFamily="18" charset="0"/>
                        </a:rPr>
                        <a:t>1,000 </a:t>
                      </a:r>
                      <a:endParaRPr kumimoji="0" lang="cs-CZ" sz="3200" b="1" i="0" u="none" strike="noStrike" cap="none" normalizeH="0" baseline="0" dirty="0" smtClean="0">
                        <a:ln>
                          <a:noFill/>
                        </a:ln>
                        <a:solidFill>
                          <a:srgbClr val="7030A0"/>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1" i="1" u="none" strike="noStrike" cap="none" normalizeH="0" baseline="0" dirty="0" smtClean="0">
                          <a:ln>
                            <a:noFill/>
                          </a:ln>
                          <a:solidFill>
                            <a:srgbClr val="7030A0"/>
                          </a:solidFill>
                          <a:effectLst/>
                          <a:latin typeface="Arial Narrow" pitchFamily="34" charset="0"/>
                          <a:cs typeface="Times New Roman" pitchFamily="18" charset="0"/>
                        </a:rPr>
                        <a:t>3,000 </a:t>
                      </a:r>
                      <a:endParaRPr kumimoji="0" lang="cs-CZ" sz="3200" b="1" i="0" u="none" strike="noStrike" cap="none" normalizeH="0" baseline="0" dirty="0" smtClean="0">
                        <a:ln>
                          <a:noFill/>
                        </a:ln>
                        <a:solidFill>
                          <a:srgbClr val="7030A0"/>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1" i="1" u="none" strike="noStrike" cap="none" normalizeH="0" baseline="0" dirty="0" smtClean="0">
                          <a:ln>
                            <a:noFill/>
                          </a:ln>
                          <a:solidFill>
                            <a:srgbClr val="7030A0"/>
                          </a:solidFill>
                          <a:effectLst/>
                          <a:latin typeface="Arial Narrow" pitchFamily="34" charset="0"/>
                          <a:cs typeface="Times New Roman" pitchFamily="18" charset="0"/>
                        </a:rPr>
                        <a:t>0,500 </a:t>
                      </a:r>
                      <a:endParaRPr kumimoji="0" lang="cs-CZ" sz="3200" b="1" i="0" u="none" strike="noStrike" cap="none" normalizeH="0" baseline="0" dirty="0" smtClean="0">
                        <a:ln>
                          <a:noFill/>
                        </a:ln>
                        <a:solidFill>
                          <a:srgbClr val="7030A0"/>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4,000</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1,000 </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4,000 </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0,600 </a:t>
                      </a:r>
                      <a:endParaRPr kumimoji="0" lang="cs-CZ" sz="3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7,260 </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2,000 </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7,260 </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ts val="20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0,800 </a:t>
                      </a:r>
                      <a:endParaRPr kumimoji="0" lang="cs-CZ" sz="3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6,000</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1,750 </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6,000</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0,800 </a:t>
                      </a:r>
                      <a:endParaRPr kumimoji="0" lang="cs-CZ" sz="3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5,000</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1,500 </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5,000</a:t>
                      </a:r>
                      <a:endParaRPr kumimoji="0" lang="cs-CZ" sz="3200" b="0" i="0" u="none" strike="noStrike" cap="none" normalizeH="0" baseline="0" smtClean="0">
                        <a:ln>
                          <a:noFill/>
                        </a:ln>
                        <a:solidFill>
                          <a:schemeClr val="tx1"/>
                        </a:solidFill>
                        <a:effectLst/>
                        <a:latin typeface="Arial" charset="0"/>
                        <a:cs typeface="Times New Roman" pitchFamily="18" charset="0"/>
                      </a:endParaRPr>
                    </a:p>
                    <a:p>
                      <a:pPr marL="0" marR="0" lvl="0" indent="0" algn="r" defTabSz="914400" rtl="0" eaLnBrk="1" fontAlgn="base" latinLnBrk="0" hangingPunct="1">
                        <a:lnSpc>
                          <a:spcPct val="100000"/>
                        </a:lnSpc>
                        <a:spcBef>
                          <a:spcPts val="200"/>
                        </a:spcBef>
                        <a:spcAft>
                          <a:spcPct val="0"/>
                        </a:spcAft>
                        <a:buClrTx/>
                        <a:buSzTx/>
                        <a:buFontTx/>
                        <a:buNone/>
                        <a:tabLst/>
                      </a:pPr>
                      <a:r>
                        <a:rPr kumimoji="0" lang="cs-CZ" sz="3200" b="0" i="0" u="none" strike="noStrike" cap="none" normalizeH="0" baseline="0" smtClean="0">
                          <a:ln>
                            <a:noFill/>
                          </a:ln>
                          <a:solidFill>
                            <a:schemeClr val="tx1"/>
                          </a:solidFill>
                          <a:effectLst/>
                          <a:latin typeface="Arial Narrow" pitchFamily="34" charset="0"/>
                          <a:cs typeface="Times New Roman" pitchFamily="18" charset="0"/>
                        </a:rPr>
                        <a:t>0,700 </a:t>
                      </a:r>
                      <a:endParaRPr kumimoji="0" lang="cs-CZ" sz="3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 name="Objekt 1"/>
          <p:cNvGraphicFramePr>
            <a:graphicFrameLocks noChangeAspect="1"/>
          </p:cNvGraphicFramePr>
          <p:nvPr>
            <p:extLst>
              <p:ext uri="{D42A27DB-BD31-4B8C-83A1-F6EECF244321}">
                <p14:modId xmlns:p14="http://schemas.microsoft.com/office/powerpoint/2010/main" val="92817869"/>
              </p:ext>
            </p:extLst>
          </p:nvPr>
        </p:nvGraphicFramePr>
        <p:xfrm>
          <a:off x="251520" y="1801813"/>
          <a:ext cx="7200800" cy="4478397"/>
        </p:xfrm>
        <a:graphic>
          <a:graphicData uri="http://schemas.openxmlformats.org/presentationml/2006/ole">
            <mc:AlternateContent xmlns:mc="http://schemas.openxmlformats.org/markup-compatibility/2006">
              <mc:Choice xmlns:v="urn:schemas-microsoft-com:vml" Requires="v">
                <p:oleObj spid="_x0000_s4138" name="Worksheet" r:id="rId4" imgW="3748947" imgH="2331751" progId="Excel.Sheet.12">
                  <p:embed/>
                </p:oleObj>
              </mc:Choice>
              <mc:Fallback>
                <p:oleObj name="Worksheet" r:id="rId4" imgW="3748947" imgH="2331751" progId="Excel.Sheet.12">
                  <p:embed/>
                  <p:pic>
                    <p:nvPicPr>
                      <p:cNvPr id="0" name=""/>
                      <p:cNvPicPr/>
                      <p:nvPr/>
                    </p:nvPicPr>
                    <p:blipFill>
                      <a:blip r:embed="rId5"/>
                      <a:stretch>
                        <a:fillRect/>
                      </a:stretch>
                    </p:blipFill>
                    <p:spPr>
                      <a:xfrm>
                        <a:off x="251520" y="1801813"/>
                        <a:ext cx="7200800" cy="4478397"/>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4083619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altLang="cs-CZ" sz="3200" b="1" dirty="0" smtClean="0">
                <a:solidFill>
                  <a:schemeClr val="tx1"/>
                </a:solidFill>
              </a:rPr>
              <a:t>Pravidlo 187 – Všeobecná ustanovení – vrhačské soutěže</a:t>
            </a:r>
          </a:p>
        </p:txBody>
      </p:sp>
      <p:sp>
        <p:nvSpPr>
          <p:cNvPr id="2" name="Zástupný symbol pro obsah 1"/>
          <p:cNvSpPr>
            <a:spLocks noGrp="1"/>
          </p:cNvSpPr>
          <p:nvPr>
            <p:ph idx="1"/>
          </p:nvPr>
        </p:nvSpPr>
        <p:spPr>
          <a:xfrm>
            <a:off x="323850" y="1484313"/>
            <a:ext cx="8569325" cy="5113337"/>
          </a:xfrm>
        </p:spPr>
        <p:txBody>
          <a:bodyPr/>
          <a:lstStyle/>
          <a:p>
            <a:pPr marL="0" indent="0">
              <a:buFontTx/>
              <a:buNone/>
            </a:pPr>
            <a:r>
              <a:rPr lang="cs-CZ" altLang="cs-CZ" sz="2200" b="1" i="1" dirty="0" smtClean="0"/>
              <a:t>Dopomoc </a:t>
            </a:r>
            <a:r>
              <a:rPr lang="cs-CZ" altLang="cs-CZ" sz="2200" dirty="0" smtClean="0"/>
              <a:t>4. </a:t>
            </a:r>
            <a:r>
              <a:rPr lang="cs-CZ" altLang="cs-CZ" sz="2200" b="1" dirty="0" smtClean="0"/>
              <a:t>Za nedovolenou dopomoc se považuje</a:t>
            </a:r>
          </a:p>
          <a:p>
            <a:pPr marL="0" indent="0">
              <a:buFontTx/>
              <a:buNone/>
            </a:pPr>
            <a:r>
              <a:rPr lang="cs-CZ" altLang="cs-CZ" sz="2200" dirty="0" smtClean="0">
                <a:solidFill>
                  <a:srgbClr val="7030A0"/>
                </a:solidFill>
              </a:rPr>
              <a:t>a) </a:t>
            </a:r>
            <a:r>
              <a:rPr lang="cs-CZ" altLang="cs-CZ" sz="2200" u="sng" dirty="0" smtClean="0">
                <a:solidFill>
                  <a:srgbClr val="7030A0"/>
                </a:solidFill>
              </a:rPr>
              <a:t>Stažení dvou nebo více prstů</a:t>
            </a:r>
            <a:r>
              <a:rPr lang="cs-CZ" altLang="cs-CZ" sz="2200" dirty="0" smtClean="0">
                <a:solidFill>
                  <a:srgbClr val="7030A0"/>
                </a:solidFill>
              </a:rPr>
              <a:t>. Pokud je na ruce nebo prstech použita náplast, může tvořit bandáž, pokud jejím výsledkem je, že dva či více prstů nejsou staženy tak, že se nemohou pohybovat samostatně. Bandážování musí být před započetím soutěže ukázáno </a:t>
            </a:r>
            <a:r>
              <a:rPr lang="cs-CZ" altLang="cs-CZ" sz="2200" dirty="0" err="1" smtClean="0">
                <a:solidFill>
                  <a:srgbClr val="7030A0"/>
                </a:solidFill>
              </a:rPr>
              <a:t>vrchníkovi</a:t>
            </a:r>
            <a:r>
              <a:rPr lang="cs-CZ" altLang="cs-CZ" sz="2200" dirty="0" smtClean="0">
                <a:solidFill>
                  <a:srgbClr val="7030A0"/>
                </a:solidFill>
              </a:rPr>
              <a:t>.</a:t>
            </a:r>
          </a:p>
          <a:p>
            <a:pPr marL="0" indent="0">
              <a:buFontTx/>
              <a:buNone/>
            </a:pPr>
            <a:r>
              <a:rPr lang="cs-CZ" altLang="cs-CZ" sz="2200" dirty="0" smtClean="0">
                <a:solidFill>
                  <a:srgbClr val="7030A0"/>
                </a:solidFill>
              </a:rPr>
              <a:t>b) </a:t>
            </a:r>
            <a:r>
              <a:rPr lang="cs-CZ" altLang="cs-CZ" sz="2200" i="1" u="sng" dirty="0" smtClean="0">
                <a:solidFill>
                  <a:srgbClr val="7030A0"/>
                </a:solidFill>
              </a:rPr>
              <a:t>Použití pomůcek jakéhokoliv typu</a:t>
            </a:r>
            <a:r>
              <a:rPr lang="cs-CZ" altLang="cs-CZ" sz="2200" i="1" dirty="0" smtClean="0">
                <a:solidFill>
                  <a:srgbClr val="7030A0"/>
                </a:solidFill>
              </a:rPr>
              <a:t>, vč. závaží upevněného na těle během pokusů</a:t>
            </a:r>
            <a:endParaRPr lang="cs-CZ" altLang="cs-CZ" sz="2200" dirty="0" smtClean="0">
              <a:solidFill>
                <a:srgbClr val="7030A0"/>
              </a:solidFill>
            </a:endParaRPr>
          </a:p>
          <a:p>
            <a:pPr marL="0" indent="0">
              <a:buFontTx/>
              <a:buNone/>
            </a:pPr>
            <a:r>
              <a:rPr lang="cs-CZ" altLang="cs-CZ" sz="2200" dirty="0" smtClean="0">
                <a:solidFill>
                  <a:srgbClr val="7030A0"/>
                </a:solidFill>
              </a:rPr>
              <a:t>c) </a:t>
            </a:r>
            <a:r>
              <a:rPr lang="cs-CZ" altLang="cs-CZ" sz="2200" u="sng" dirty="0" smtClean="0">
                <a:solidFill>
                  <a:srgbClr val="7030A0"/>
                </a:solidFill>
              </a:rPr>
              <a:t>Použití rukavic, vyjma hodu kladivem</a:t>
            </a:r>
            <a:r>
              <a:rPr lang="cs-CZ" altLang="cs-CZ" sz="2200" dirty="0" smtClean="0">
                <a:solidFill>
                  <a:srgbClr val="7030A0"/>
                </a:solidFill>
              </a:rPr>
              <a:t>. V tomto případě rukavice musí mít na obou stranách hladký povrch a špičky prstů </a:t>
            </a:r>
            <a:r>
              <a:rPr lang="cs-CZ" altLang="cs-CZ" sz="2200" i="1" dirty="0" smtClean="0">
                <a:solidFill>
                  <a:srgbClr val="7030A0"/>
                </a:solidFill>
              </a:rPr>
              <a:t>rukavice</a:t>
            </a:r>
            <a:r>
              <a:rPr lang="cs-CZ" altLang="cs-CZ" sz="2200" dirty="0" smtClean="0">
                <a:solidFill>
                  <a:srgbClr val="7030A0"/>
                </a:solidFill>
              </a:rPr>
              <a:t>, kromě palců, musí být </a:t>
            </a:r>
            <a:r>
              <a:rPr lang="cs-CZ" altLang="cs-CZ" sz="2200" i="1" dirty="0" smtClean="0">
                <a:solidFill>
                  <a:srgbClr val="7030A0"/>
                </a:solidFill>
              </a:rPr>
              <a:t>odstřižené.</a:t>
            </a:r>
            <a:endParaRPr lang="cs-CZ" altLang="cs-CZ" sz="2200" dirty="0" smtClean="0">
              <a:solidFill>
                <a:srgbClr val="7030A0"/>
              </a:solidFill>
            </a:endParaRPr>
          </a:p>
          <a:p>
            <a:pPr marL="0" indent="0">
              <a:buFontTx/>
              <a:buNone/>
            </a:pPr>
            <a:r>
              <a:rPr lang="cs-CZ" altLang="cs-CZ" sz="2200" dirty="0" smtClean="0">
                <a:solidFill>
                  <a:srgbClr val="7030A0"/>
                </a:solidFill>
              </a:rPr>
              <a:t>d) </a:t>
            </a:r>
            <a:r>
              <a:rPr lang="cs-CZ" altLang="cs-CZ" sz="2200" u="sng" dirty="0" smtClean="0">
                <a:solidFill>
                  <a:srgbClr val="7030A0"/>
                </a:solidFill>
              </a:rPr>
              <a:t>Nastříkání nebo nanesení jakékoliv hmoty </a:t>
            </a:r>
            <a:r>
              <a:rPr lang="cs-CZ" altLang="cs-CZ" sz="2200" dirty="0" smtClean="0">
                <a:solidFill>
                  <a:srgbClr val="7030A0"/>
                </a:solidFill>
              </a:rPr>
              <a:t>na povrch kruhu či na boty nebo zdrsnění povrchu kruhu, </a:t>
            </a:r>
            <a:r>
              <a:rPr lang="cs-CZ" altLang="cs-CZ" sz="2200" u="sng" dirty="0" smtClean="0">
                <a:solidFill>
                  <a:srgbClr val="7030A0"/>
                </a:solidFill>
              </a:rPr>
              <a:t>provedená soutěžícím</a:t>
            </a:r>
            <a:r>
              <a:rPr lang="cs-CZ" altLang="cs-CZ" sz="2200" dirty="0" smtClean="0">
                <a:solidFill>
                  <a:srgbClr val="7030A0"/>
                </a:solidFill>
              </a:rPr>
              <a:t>.  </a:t>
            </a:r>
          </a:p>
          <a:p>
            <a:pPr marL="0" indent="0">
              <a:buFontTx/>
              <a:buNone/>
            </a:pPr>
            <a:endParaRPr lang="cs-CZ" altLang="cs-CZ" sz="2200" dirty="0" smtClean="0"/>
          </a:p>
        </p:txBody>
      </p:sp>
    </p:spTree>
    <p:extLst>
      <p:ext uri="{BB962C8B-B14F-4D97-AF65-F5344CB8AC3E}">
        <p14:creationId xmlns:p14="http://schemas.microsoft.com/office/powerpoint/2010/main" val="2118279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cs-CZ" altLang="cs-CZ" sz="3200" b="1" smtClean="0">
                <a:solidFill>
                  <a:schemeClr val="tx1"/>
                </a:solidFill>
              </a:rPr>
              <a:t>Pravidlo 187 – Všeobecná ustanovení – vrhačské soutěže</a:t>
            </a:r>
          </a:p>
        </p:txBody>
      </p:sp>
      <p:sp>
        <p:nvSpPr>
          <p:cNvPr id="2" name="Zástupný symbol pro obsah 1"/>
          <p:cNvSpPr>
            <a:spLocks noGrp="1"/>
          </p:cNvSpPr>
          <p:nvPr>
            <p:ph idx="1"/>
          </p:nvPr>
        </p:nvSpPr>
        <p:spPr>
          <a:xfrm>
            <a:off x="323850" y="1484312"/>
            <a:ext cx="8569325" cy="4969023"/>
          </a:xfrm>
        </p:spPr>
        <p:txBody>
          <a:bodyPr/>
          <a:lstStyle/>
          <a:p>
            <a:pPr marL="0" indent="0">
              <a:buFontTx/>
              <a:buNone/>
            </a:pPr>
            <a:r>
              <a:rPr lang="cs-CZ" altLang="cs-CZ" sz="2400" b="1" i="1" dirty="0" smtClean="0"/>
              <a:t>Dopomoc </a:t>
            </a:r>
          </a:p>
          <a:p>
            <a:pPr marL="0" indent="0">
              <a:buFontTx/>
              <a:buNone/>
            </a:pPr>
            <a:r>
              <a:rPr lang="cs-CZ" altLang="cs-CZ" sz="2400" dirty="0" smtClean="0"/>
              <a:t>4. </a:t>
            </a:r>
            <a:r>
              <a:rPr lang="cs-CZ" altLang="cs-CZ" sz="2400" b="1" dirty="0" smtClean="0"/>
              <a:t>Za nedovolenou dopomoc se nepovažuje</a:t>
            </a:r>
          </a:p>
          <a:p>
            <a:pPr marL="0" indent="0">
              <a:buFontTx/>
              <a:buNone/>
            </a:pPr>
            <a:r>
              <a:rPr lang="cs-CZ" altLang="cs-CZ" sz="2400" dirty="0" smtClean="0">
                <a:solidFill>
                  <a:srgbClr val="7030A0"/>
                </a:solidFill>
              </a:rPr>
              <a:t>a) Když pro snazší držení náčiní soutěžící si nanesou </a:t>
            </a:r>
            <a:r>
              <a:rPr lang="cs-CZ" altLang="cs-CZ" sz="2400" u="sng" dirty="0" smtClean="0">
                <a:solidFill>
                  <a:srgbClr val="7030A0"/>
                </a:solidFill>
              </a:rPr>
              <a:t>na ruce vhodnou hmotu</a:t>
            </a:r>
            <a:r>
              <a:rPr lang="cs-CZ" altLang="cs-CZ" sz="2400" dirty="0" smtClean="0">
                <a:solidFill>
                  <a:srgbClr val="7030A0"/>
                </a:solidFill>
              </a:rPr>
              <a:t>, kladiváři mohou použít takovou hmotu na svých rukavicích a koulaři ji smějí nanést i na krk. Navíc.</a:t>
            </a:r>
          </a:p>
          <a:p>
            <a:pPr marL="0" indent="0">
              <a:buFontTx/>
              <a:buNone/>
            </a:pPr>
            <a:r>
              <a:rPr lang="cs-CZ" altLang="cs-CZ" sz="2400" dirty="0" smtClean="0">
                <a:solidFill>
                  <a:srgbClr val="7030A0"/>
                </a:solidFill>
              </a:rPr>
              <a:t>b) Když soutěžící ve vrhu koulí a hodu diskem mohou </a:t>
            </a:r>
            <a:r>
              <a:rPr lang="cs-CZ" altLang="cs-CZ" sz="2400" u="sng" dirty="0" smtClean="0">
                <a:solidFill>
                  <a:srgbClr val="7030A0"/>
                </a:solidFill>
              </a:rPr>
              <a:t>na svá náčiní nanést křídu nebo podobnou hmotu</a:t>
            </a:r>
            <a:r>
              <a:rPr lang="cs-CZ" altLang="cs-CZ" sz="2400" dirty="0" smtClean="0">
                <a:solidFill>
                  <a:srgbClr val="7030A0"/>
                </a:solidFill>
              </a:rPr>
              <a:t>. </a:t>
            </a:r>
            <a:r>
              <a:rPr lang="cs-CZ" altLang="cs-CZ" sz="2400" u="sng" dirty="0" smtClean="0">
                <a:solidFill>
                  <a:srgbClr val="7030A0"/>
                </a:solidFill>
              </a:rPr>
              <a:t>Všechny hmoty </a:t>
            </a:r>
            <a:r>
              <a:rPr lang="cs-CZ" altLang="cs-CZ" sz="2400" dirty="0" smtClean="0">
                <a:solidFill>
                  <a:srgbClr val="7030A0"/>
                </a:solidFill>
              </a:rPr>
              <a:t>použité na rukách, nebo na náčiní </a:t>
            </a:r>
            <a:r>
              <a:rPr lang="cs-CZ" altLang="cs-CZ" sz="2400" u="sng" dirty="0" smtClean="0">
                <a:solidFill>
                  <a:srgbClr val="7030A0"/>
                </a:solidFill>
              </a:rPr>
              <a:t>musí být z náčiní snadno odstranitelné</a:t>
            </a:r>
            <a:r>
              <a:rPr lang="cs-CZ" altLang="cs-CZ" sz="2400" dirty="0" smtClean="0">
                <a:solidFill>
                  <a:srgbClr val="7030A0"/>
                </a:solidFill>
              </a:rPr>
              <a:t> použitím vlhké látky a nesmí zanechávat žádné pozůstatky.</a:t>
            </a:r>
          </a:p>
          <a:p>
            <a:pPr marL="0" indent="0">
              <a:buFontTx/>
              <a:buNone/>
            </a:pPr>
            <a:r>
              <a:rPr lang="cs-CZ" altLang="cs-CZ" sz="2400" dirty="0" smtClean="0">
                <a:solidFill>
                  <a:srgbClr val="7030A0"/>
                </a:solidFill>
              </a:rPr>
              <a:t>c) Použití náplastí na ruce nebo ruce, které neporušuje ustanovení P187.4.a)</a:t>
            </a:r>
          </a:p>
          <a:p>
            <a:pPr marL="0" indent="0">
              <a:buFontTx/>
              <a:buNone/>
            </a:pPr>
            <a:r>
              <a:rPr lang="cs-CZ" altLang="cs-CZ" sz="2400" dirty="0" smtClean="0"/>
              <a:t>  </a:t>
            </a:r>
          </a:p>
          <a:p>
            <a:pPr marL="0" indent="0">
              <a:buFontTx/>
              <a:buNone/>
            </a:pPr>
            <a:endParaRPr lang="cs-CZ" altLang="cs-CZ" sz="2400" dirty="0" smtClean="0"/>
          </a:p>
        </p:txBody>
      </p:sp>
    </p:spTree>
    <p:extLst>
      <p:ext uri="{BB962C8B-B14F-4D97-AF65-F5344CB8AC3E}">
        <p14:creationId xmlns:p14="http://schemas.microsoft.com/office/powerpoint/2010/main" val="3996121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adpis 1"/>
          <p:cNvSpPr>
            <a:spLocks noGrp="1"/>
          </p:cNvSpPr>
          <p:nvPr>
            <p:ph type="title"/>
          </p:nvPr>
        </p:nvSpPr>
        <p:spPr/>
        <p:txBody>
          <a:bodyPr/>
          <a:lstStyle/>
          <a:p>
            <a:r>
              <a:rPr lang="cs-CZ" altLang="cs-CZ" sz="3200" b="1" smtClean="0">
                <a:solidFill>
                  <a:schemeClr val="tx1"/>
                </a:solidFill>
              </a:rPr>
              <a:t>Pravidlo 187 – Všeobecná ustanovení – vrhačské soutěže</a:t>
            </a:r>
            <a:endParaRPr lang="cs-CZ" altLang="cs-CZ" sz="3200" smtClean="0"/>
          </a:p>
        </p:txBody>
      </p:sp>
      <p:sp>
        <p:nvSpPr>
          <p:cNvPr id="3" name="Zástupný symbol pro obsah 2"/>
          <p:cNvSpPr>
            <a:spLocks noGrp="1"/>
          </p:cNvSpPr>
          <p:nvPr>
            <p:ph idx="1"/>
          </p:nvPr>
        </p:nvSpPr>
        <p:spPr>
          <a:xfrm>
            <a:off x="468313" y="1700213"/>
            <a:ext cx="8229600" cy="2909887"/>
          </a:xfrm>
        </p:spPr>
        <p:txBody>
          <a:bodyPr/>
          <a:lstStyle/>
          <a:p>
            <a:pPr marL="0" indent="0">
              <a:buFontTx/>
              <a:buNone/>
            </a:pPr>
            <a:r>
              <a:rPr lang="cs-CZ" altLang="cs-CZ" sz="2800" b="1" i="1" dirty="0" smtClean="0"/>
              <a:t>Rozběhová dráha pro hod oštěpem</a:t>
            </a:r>
            <a:endParaRPr lang="cs-CZ" altLang="cs-CZ" sz="2800" b="1" dirty="0" smtClean="0"/>
          </a:p>
          <a:p>
            <a:pPr marL="0" indent="0">
              <a:buFontTx/>
              <a:buNone/>
            </a:pPr>
            <a:r>
              <a:rPr lang="cs-CZ" altLang="cs-CZ" sz="2800" dirty="0" smtClean="0"/>
              <a:t>9. Rozběhová dráha musí být dlouhá nejméně 30 m, </a:t>
            </a:r>
            <a:r>
              <a:rPr lang="cs-CZ" altLang="cs-CZ" sz="2800" u="sng" dirty="0" smtClean="0"/>
              <a:t>dovoluji-li to podmínky alespoň 33,5 m</a:t>
            </a:r>
            <a:r>
              <a:rPr lang="cs-CZ" altLang="cs-CZ" sz="2800" dirty="0" smtClean="0"/>
              <a:t>. Musí být podélně vyznačena dvěma rovnoběžnými čarami širokými 50 mm, vzdálenými od sebe 4,0 m.  </a:t>
            </a:r>
          </a:p>
        </p:txBody>
      </p:sp>
      <p:sp>
        <p:nvSpPr>
          <p:cNvPr id="4" name="TextovéPole 3"/>
          <p:cNvSpPr txBox="1">
            <a:spLocks noChangeArrowheads="1"/>
          </p:cNvSpPr>
          <p:nvPr/>
        </p:nvSpPr>
        <p:spPr bwMode="auto">
          <a:xfrm>
            <a:off x="468313" y="2349500"/>
            <a:ext cx="8207375" cy="3538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800" dirty="0">
                <a:solidFill>
                  <a:srgbClr val="7030A0"/>
                </a:solidFill>
              </a:rPr>
              <a:t>9. Rozběhová dráha musí být dlouhá nejméně 30 m, </a:t>
            </a:r>
            <a:r>
              <a:rPr lang="cs-CZ" altLang="cs-CZ" sz="2800" i="1" dirty="0">
                <a:solidFill>
                  <a:srgbClr val="7030A0"/>
                </a:solidFill>
              </a:rPr>
              <a:t>vyjma soutěží uvedených v P1.1.a),b),c)a f) kde minimální délka </a:t>
            </a:r>
            <a:r>
              <a:rPr lang="cs-CZ" altLang="cs-CZ" sz="2800" i="1" u="sng" dirty="0">
                <a:solidFill>
                  <a:srgbClr val="7030A0"/>
                </a:solidFill>
              </a:rPr>
              <a:t>musí být 33,5 m</a:t>
            </a:r>
            <a:r>
              <a:rPr lang="cs-CZ" altLang="cs-CZ" sz="2800" i="1" dirty="0">
                <a:solidFill>
                  <a:srgbClr val="7030A0"/>
                </a:solidFill>
              </a:rPr>
              <a:t>. D</a:t>
            </a:r>
            <a:r>
              <a:rPr lang="cs-CZ" altLang="cs-CZ" sz="2800" dirty="0">
                <a:solidFill>
                  <a:srgbClr val="7030A0"/>
                </a:solidFill>
              </a:rPr>
              <a:t>ovoluji-li to podmínky, </a:t>
            </a:r>
            <a:r>
              <a:rPr lang="cs-CZ" altLang="cs-CZ" sz="2800" i="1" u="sng" dirty="0">
                <a:solidFill>
                  <a:srgbClr val="7030A0"/>
                </a:solidFill>
              </a:rPr>
              <a:t>má</a:t>
            </a:r>
            <a:r>
              <a:rPr lang="cs-CZ" altLang="cs-CZ" sz="2800" u="sng" dirty="0">
                <a:solidFill>
                  <a:srgbClr val="7030A0"/>
                </a:solidFill>
              </a:rPr>
              <a:t> být minimální délka 36,5 m</a:t>
            </a:r>
            <a:r>
              <a:rPr lang="cs-CZ" altLang="cs-CZ" sz="2800" dirty="0">
                <a:solidFill>
                  <a:srgbClr val="7030A0"/>
                </a:solidFill>
              </a:rPr>
              <a:t>. Musí být podélně vyznačena dvěma rovnoběžnými čarami širokými 50 mm, vzdálenými od sebe 4,0 m. </a:t>
            </a:r>
          </a:p>
          <a:p>
            <a:pPr eaLnBrk="1" hangingPunct="1">
              <a:spcBef>
                <a:spcPct val="0"/>
              </a:spcBef>
              <a:buFontTx/>
              <a:buNone/>
            </a:pPr>
            <a:endParaRPr lang="cs-CZ" altLang="cs-CZ" sz="2800" dirty="0">
              <a:solidFill>
                <a:srgbClr val="C00000"/>
              </a:solidFill>
            </a:endParaRPr>
          </a:p>
        </p:txBody>
      </p:sp>
    </p:spTree>
    <p:extLst>
      <p:ext uri="{BB962C8B-B14F-4D97-AF65-F5344CB8AC3E}">
        <p14:creationId xmlns:p14="http://schemas.microsoft.com/office/powerpoint/2010/main" val="116291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r>
              <a:rPr lang="cs-CZ" altLang="cs-CZ" sz="3200" b="1" smtClean="0">
                <a:solidFill>
                  <a:schemeClr val="tx1"/>
                </a:solidFill>
              </a:rPr>
              <a:t>Pravidlo 191 – Hod kladivem</a:t>
            </a:r>
            <a:endParaRPr lang="cs-CZ" altLang="cs-CZ" sz="3200" smtClean="0"/>
          </a:p>
        </p:txBody>
      </p:sp>
      <p:sp>
        <p:nvSpPr>
          <p:cNvPr id="3" name="Zástupný symbol pro obsah 2"/>
          <p:cNvSpPr>
            <a:spLocks noGrp="1"/>
          </p:cNvSpPr>
          <p:nvPr>
            <p:ph idx="1"/>
          </p:nvPr>
        </p:nvSpPr>
        <p:spPr>
          <a:xfrm>
            <a:off x="467544" y="1177032"/>
            <a:ext cx="8229600" cy="2251967"/>
          </a:xfrm>
          <a:extLst/>
        </p:spPr>
        <p:txBody>
          <a:bodyPr/>
          <a:lstStyle/>
          <a:p>
            <a:pPr marL="0" indent="0">
              <a:buFontTx/>
              <a:buNone/>
              <a:defRPr/>
            </a:pPr>
            <a:r>
              <a:rPr lang="cs-CZ" sz="2400" b="1" dirty="0" smtClean="0"/>
              <a:t>7. </a:t>
            </a:r>
            <a:r>
              <a:rPr lang="cs-CZ" sz="2400" i="1" strike="sngStrike" dirty="0"/>
              <a:t>Držadlo</a:t>
            </a:r>
            <a:r>
              <a:rPr lang="cs-CZ" sz="2400" dirty="0"/>
              <a:t>. Držadlo, musí být tuhé, bez jakýchkoliv kloubových spojů. </a:t>
            </a:r>
            <a:r>
              <a:rPr lang="cs-CZ" sz="2400" dirty="0" smtClean="0"/>
              <a:t>………</a:t>
            </a:r>
            <a:r>
              <a:rPr lang="cs-CZ" sz="2400" dirty="0"/>
              <a:t>Držadlo musí mít symetrickou konstrukci a může mít zakřivený, nebo rovný úchop </a:t>
            </a:r>
            <a:r>
              <a:rPr lang="cs-CZ" sz="2400" strike="sngStrike" dirty="0">
                <a:solidFill>
                  <a:srgbClr val="7030A0"/>
                </a:solidFill>
              </a:rPr>
              <a:t>o maximální vnitřní šířce 130 mm, přičemž maximální vnitřní délka držadla je 110 mm</a:t>
            </a:r>
            <a:r>
              <a:rPr lang="cs-CZ" sz="2400" dirty="0">
                <a:solidFill>
                  <a:srgbClr val="7030A0"/>
                </a:solidFill>
              </a:rPr>
              <a:t>. </a:t>
            </a:r>
            <a:r>
              <a:rPr lang="cs-CZ" sz="2400" dirty="0"/>
              <a:t>Držadlo musí odolat tahu nejméně 8 </a:t>
            </a:r>
            <a:r>
              <a:rPr lang="cs-CZ" sz="2400" dirty="0" err="1"/>
              <a:t>kN</a:t>
            </a:r>
            <a:r>
              <a:rPr lang="cs-CZ" sz="2400" dirty="0"/>
              <a:t>.</a:t>
            </a:r>
          </a:p>
          <a:p>
            <a:pPr marL="0" indent="0">
              <a:buFontTx/>
              <a:buNone/>
              <a:defRPr/>
            </a:pPr>
            <a:endParaRPr lang="cs-CZ" sz="2400" dirty="0"/>
          </a:p>
        </p:txBody>
      </p:sp>
      <p:pic>
        <p:nvPicPr>
          <p:cNvPr id="160770" name="Picture 2" descr="P2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96" y="3464719"/>
            <a:ext cx="41751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a:spLocks noChangeArrowheads="1"/>
          </p:cNvSpPr>
          <p:nvPr/>
        </p:nvSpPr>
        <p:spPr bwMode="auto">
          <a:xfrm>
            <a:off x="2625726" y="3495675"/>
            <a:ext cx="433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000" b="1" dirty="0">
                <a:solidFill>
                  <a:srgbClr val="FF0000"/>
                </a:solidFill>
              </a:rPr>
              <a:t>X</a:t>
            </a:r>
          </a:p>
        </p:txBody>
      </p:sp>
      <p:sp>
        <p:nvSpPr>
          <p:cNvPr id="10" name="TextovéPole 9"/>
          <p:cNvSpPr txBox="1">
            <a:spLocks noChangeArrowheads="1"/>
          </p:cNvSpPr>
          <p:nvPr/>
        </p:nvSpPr>
        <p:spPr bwMode="auto">
          <a:xfrm>
            <a:off x="2625725" y="4308475"/>
            <a:ext cx="433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000" b="1" dirty="0" smtClean="0">
                <a:solidFill>
                  <a:srgbClr val="FF0000"/>
                </a:solidFill>
              </a:rPr>
              <a:t>X</a:t>
            </a:r>
            <a:endParaRPr lang="cs-CZ" altLang="cs-CZ" sz="2000" b="1" dirty="0">
              <a:solidFill>
                <a:srgbClr val="FF0000"/>
              </a:solidFill>
            </a:endParaRPr>
          </a:p>
        </p:txBody>
      </p:sp>
      <p:sp>
        <p:nvSpPr>
          <p:cNvPr id="11" name="TextovéPole 10"/>
          <p:cNvSpPr txBox="1">
            <a:spLocks noChangeArrowheads="1"/>
          </p:cNvSpPr>
          <p:nvPr/>
        </p:nvSpPr>
        <p:spPr bwMode="auto">
          <a:xfrm>
            <a:off x="4716463" y="4308475"/>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000" b="1" dirty="0">
                <a:solidFill>
                  <a:srgbClr val="FF0000"/>
                </a:solidFill>
              </a:rPr>
              <a:t>X</a:t>
            </a:r>
          </a:p>
        </p:txBody>
      </p:sp>
      <p:sp>
        <p:nvSpPr>
          <p:cNvPr id="12" name="TextovéPole 11"/>
          <p:cNvSpPr txBox="1">
            <a:spLocks noChangeArrowheads="1"/>
          </p:cNvSpPr>
          <p:nvPr/>
        </p:nvSpPr>
        <p:spPr bwMode="auto">
          <a:xfrm>
            <a:off x="4716463" y="3354388"/>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000" b="1" dirty="0" smtClean="0">
                <a:solidFill>
                  <a:srgbClr val="FF0000"/>
                </a:solidFill>
              </a:rPr>
              <a:t>X</a:t>
            </a:r>
            <a:endParaRPr lang="cs-CZ" altLang="cs-CZ" sz="2000" b="1" dirty="0">
              <a:solidFill>
                <a:srgbClr val="FF0000"/>
              </a:solidFill>
            </a:endParaRPr>
          </a:p>
        </p:txBody>
      </p:sp>
      <p:sp>
        <p:nvSpPr>
          <p:cNvPr id="4" name="TextovéPole 3"/>
          <p:cNvSpPr txBox="1">
            <a:spLocks noChangeArrowheads="1"/>
          </p:cNvSpPr>
          <p:nvPr/>
        </p:nvSpPr>
        <p:spPr bwMode="auto">
          <a:xfrm>
            <a:off x="6227763" y="3354388"/>
            <a:ext cx="2520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dirty="0"/>
              <a:t>Byly zrušeny rozměry držadla, zachována musí být celková délka a hmotnost kladiva</a:t>
            </a:r>
          </a:p>
        </p:txBody>
      </p:sp>
      <p:pic>
        <p:nvPicPr>
          <p:cNvPr id="2" name="Obráze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5845" y="3354387"/>
            <a:ext cx="3796275" cy="3320419"/>
          </a:xfrm>
          <a:prstGeom prst="rect">
            <a:avLst/>
          </a:prstGeom>
        </p:spPr>
      </p:pic>
      <p:sp>
        <p:nvSpPr>
          <p:cNvPr id="5" name="TextovéPole 4"/>
          <p:cNvSpPr txBox="1"/>
          <p:nvPr/>
        </p:nvSpPr>
        <p:spPr>
          <a:xfrm>
            <a:off x="4301300" y="5769348"/>
            <a:ext cx="2701639" cy="830997"/>
          </a:xfrm>
          <a:prstGeom prst="rect">
            <a:avLst/>
          </a:prstGeom>
          <a:noFill/>
        </p:spPr>
        <p:txBody>
          <a:bodyPr wrap="square" rtlCol="0">
            <a:spAutoFit/>
          </a:bodyPr>
          <a:lstStyle/>
          <a:p>
            <a:r>
              <a:rPr lang="cs-CZ" sz="2400" b="1" dirty="0" smtClean="0">
                <a:solidFill>
                  <a:srgbClr val="7030A0"/>
                </a:solidFill>
              </a:rPr>
              <a:t>Vyobrazení v pravidlech IAAF</a:t>
            </a:r>
            <a:endParaRPr lang="cs-CZ" sz="2400" b="1" dirty="0">
              <a:solidFill>
                <a:srgbClr val="7030A0"/>
              </a:solidFill>
            </a:endParaRPr>
          </a:p>
        </p:txBody>
      </p:sp>
    </p:spTree>
    <p:extLst>
      <p:ext uri="{BB962C8B-B14F-4D97-AF65-F5344CB8AC3E}">
        <p14:creationId xmlns:p14="http://schemas.microsoft.com/office/powerpoint/2010/main" val="3226830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additive="base">
                                        <p:cTn id="7" dur="1000" fill="hold"/>
                                        <p:tgtEl>
                                          <p:spTgt spid="160770"/>
                                        </p:tgtEl>
                                        <p:attrNameLst>
                                          <p:attrName>ppt_x</p:attrName>
                                        </p:attrNameLst>
                                      </p:cBhvr>
                                      <p:tavLst>
                                        <p:tav tm="0">
                                          <p:val>
                                            <p:strVal val="0-#ppt_w/2"/>
                                          </p:val>
                                        </p:tav>
                                        <p:tav tm="100000">
                                          <p:val>
                                            <p:strVal val="#ppt_x"/>
                                          </p:val>
                                        </p:tav>
                                      </p:tavLst>
                                    </p:anim>
                                    <p:anim calcmode="lin" valueType="num">
                                      <p:cBhvr additive="base">
                                        <p:cTn id="8" dur="1000" fill="hold"/>
                                        <p:tgtEl>
                                          <p:spTgt spid="1607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4" grpId="0"/>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a:xfrm>
            <a:off x="517525" y="1700213"/>
            <a:ext cx="8229600" cy="1143000"/>
          </a:xfrm>
        </p:spPr>
        <p:txBody>
          <a:bodyPr/>
          <a:lstStyle/>
          <a:p>
            <a:r>
              <a:rPr lang="cs-CZ" altLang="cs-CZ" sz="3200" b="1" smtClean="0"/>
              <a:t>PRAVIDLO 200 – Soutěže ve vícebojích</a:t>
            </a:r>
          </a:p>
        </p:txBody>
      </p:sp>
      <p:sp>
        <p:nvSpPr>
          <p:cNvPr id="3" name="Zástupný symbol pro obsah 2"/>
          <p:cNvSpPr>
            <a:spLocks noGrp="1"/>
          </p:cNvSpPr>
          <p:nvPr>
            <p:ph idx="1"/>
          </p:nvPr>
        </p:nvSpPr>
        <p:spPr>
          <a:xfrm>
            <a:off x="519113" y="2781300"/>
            <a:ext cx="8229600" cy="2189163"/>
          </a:xfrm>
        </p:spPr>
        <p:txBody>
          <a:bodyPr/>
          <a:lstStyle/>
          <a:p>
            <a:pPr marL="0" indent="0">
              <a:buFontTx/>
              <a:buNone/>
            </a:pPr>
            <a:r>
              <a:rPr lang="cs-CZ" altLang="cs-CZ" b="1" dirty="0" smtClean="0"/>
              <a:t>Soutěže </a:t>
            </a:r>
            <a:r>
              <a:rPr lang="cs-CZ" altLang="cs-CZ" b="1" dirty="0" smtClean="0">
                <a:solidFill>
                  <a:srgbClr val="7030A0"/>
                </a:solidFill>
              </a:rPr>
              <a:t>U18 </a:t>
            </a:r>
            <a:r>
              <a:rPr lang="cs-CZ" altLang="cs-CZ" b="1" i="1" u="sng" dirty="0" smtClean="0">
                <a:solidFill>
                  <a:srgbClr val="7030A0"/>
                </a:solidFill>
              </a:rPr>
              <a:t>dorostenců</a:t>
            </a:r>
            <a:r>
              <a:rPr lang="cs-CZ" altLang="cs-CZ" b="1" dirty="0" smtClean="0"/>
              <a:t>, mužů a              </a:t>
            </a:r>
            <a:r>
              <a:rPr lang="cs-CZ" altLang="cs-CZ" b="1" dirty="0" smtClean="0">
                <a:solidFill>
                  <a:srgbClr val="7030A0"/>
                </a:solidFill>
              </a:rPr>
              <a:t>U20</a:t>
            </a:r>
            <a:r>
              <a:rPr lang="cs-CZ" altLang="cs-CZ" b="1" dirty="0" smtClean="0"/>
              <a:t> juniorů - pětiboj a </a:t>
            </a:r>
            <a:r>
              <a:rPr lang="cs-CZ" altLang="cs-CZ" b="1" u="sng" dirty="0" smtClean="0"/>
              <a:t>desetiboj</a:t>
            </a:r>
            <a:r>
              <a:rPr lang="cs-CZ" altLang="cs-CZ" b="1" dirty="0" smtClean="0"/>
              <a:t> </a:t>
            </a:r>
            <a:endParaRPr lang="cs-CZ" altLang="cs-CZ" b="1" i="1" dirty="0" smtClean="0"/>
          </a:p>
          <a:p>
            <a:pPr marL="0" indent="0">
              <a:buFontTx/>
              <a:buNone/>
            </a:pPr>
            <a:r>
              <a:rPr lang="cs-CZ" altLang="cs-CZ" i="1" dirty="0" smtClean="0">
                <a:solidFill>
                  <a:srgbClr val="7030A0"/>
                </a:solidFill>
              </a:rPr>
              <a:t>(osmiboj dorostenců zrušen, </a:t>
            </a:r>
            <a:r>
              <a:rPr lang="cs-CZ" altLang="cs-CZ" i="1" dirty="0" smtClean="0"/>
              <a:t>)</a:t>
            </a:r>
          </a:p>
        </p:txBody>
      </p:sp>
      <p:sp>
        <p:nvSpPr>
          <p:cNvPr id="121860" name="TextovéPole 1"/>
          <p:cNvSpPr txBox="1">
            <a:spLocks noChangeArrowheads="1"/>
          </p:cNvSpPr>
          <p:nvPr/>
        </p:nvSpPr>
        <p:spPr bwMode="auto">
          <a:xfrm>
            <a:off x="755650" y="620713"/>
            <a:ext cx="756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b="1" u="sng"/>
              <a:t>V - VÍCEBOJE</a:t>
            </a:r>
            <a:endParaRPr lang="cs-CZ" altLang="cs-CZ"/>
          </a:p>
        </p:txBody>
      </p:sp>
    </p:spTree>
    <p:extLst>
      <p:ext uri="{BB962C8B-B14F-4D97-AF65-F5344CB8AC3E}">
        <p14:creationId xmlns:p14="http://schemas.microsoft.com/office/powerpoint/2010/main" val="3464071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4505</TotalTime>
  <Words>8685</Words>
  <Application>Microsoft Office PowerPoint</Application>
  <PresentationFormat>Předvádění na obrazovce (4:3)</PresentationFormat>
  <Paragraphs>1213</Paragraphs>
  <Slides>163</Slides>
  <Notes>5</Notes>
  <HiddenSlides>0</HiddenSlides>
  <MMClips>0</MMClips>
  <ScaleCrop>false</ScaleCrop>
  <HeadingPairs>
    <vt:vector size="6" baseType="variant">
      <vt:variant>
        <vt:lpstr>Motiv</vt:lpstr>
      </vt:variant>
      <vt:variant>
        <vt:i4>2</vt:i4>
      </vt:variant>
      <vt:variant>
        <vt:lpstr>Vložené servery OLE</vt:lpstr>
      </vt:variant>
      <vt:variant>
        <vt:i4>2</vt:i4>
      </vt:variant>
      <vt:variant>
        <vt:lpstr>Nadpisy snímků</vt:lpstr>
      </vt:variant>
      <vt:variant>
        <vt:i4>163</vt:i4>
      </vt:variant>
    </vt:vector>
  </HeadingPairs>
  <TitlesOfParts>
    <vt:vector size="167" baseType="lpstr">
      <vt:lpstr>Motiv systému Office</vt:lpstr>
      <vt:lpstr>Výchozí návrh</vt:lpstr>
      <vt:lpstr>Worksheet</vt:lpstr>
      <vt:lpstr>Rastrový obrázek</vt:lpstr>
      <vt:lpstr>Seminář rozhodčích</vt:lpstr>
      <vt:lpstr>Obsah prezentace</vt:lpstr>
      <vt:lpstr>Úvodem</vt:lpstr>
      <vt:lpstr>Úvodem</vt:lpstr>
      <vt:lpstr>Úvodem</vt:lpstr>
      <vt:lpstr>Úvodem</vt:lpstr>
      <vt:lpstr>Základní - nejdůležitější pravidlo</vt:lpstr>
      <vt:lpstr>Základní - nejdůležitější pravidlo</vt:lpstr>
      <vt:lpstr>Základní - nejdůležitější pravidlo</vt:lpstr>
      <vt:lpstr>Oddíl 5 Technická pravidla</vt:lpstr>
      <vt:lpstr>I - ČINOVNÍCI</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Změny technických pravidel atletiky  2013-2017</vt:lpstr>
      <vt:lpstr>II -  Všeobecná soutěžní pravidla</vt:lpstr>
      <vt:lpstr>Pravidlo 140 – Atletická zařízení</vt:lpstr>
      <vt:lpstr>Pravidlo 141 – věkové skupiny, kategorie pohlaví</vt:lpstr>
      <vt:lpstr>Pravidlo 141 – věkové skupiny, kategorie pohlaví</vt:lpstr>
      <vt:lpstr>Pravidlo 142 - Přihlášky</vt:lpstr>
      <vt:lpstr>Pravidlo 142 - Přihlášky</vt:lpstr>
      <vt:lpstr>Pravidlo 143 – Oblečení, závodní obuv a startovní čísla označení (bib-slinták, bryndák, lacl)</vt:lpstr>
      <vt:lpstr>Pravidlo 143 – Oblečení, závodní obuv a startovní čísla označení (bib-slinták, bryndák, lacl)</vt:lpstr>
      <vt:lpstr>Pravidlo 143 – Oblečení, závodní obuv a startovní čísla označení (bib-slinták, bryndák, lacl)</vt:lpstr>
      <vt:lpstr>Pravidlo 144 – napomáhání závodníkům</vt:lpstr>
      <vt:lpstr>Pravidlo 144 – napomáhání závodníkům</vt:lpstr>
      <vt:lpstr>Pravidlo 144 – napomáhání závodníkům</vt:lpstr>
      <vt:lpstr>Pravidlo 144 – napomáhání závodníkům</vt:lpstr>
      <vt:lpstr>Pravidlo 144 – napomáhání závodníkům</vt:lpstr>
      <vt:lpstr>Pravidlo 144 – napomáhání závodníkům</vt:lpstr>
      <vt:lpstr>Pravidlo 146 – Protesty a odvolání</vt:lpstr>
      <vt:lpstr>Pravidlo 146 – Protesty a odvolání</vt:lpstr>
      <vt:lpstr>Pravidlo 146 – Protesty a odvolání</vt:lpstr>
      <vt:lpstr>Pravidlo 146 – Protesty a odvolání</vt:lpstr>
      <vt:lpstr>Pravidlo 147 – Smíšené soutěže</vt:lpstr>
      <vt:lpstr>P149 – Platnost výkonu</vt:lpstr>
      <vt:lpstr>III. SOUTĚŽE NA DRÁZE</vt:lpstr>
      <vt:lpstr>Pravidlo 160 – Běžecký ovál a dráhy</vt:lpstr>
      <vt:lpstr>Pravidlo 161 – Startovní bloky</vt:lpstr>
      <vt:lpstr>Pravidlo 162 – Start</vt:lpstr>
      <vt:lpstr>Pravidlo 162 – Start</vt:lpstr>
      <vt:lpstr>Pravidlo 162 – Start</vt:lpstr>
      <vt:lpstr>Pravidlo 162 – Start</vt:lpstr>
      <vt:lpstr>Pravidlo 162 – Start</vt:lpstr>
      <vt:lpstr>Pravidlo 162 – Start</vt:lpstr>
      <vt:lpstr>Pravidlo 163 – Závod</vt:lpstr>
      <vt:lpstr>Pravidlo 163 – Závod</vt:lpstr>
      <vt:lpstr>Pravidlo 163 – Závod</vt:lpstr>
      <vt:lpstr>Pravidlo 163 – Závod</vt:lpstr>
      <vt:lpstr>Pravidlo 163 – závod</vt:lpstr>
      <vt:lpstr>Pravidlo 163 – Závod</vt:lpstr>
      <vt:lpstr>Pravidlo 165 – Měření časů, cílová kamera</vt:lpstr>
      <vt:lpstr>Pravidlo 165 – Měření časů, cílová kamera</vt:lpstr>
      <vt:lpstr>Pravidlo 165 – Měření časů, cílová kamera</vt:lpstr>
      <vt:lpstr>Pravidlo 166 - Nasazování a kvalifikace v soutěžích na dráze</vt:lpstr>
      <vt:lpstr>Pravidlo 166 - Nasazování a kvalifikace v soutěžích na dráze</vt:lpstr>
      <vt:lpstr>Pravidlo 167 – Rovnost výkonů</vt:lpstr>
      <vt:lpstr>PRAVIDLO 168 – Běhy překážkové </vt:lpstr>
      <vt:lpstr>PRAVIDLO 169- Steeplechase</vt:lpstr>
      <vt:lpstr>Pravidlo 170 – Rozestavné běhy</vt:lpstr>
      <vt:lpstr>Pravidlo 170 – Rozestavné běhy</vt:lpstr>
      <vt:lpstr>Pravidlo 170 – Rozestavné běhy</vt:lpstr>
      <vt:lpstr>Pravidlo 170 – Rozestavné běhy</vt:lpstr>
      <vt:lpstr>Pravidlo 170 – Rozestavné běhy</vt:lpstr>
      <vt:lpstr>Pravidlo 170 – Rozestavné běhy</vt:lpstr>
      <vt:lpstr>IV. SOUTĚŽE V POLI</vt:lpstr>
      <vt:lpstr>Pravidlo 180 – Všeobecná ustanovení          – soutěže v poli</vt:lpstr>
      <vt:lpstr>Pravidlo 180 – Všeobecná ustanovení          – soutěže v poli</vt:lpstr>
      <vt:lpstr>Pravidlo 180 – Všeobecná ustanovení                                                   - soutěže v poli</vt:lpstr>
      <vt:lpstr>Pravidlo 180 – Všeobecná ustanovení                                                   - soutěže v poli</vt:lpstr>
      <vt:lpstr>Pravidlo 180 – Všeobecná ustanovení</vt:lpstr>
      <vt:lpstr>Pravidlo 181 – Všeobecná ustanovení</vt:lpstr>
      <vt:lpstr>Pravidlo 181 – Všeobecná ustanovení</vt:lpstr>
      <vt:lpstr>PRAVIDLO 182 – Skok do výšky</vt:lpstr>
      <vt:lpstr>Pravidlo 183 – Skok o tyči</vt:lpstr>
      <vt:lpstr>Pravidlo 183 – Skok o tyči</vt:lpstr>
      <vt:lpstr>Pravidlo 183 – Skok o tyči</vt:lpstr>
      <vt:lpstr>Pravidlo 185 – Skok do dálky</vt:lpstr>
      <vt:lpstr>Výklad pravidla 185</vt:lpstr>
      <vt:lpstr>Pravidlo 185 – Skok do dálky</vt:lpstr>
      <vt:lpstr>Pravidlo 187 – Všeobecná ustanovení – vrhačské soutěže</vt:lpstr>
      <vt:lpstr>Pravidlo 187 – Všeobecná ustanovení – vrhačské soutěže</vt:lpstr>
      <vt:lpstr>Pravidlo 187 – Všeobecná ustanovení – vrhačské soutěže</vt:lpstr>
      <vt:lpstr>Pravidlo 187 – Všeobecná ustanovení – vrhačské soutěže</vt:lpstr>
      <vt:lpstr>Pravidlo 191 – Hod kladivem</vt:lpstr>
      <vt:lpstr>PRAVIDLO 200 – Soutěže ve vícebojích</vt:lpstr>
      <vt:lpstr>PRAVIDLO 200 – Soutěže ve vícebojích</vt:lpstr>
      <vt:lpstr>PRAVIDLO  223 - Víceboje </vt:lpstr>
      <vt:lpstr>VII - CHODECKÉ SOUTĚŽE</vt:lpstr>
      <vt:lpstr>Pravidlo 230 – Závodní chůze </vt:lpstr>
      <vt:lpstr>Pravidlo 230 – Závodní chůze </vt:lpstr>
      <vt:lpstr>Pravidlo 230 – Závodní chůze</vt:lpstr>
      <vt:lpstr>Pravidlo 230 – Závodní chůze</vt:lpstr>
      <vt:lpstr>Pravidlo 230 – Závodní chůze</vt:lpstr>
      <vt:lpstr>Pravidlo 230 – Závodní chůze</vt:lpstr>
      <vt:lpstr>Pravidlo 230 – Závodní chůze</vt:lpstr>
      <vt:lpstr>PRAVIDLO 251 – Závody do vrchu – Horské závody </vt:lpstr>
      <vt:lpstr>Pravidlo 250 – Přespolní běhy</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Změny od 1. 11. 2017</vt:lpstr>
      <vt:lpstr>Prezentace aplikace PowerPoint</vt:lpstr>
      <vt:lpstr>Nedostatky v rozhodování 2014-5</vt:lpstr>
      <vt:lpstr>Nedostatky v rozhodování 2014-5</vt:lpstr>
      <vt:lpstr>Nedostatky v rozhodování 2014-5</vt:lpstr>
      <vt:lpstr>Nedostatky v rozhodování 2014-5</vt:lpstr>
      <vt:lpstr>NEJASNOSTI</vt:lpstr>
      <vt:lpstr>NEJASNOSTI</vt:lpstr>
      <vt:lpstr>NEJASNOSTI</vt:lpstr>
      <vt:lpstr>NEJASNOSTI</vt:lpstr>
      <vt:lpstr>NEJASNOSTI</vt:lpstr>
      <vt:lpstr>NEJASNOSTI</vt:lpstr>
      <vt:lpstr>NEJASNOSTI</vt:lpstr>
      <vt:lpstr>NEJASNOSTI</vt:lpstr>
      <vt:lpstr>NEJASNOSTI</vt:lpstr>
      <vt:lpstr>NEJASNOSTI</vt:lpstr>
      <vt:lpstr>NEJASNOSTI</vt:lpstr>
      <vt:lpstr>NEJASNOSTI</vt:lpstr>
      <vt:lpstr>PŘEDPISY</vt:lpstr>
      <vt:lpstr>Předpisy - kde je najdeme?</vt:lpstr>
      <vt:lpstr>Směrnice ČAS o rozhodčích 7/2015</vt:lpstr>
      <vt:lpstr>Směrnice ČAS o rozhodčích</vt:lpstr>
      <vt:lpstr>Třídy a požadavky</vt:lpstr>
      <vt:lpstr>Specializace</vt:lpstr>
      <vt:lpstr>Směrnice ČAS o poplatcích a odměnách v ČAS</vt:lpstr>
      <vt:lpstr>Směrnice ČAS o poplatcích a odměnách v ČAS</vt:lpstr>
      <vt:lpstr>Směrnice ČAS o poplatcích a odměnách v ČAS</vt:lpstr>
      <vt:lpstr>Směrnice ČAS o poplatcích a odměnách v ČAS</vt:lpstr>
      <vt:lpstr>Směrnice ČAS o ochraně osobních údajů </vt:lpstr>
      <vt:lpstr>Směrnice ČAS o ochraně osobních údajů </vt:lpstr>
      <vt:lpstr>Děkuji Vám za pozornost</vt:lpstr>
    </vt:vector>
  </TitlesOfParts>
  <Company>HeidelbergCement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Vladimir Vesely</dc:creator>
  <cp:lastModifiedBy>Vladimir Vesely</cp:lastModifiedBy>
  <cp:revision>221</cp:revision>
  <dcterms:created xsi:type="dcterms:W3CDTF">2015-10-31T16:01:45Z</dcterms:created>
  <dcterms:modified xsi:type="dcterms:W3CDTF">2017-11-05T09:21:41Z</dcterms:modified>
</cp:coreProperties>
</file>