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7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895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9191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548514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341981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818848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8402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336685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66606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631604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118455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37431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FA1F4-167D-47E9-BAAD-AF1BE88237A7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063D-2A95-4D6A-AAF2-8AA34F181FD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2145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31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Nadpis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Závodní chůze: problém kontaktu se zemí</a:t>
            </a:r>
            <a:endParaRPr lang="cs-CZ" sz="2800" b="1" dirty="0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PhDr. Miloslav Lapka, CSc.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1195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Odraz ze špičky odrazové nohy byl příliš silný, dříve než dokračující noha stačí absorbovat energii dopadem na patu dochází k letové fázi – ke ztrátě kontaktu</a:t>
            </a:r>
            <a:endParaRPr lang="cs-CZ" dirty="0"/>
          </a:p>
        </p:txBody>
      </p:sp>
      <p:sp>
        <p:nvSpPr>
          <p:cNvPr id="6" name="Šipka doprava 5"/>
          <p:cNvSpPr/>
          <p:nvPr/>
        </p:nvSpPr>
        <p:spPr>
          <a:xfrm>
            <a:off x="2339752" y="4365104"/>
            <a:ext cx="57606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eva 6"/>
          <p:cNvSpPr/>
          <p:nvPr/>
        </p:nvSpPr>
        <p:spPr>
          <a:xfrm>
            <a:off x="5004048" y="4113076"/>
            <a:ext cx="648072" cy="540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458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Cyklus se opakuje…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9007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Zde je zřetelně vidět odraz a </a:t>
            </a:r>
            <a:r>
              <a:rPr lang="cs-CZ" dirty="0" err="1" smtClean="0"/>
              <a:t>dokroková</a:t>
            </a:r>
            <a:r>
              <a:rPr lang="cs-CZ" dirty="0" smtClean="0"/>
              <a:t> noha je připravena dopadnout na správně na patu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465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To samé z druhé nohy…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849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Nyní si prohlédneme ztrátu kontaktu jako </a:t>
            </a:r>
            <a:r>
              <a:rPr lang="cs-CZ" dirty="0" err="1" smtClean="0"/>
              <a:t>kinogram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6" r="5556"/>
          <a:stretch>
            <a:fillRect/>
          </a:stretch>
        </p:blipFill>
        <p:spPr/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620688"/>
            <a:ext cx="5400600" cy="410445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620688"/>
            <a:ext cx="5472608" cy="410445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620688"/>
            <a:ext cx="5472608" cy="410445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620689"/>
            <a:ext cx="5472608" cy="410773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620688"/>
            <a:ext cx="5472608" cy="410445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8216" y="620688"/>
            <a:ext cx="5438080" cy="410445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8384" y="620690"/>
            <a:ext cx="5487912" cy="410445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8385" y="620690"/>
            <a:ext cx="5487912" cy="4115951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8384" y="620689"/>
            <a:ext cx="5487913" cy="4104454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2380" y="669095"/>
            <a:ext cx="5559919" cy="409729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2381" y="638396"/>
            <a:ext cx="5523916" cy="415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073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Závěrem…</a:t>
            </a:r>
            <a:endParaRPr lang="cs-CZ" sz="28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Fáze letu, vzhledem k minimálnímu časovému trvání je pro chodce </a:t>
            </a:r>
            <a:r>
              <a:rPr lang="cs-CZ" dirty="0" smtClean="0"/>
              <a:t>v</a:t>
            </a:r>
            <a:r>
              <a:rPr lang="en-US" dirty="0" smtClean="0"/>
              <a:t>e </a:t>
            </a:r>
            <a:r>
              <a:rPr lang="cs-CZ" dirty="0" smtClean="0"/>
              <a:t>vysokých </a:t>
            </a:r>
            <a:r>
              <a:rPr lang="cs-CZ" dirty="0" smtClean="0"/>
              <a:t>rychlostech nepostřehnutelná, ani ji nepociťuje. </a:t>
            </a:r>
          </a:p>
          <a:p>
            <a:endParaRPr lang="cs-CZ" dirty="0"/>
          </a:p>
          <a:p>
            <a:r>
              <a:rPr lang="cs-CZ" dirty="0" smtClean="0"/>
              <a:t>Proto je nutné používat pro správnou techniku chůze video, stejně jako např. u skoku o tyči. 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Platí rozhodování pouhým okem rozhodčího.</a:t>
            </a:r>
          </a:p>
          <a:p>
            <a:endParaRPr lang="cs-CZ" dirty="0"/>
          </a:p>
          <a:p>
            <a:r>
              <a:rPr lang="cs-CZ" dirty="0" smtClean="0"/>
              <a:t>Kontakt se zemí vyžaduje dokonalou techniku kroku, uvolnění a sílu ramen a paží – viz </a:t>
            </a:r>
            <a:r>
              <a:rPr lang="cs-CZ" dirty="0"/>
              <a:t>č</a:t>
            </a:r>
            <a:r>
              <a:rPr lang="cs-CZ" dirty="0" smtClean="0"/>
              <a:t>ást Pohyb paží 1 a 2 </a:t>
            </a:r>
            <a:r>
              <a:rPr lang="cs-CZ" dirty="0" smtClean="0"/>
              <a:t>to</a:t>
            </a:r>
            <a:r>
              <a:rPr lang="en-US" dirty="0" smtClean="0"/>
              <a:t>ho</a:t>
            </a:r>
            <a:r>
              <a:rPr lang="cs-CZ" dirty="0" smtClean="0"/>
              <a:t>to </a:t>
            </a:r>
            <a:r>
              <a:rPr lang="cs-CZ" dirty="0" smtClean="0"/>
              <a:t>materiálu.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225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b="1" dirty="0" smtClean="0"/>
              <a:t>Oficiální české znění P 230.1.</a:t>
            </a:r>
            <a:br>
              <a:rPr lang="cs-CZ" sz="2800" b="1" dirty="0" smtClean="0"/>
            </a:br>
            <a:r>
              <a:rPr lang="cs-CZ" sz="2800" b="1" dirty="0" smtClean="0"/>
              <a:t>Definice závodní chůze</a:t>
            </a:r>
            <a:endParaRPr lang="cs-CZ" sz="28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„</a:t>
            </a:r>
            <a:r>
              <a:rPr lang="cs-CZ" sz="2000" b="1" dirty="0" smtClean="0"/>
              <a:t>Závodní chůze je takový pohyb kroky, při němž nedojde k viditelné (lidským okem postřehnutelné) ztrátě dotyku chodce se zemí. Oporová noha musí být bezpodmínečně napnutá (tj. nepokrčená v koleně) od okamžiku prvního kontaktu se zemí až do okamžiku, kdy je ve svislé poloze.“</a:t>
            </a:r>
            <a:endParaRPr lang="cs-CZ" sz="20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2900" b="1" i="0" u="none" strike="noStrike" baseline="0" dirty="0" smtClean="0">
                <a:solidFill>
                  <a:srgbClr val="000000"/>
                </a:solidFill>
                <a:latin typeface="Times New Roman"/>
              </a:rPr>
              <a:t>Analýza P 230.1. </a:t>
            </a:r>
          </a:p>
          <a:p>
            <a:r>
              <a:rPr lang="cs-CZ" b="0" i="1" u="none" strike="noStrike" baseline="0" dirty="0" smtClean="0">
                <a:solidFill>
                  <a:srgbClr val="000000"/>
                </a:solidFill>
                <a:latin typeface="Times New Roman"/>
              </a:rPr>
              <a:t>Kurzívou podtrženo </a:t>
            </a:r>
            <a:r>
              <a:rPr lang="cs-CZ" b="0" i="0" u="none" strike="noStrike" baseline="0" dirty="0" smtClean="0">
                <a:solidFill>
                  <a:srgbClr val="000000"/>
                </a:solidFill>
                <a:latin typeface="Times New Roman"/>
              </a:rPr>
              <a:t>uvádím text současného znění českých Pravidel. </a:t>
            </a:r>
          </a:p>
          <a:p>
            <a:r>
              <a:rPr lang="cs-CZ" b="1" i="0" u="none" strike="noStrike" baseline="0" dirty="0" smtClean="0">
                <a:solidFill>
                  <a:srgbClr val="000000"/>
                </a:solidFill>
                <a:latin typeface="Times New Roman"/>
              </a:rPr>
              <a:t>Tučně podtrženo </a:t>
            </a:r>
            <a:r>
              <a:rPr lang="cs-CZ" b="0" i="0" u="none" strike="noStrike" baseline="0" dirty="0" smtClean="0">
                <a:solidFill>
                  <a:srgbClr val="000000"/>
                </a:solidFill>
                <a:latin typeface="Times New Roman"/>
              </a:rPr>
              <a:t>uvádím formulace, které v českých Pravidlech chybí a vycházejí přesně z anglického textu. </a:t>
            </a:r>
          </a:p>
          <a:p>
            <a:r>
              <a:rPr lang="cs-CZ" b="0" i="0" u="none" strike="noStrike" baseline="0" dirty="0" smtClean="0">
                <a:solidFill>
                  <a:srgbClr val="000000"/>
                </a:solidFill>
                <a:latin typeface="Times New Roman"/>
              </a:rPr>
              <a:t>T</a:t>
            </a:r>
            <a:r>
              <a:rPr lang="cs-CZ" b="1" i="0" u="none" strike="noStrike" baseline="0" dirty="0" smtClean="0">
                <a:solidFill>
                  <a:srgbClr val="000000"/>
                </a:solidFill>
                <a:latin typeface="Times New Roman"/>
              </a:rPr>
              <a:t>učně </a:t>
            </a:r>
            <a:r>
              <a:rPr lang="cs-CZ" b="0" i="0" u="none" strike="noStrike" baseline="0" dirty="0" smtClean="0">
                <a:solidFill>
                  <a:srgbClr val="000000"/>
                </a:solidFill>
                <a:latin typeface="Times New Roman"/>
              </a:rPr>
              <a:t>uvádím výklad, který je pro pochopení smyslu Pravidla rozhodující. </a:t>
            </a:r>
          </a:p>
          <a:p>
            <a:r>
              <a:rPr lang="cs-CZ" b="0" i="1" u="none" strike="noStrike" baseline="0" dirty="0" smtClean="0">
                <a:solidFill>
                  <a:srgbClr val="000000"/>
                </a:solidFill>
                <a:latin typeface="Times New Roman"/>
              </a:rPr>
              <a:t>Závodní chůze je takový pohyb kroky, při němž nedojde k viditelné (lidským okem postřehnutelné) ztrátě dotyku chodce se zemí. </a:t>
            </a:r>
            <a:r>
              <a:rPr lang="cs-CZ" b="0" i="0" u="none" strike="noStrike" baseline="0" dirty="0" smtClean="0">
                <a:solidFill>
                  <a:srgbClr val="000000"/>
                </a:solidFill>
                <a:latin typeface="Times New Roman"/>
              </a:rPr>
              <a:t>Komentář: první věta vystihuje jedno z pravidel závodní chůze a první odlišnost od běhu, to je kontakt se zemí. Během vývoje tohoto Pravidla se </a:t>
            </a:r>
            <a:r>
              <a:rPr lang="cs-CZ" b="1" i="0" u="none" strike="noStrike" baseline="0" dirty="0" smtClean="0">
                <a:solidFill>
                  <a:srgbClr val="000000"/>
                </a:solidFill>
                <a:latin typeface="Times New Roman"/>
              </a:rPr>
              <a:t>již opustil požadavek nepřetržitého kontaktu </a:t>
            </a:r>
            <a:r>
              <a:rPr lang="cs-CZ" b="0" i="0" u="none" strike="noStrike" baseline="0" dirty="0" smtClean="0">
                <a:solidFill>
                  <a:srgbClr val="000000"/>
                </a:solidFill>
                <a:latin typeface="Times New Roman"/>
              </a:rPr>
              <a:t>(myslí se tím samozřejmě alespoň jedné nohy) </a:t>
            </a:r>
            <a:r>
              <a:rPr lang="cs-CZ" b="1" i="0" u="none" strike="noStrike" baseline="0" dirty="0" smtClean="0">
                <a:solidFill>
                  <a:srgbClr val="000000"/>
                </a:solidFill>
                <a:latin typeface="Times New Roman"/>
              </a:rPr>
              <a:t>a nahradil se poznámkou o kontaktu viditelném lidským okem, ovšem kontakt, jako jedno z pravidel chůze je stále zachován. </a:t>
            </a:r>
            <a:r>
              <a:rPr lang="cs-CZ" b="0" i="0" u="none" strike="noStrike" baseline="0" dirty="0" smtClean="0">
                <a:solidFill>
                  <a:srgbClr val="000000"/>
                </a:solidFill>
                <a:latin typeface="Times New Roman"/>
              </a:rPr>
              <a:t>Poněkud zavádějící může být ona „zem“, v anglickém originále najdeme „</a:t>
            </a:r>
            <a:r>
              <a:rPr lang="cs-CZ" b="0" i="0" u="none" strike="noStrike" baseline="0" dirty="0" err="1" smtClean="0">
                <a:solidFill>
                  <a:srgbClr val="000000"/>
                </a:solidFill>
                <a:latin typeface="Times New Roman"/>
              </a:rPr>
              <a:t>ground</a:t>
            </a:r>
            <a:r>
              <a:rPr lang="cs-CZ" b="0" i="0" u="none" strike="noStrike" baseline="0" dirty="0" smtClean="0">
                <a:solidFill>
                  <a:srgbClr val="000000"/>
                </a:solidFill>
                <a:latin typeface="Times New Roman"/>
              </a:rPr>
              <a:t>“, asi nejpřesnější by bylo vyjádření „s podkladem“. Podle anglického originálu bychom mohli doslova říci: </a:t>
            </a:r>
          </a:p>
          <a:p>
            <a:r>
              <a:rPr lang="cs-CZ" b="1" i="0" u="none" strike="noStrike" baseline="0" dirty="0" smtClean="0">
                <a:solidFill>
                  <a:srgbClr val="C00000"/>
                </a:solidFill>
                <a:latin typeface="Times New Roman"/>
              </a:rPr>
              <a:t>Závodní chůze je takový způsob pohybu kroky, při kterém nedojde k lidským okem viditelné ztrátě kontaktu chodce s podkladem. 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22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Správné rozhodování ztráty kontaktu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0" i="0" u="none" strike="noStrike" baseline="0" dirty="0" smtClean="0">
                <a:solidFill>
                  <a:srgbClr val="000000"/>
                </a:solidFill>
                <a:latin typeface="Times New Roman"/>
              </a:rPr>
              <a:t> První věta – podmínka – se vyjadřuje výslovně o kontaktu postřehnutelném –viditelném lidským okem. To znamená, až do případného nového pravidla, zákaz rozhodování pomocí „objektivity“ elektronických čidel v botách chodců, zpomaleného videa a podobným technickým pomůckám. Rozhodujícím faktorem v závodní chůzi tak zůstává rozhodčí. V případě kontaktu je často frekvenční chůze za fyziologickou hranicí vnímání lidského oka, ztráta kontaktu je pak nepostřehnutelná</a:t>
            </a:r>
            <a:r>
              <a:rPr lang="cs-CZ" b="0" i="0" u="none" strike="noStrike" dirty="0" smtClean="0">
                <a:solidFill>
                  <a:srgbClr val="000000"/>
                </a:solidFill>
                <a:latin typeface="Times New Roman"/>
              </a:rPr>
              <a:t> při kontaktu nižším než ca 50 milisekund. </a:t>
            </a:r>
            <a:r>
              <a:rPr lang="cs-CZ" b="0" i="0" u="none" strike="noStrike" baseline="0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i="0" u="none" strike="noStrike" baseline="0" dirty="0" smtClean="0">
                <a:solidFill>
                  <a:srgbClr val="000000"/>
                </a:solidFill>
                <a:latin typeface="Times New Roman"/>
              </a:rPr>
              <a:t>Podle první podmínky Pravidla 230.1 jde chodec dobře, pokud oko rozhodčího nevidí-nepostřehne ztrátu kontaktu. </a:t>
            </a:r>
            <a:r>
              <a:rPr lang="cs-CZ" b="0" i="0" u="none" strike="noStrike" baseline="0" dirty="0" smtClean="0">
                <a:solidFill>
                  <a:srgbClr val="000000"/>
                </a:solidFill>
                <a:latin typeface="Times New Roman"/>
              </a:rPr>
              <a:t>Něco jiného je samozřejmě jasně viditelná ztráta kontaktu, ať už je frekvence kroků jakákoli. Zdánlivě zbytečná poznámka o kontaktu viditelném lidským okem tedy </a:t>
            </a:r>
            <a:r>
              <a:rPr lang="cs-CZ" b="1" i="0" u="none" strike="noStrike" baseline="0" dirty="0" smtClean="0">
                <a:solidFill>
                  <a:srgbClr val="000000"/>
                </a:solidFill>
                <a:latin typeface="Times New Roman"/>
              </a:rPr>
              <a:t>vylučuje matematický přístup při rozhodování, kdy by stačilo změřit frekvenci kroků a podle toho, zda už je za hranicí biomechanické udržitelnosti kontaktu, chodce vyloučit.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8418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Ukázka (požádali jsme závodníka) ztráty kontaktu. Nedochází podle pravidel k  okamžiku dvojité opory. Pokud je ztráta menší než cca 50 milisekund, nedá se okem postřehnout. </a:t>
            </a:r>
            <a:endParaRPr lang="cs-CZ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5220072" y="400506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627784" y="3789040"/>
            <a:ext cx="50405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32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Energie odrazové nohy jde vpřed…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9009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Vzápětí je brzděna dopadem paty na zem… (ztrátu kontaktu se přes rychlou závěrku ve fotoaparátu nepodařilo zachytit)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9220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Odrazová noha jde přes vertikálu oporové nohy (levá) vpřed…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382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A opět je brzděno patou,  ztráta nám opět unikla…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4649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Zkusíme ztrátu zachytit a postřehnout znovu…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7818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629</Words>
  <Application>Microsoft Office PowerPoint</Application>
  <PresentationFormat>Předvádění na obrazovce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Administrativní</vt:lpstr>
      <vt:lpstr>1_Administrativní</vt:lpstr>
      <vt:lpstr>2_Administrativní</vt:lpstr>
      <vt:lpstr>Motiv systému Office</vt:lpstr>
      <vt:lpstr>Závodní chůze: problém kontaktu se zemí</vt:lpstr>
      <vt:lpstr>Oficiální české znění P 230.1. Definice závodní chůze</vt:lpstr>
      <vt:lpstr>Správné rozhodování ztráty kontaktu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Nyní si prohlédneme ztrátu kontaktu jako kinogram</vt:lpstr>
      <vt:lpstr>Závěrem…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Závodní chůze: problém kontaktu se zemí</dc:title>
  <dc:creator>admin</dc:creator>
  <cp:lastModifiedBy>Valued eMachines Customer</cp:lastModifiedBy>
  <cp:revision>8</cp:revision>
  <dcterms:created xsi:type="dcterms:W3CDTF">2013-11-05T15:39:47Z</dcterms:created>
  <dcterms:modified xsi:type="dcterms:W3CDTF">2013-11-06T06:45:16Z</dcterms:modified>
</cp:coreProperties>
</file>